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676" r:id="rId3"/>
    <p:sldMasterId id="2147483689" r:id="rId4"/>
    <p:sldMasterId id="2147483701" r:id="rId5"/>
    <p:sldMasterId id="2147483739" r:id="rId6"/>
    <p:sldMasterId id="2147483751" r:id="rId7"/>
    <p:sldMasterId id="2147483763" r:id="rId8"/>
    <p:sldMasterId id="2147483775" r:id="rId9"/>
    <p:sldMasterId id="2147483787" r:id="rId10"/>
    <p:sldMasterId id="2147483799" r:id="rId11"/>
    <p:sldMasterId id="2147483811" r:id="rId12"/>
    <p:sldMasterId id="2147483823" r:id="rId13"/>
    <p:sldMasterId id="2147483835" r:id="rId14"/>
    <p:sldMasterId id="2147483849" r:id="rId15"/>
  </p:sldMasterIdLst>
  <p:notesMasterIdLst>
    <p:notesMasterId r:id="rId160"/>
  </p:notesMasterIdLst>
  <p:handoutMasterIdLst>
    <p:handoutMasterId r:id="rId161"/>
  </p:handoutMasterIdLst>
  <p:sldIdLst>
    <p:sldId id="262" r:id="rId16"/>
    <p:sldId id="348" r:id="rId17"/>
    <p:sldId id="378" r:id="rId18"/>
    <p:sldId id="4501" r:id="rId19"/>
    <p:sldId id="4197" r:id="rId20"/>
    <p:sldId id="4043" r:id="rId21"/>
    <p:sldId id="4044" r:id="rId22"/>
    <p:sldId id="4193" r:id="rId23"/>
    <p:sldId id="308" r:id="rId24"/>
    <p:sldId id="383" r:id="rId25"/>
    <p:sldId id="384" r:id="rId26"/>
    <p:sldId id="385" r:id="rId27"/>
    <p:sldId id="386" r:id="rId28"/>
    <p:sldId id="387" r:id="rId29"/>
    <p:sldId id="388" r:id="rId30"/>
    <p:sldId id="390" r:id="rId31"/>
    <p:sldId id="3310" r:id="rId32"/>
    <p:sldId id="4619" r:id="rId33"/>
    <p:sldId id="4041" r:id="rId34"/>
    <p:sldId id="4042" r:id="rId35"/>
    <p:sldId id="4251" r:id="rId36"/>
    <p:sldId id="4252" r:id="rId37"/>
    <p:sldId id="4253" r:id="rId38"/>
    <p:sldId id="4254" r:id="rId39"/>
    <p:sldId id="4255" r:id="rId40"/>
    <p:sldId id="4256" r:id="rId41"/>
    <p:sldId id="4257" r:id="rId42"/>
    <p:sldId id="4258" r:id="rId43"/>
    <p:sldId id="4620" r:id="rId44"/>
    <p:sldId id="4338" r:id="rId45"/>
    <p:sldId id="3305" r:id="rId46"/>
    <p:sldId id="4502" r:id="rId47"/>
    <p:sldId id="4503" r:id="rId48"/>
    <p:sldId id="4261" r:id="rId49"/>
    <p:sldId id="4505" r:id="rId50"/>
    <p:sldId id="4506" r:id="rId51"/>
    <p:sldId id="4504" r:id="rId52"/>
    <p:sldId id="4300" r:id="rId53"/>
    <p:sldId id="4508" r:id="rId54"/>
    <p:sldId id="290" r:id="rId55"/>
    <p:sldId id="292" r:id="rId56"/>
    <p:sldId id="291" r:id="rId57"/>
    <p:sldId id="293" r:id="rId58"/>
    <p:sldId id="294" r:id="rId59"/>
    <p:sldId id="4507" r:id="rId60"/>
    <p:sldId id="4510" r:id="rId61"/>
    <p:sldId id="4629" r:id="rId62"/>
    <p:sldId id="256" r:id="rId63"/>
    <p:sldId id="266" r:id="rId64"/>
    <p:sldId id="4339" r:id="rId65"/>
    <p:sldId id="3327" r:id="rId66"/>
    <p:sldId id="263" r:id="rId67"/>
    <p:sldId id="258" r:id="rId68"/>
    <p:sldId id="261" r:id="rId69"/>
    <p:sldId id="1059" r:id="rId70"/>
    <p:sldId id="4340" r:id="rId71"/>
    <p:sldId id="257" r:id="rId72"/>
    <p:sldId id="271" r:id="rId73"/>
    <p:sldId id="4511" r:id="rId74"/>
    <p:sldId id="260" r:id="rId75"/>
    <p:sldId id="4342" r:id="rId76"/>
    <p:sldId id="4341" r:id="rId77"/>
    <p:sldId id="4343" r:id="rId78"/>
    <p:sldId id="4344" r:id="rId79"/>
    <p:sldId id="4345" r:id="rId80"/>
    <p:sldId id="4346" r:id="rId81"/>
    <p:sldId id="4347" r:id="rId82"/>
    <p:sldId id="4348" r:id="rId83"/>
    <p:sldId id="4349" r:id="rId84"/>
    <p:sldId id="4350" r:id="rId85"/>
    <p:sldId id="3788" r:id="rId86"/>
    <p:sldId id="3789" r:id="rId87"/>
    <p:sldId id="3786" r:id="rId88"/>
    <p:sldId id="3787" r:id="rId89"/>
    <p:sldId id="1046" r:id="rId90"/>
    <p:sldId id="3224" r:id="rId91"/>
    <p:sldId id="1254" r:id="rId92"/>
    <p:sldId id="1288" r:id="rId93"/>
    <p:sldId id="4512" r:id="rId94"/>
    <p:sldId id="3785" r:id="rId95"/>
    <p:sldId id="264" r:id="rId96"/>
    <p:sldId id="3784" r:id="rId97"/>
    <p:sldId id="3793" r:id="rId98"/>
    <p:sldId id="3794" r:id="rId99"/>
    <p:sldId id="3796" r:id="rId100"/>
    <p:sldId id="3795" r:id="rId101"/>
    <p:sldId id="3797" r:id="rId102"/>
    <p:sldId id="3798" r:id="rId103"/>
    <p:sldId id="3800" r:id="rId104"/>
    <p:sldId id="3801" r:id="rId105"/>
    <p:sldId id="3802" r:id="rId106"/>
    <p:sldId id="4513" r:id="rId107"/>
    <p:sldId id="3232" r:id="rId108"/>
    <p:sldId id="3783" r:id="rId109"/>
    <p:sldId id="4514" r:id="rId110"/>
    <p:sldId id="3804" r:id="rId111"/>
    <p:sldId id="4351" r:id="rId112"/>
    <p:sldId id="4352" r:id="rId113"/>
    <p:sldId id="4354" r:id="rId114"/>
    <p:sldId id="4355" r:id="rId115"/>
    <p:sldId id="4353" r:id="rId116"/>
    <p:sldId id="4356" r:id="rId117"/>
    <p:sldId id="4357" r:id="rId118"/>
    <p:sldId id="4555" r:id="rId119"/>
    <p:sldId id="4515" r:id="rId120"/>
    <p:sldId id="4556" r:id="rId121"/>
    <p:sldId id="4359" r:id="rId122"/>
    <p:sldId id="4584" r:id="rId123"/>
    <p:sldId id="4585" r:id="rId124"/>
    <p:sldId id="4486" r:id="rId125"/>
    <p:sldId id="4586" r:id="rId126"/>
    <p:sldId id="4587" r:id="rId127"/>
    <p:sldId id="4588" r:id="rId128"/>
    <p:sldId id="4363" r:id="rId129"/>
    <p:sldId id="4590" r:id="rId130"/>
    <p:sldId id="4589" r:id="rId131"/>
    <p:sldId id="4592" r:id="rId132"/>
    <p:sldId id="4591" r:id="rId133"/>
    <p:sldId id="4493" r:id="rId134"/>
    <p:sldId id="4593" r:id="rId135"/>
    <p:sldId id="4594" r:id="rId136"/>
    <p:sldId id="4595" r:id="rId137"/>
    <p:sldId id="4596" r:id="rId138"/>
    <p:sldId id="4597" r:id="rId139"/>
    <p:sldId id="4598" r:id="rId140"/>
    <p:sldId id="4599" r:id="rId141"/>
    <p:sldId id="4600" r:id="rId142"/>
    <p:sldId id="4601" r:id="rId143"/>
    <p:sldId id="259" r:id="rId144"/>
    <p:sldId id="4602" r:id="rId145"/>
    <p:sldId id="4603" r:id="rId146"/>
    <p:sldId id="4604" r:id="rId147"/>
    <p:sldId id="4605" r:id="rId148"/>
    <p:sldId id="4606" r:id="rId149"/>
    <p:sldId id="4607" r:id="rId150"/>
    <p:sldId id="4609" r:id="rId151"/>
    <p:sldId id="4610" r:id="rId152"/>
    <p:sldId id="4366" r:id="rId153"/>
    <p:sldId id="3737" r:id="rId154"/>
    <p:sldId id="3843" r:id="rId155"/>
    <p:sldId id="4618" r:id="rId156"/>
    <p:sldId id="4611" r:id="rId157"/>
    <p:sldId id="3803" r:id="rId158"/>
    <p:sldId id="4612" r:id="rId159"/>
  </p:sldIdLst>
  <p:sldSz cx="9144000" cy="5143500" type="screen16x9"/>
  <p:notesSz cx="9929813" cy="68087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D1FF"/>
    <a:srgbClr val="1266EE"/>
    <a:srgbClr val="A50B63"/>
    <a:srgbClr val="0033CC"/>
    <a:srgbClr val="000000"/>
    <a:srgbClr val="008FD6"/>
    <a:srgbClr val="F353AE"/>
    <a:srgbClr val="FBDDFB"/>
    <a:srgbClr val="00220F"/>
    <a:srgbClr val="F6A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สไตล์สีปานกลาง 3 - เน้น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1840" autoAdjust="0"/>
  </p:normalViewPr>
  <p:slideViewPr>
    <p:cSldViewPr>
      <p:cViewPr varScale="1">
        <p:scale>
          <a:sx n="106" d="100"/>
          <a:sy n="106" d="100"/>
        </p:scale>
        <p:origin x="468" y="102"/>
      </p:cViewPr>
      <p:guideLst>
        <p:guide orient="horz" pos="1801"/>
        <p:guide pos="2880"/>
      </p:guideLst>
    </p:cSldViewPr>
  </p:slideViewPr>
  <p:outlineViewPr>
    <p:cViewPr>
      <p:scale>
        <a:sx n="33" d="100"/>
        <a:sy n="33" d="100"/>
      </p:scale>
      <p:origin x="18" y="11028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45" Type="http://schemas.openxmlformats.org/officeDocument/2006/relationships/slide" Target="slides/slide130.xml"/><Relationship Id="rId16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51" Type="http://schemas.openxmlformats.org/officeDocument/2006/relationships/slide" Target="slides/slide136.xml"/><Relationship Id="rId156" Type="http://schemas.openxmlformats.org/officeDocument/2006/relationships/slide" Target="slides/slide14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tableStyles" Target="tableStyles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5ACD-4282-9FA7-7210E9A2C27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ACD-4282-9FA7-7210E9A2C271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CD-4282-9FA7-7210E9A2C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C4FE-4892-BD3A-E3280DA000BB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4FE-4892-BD3A-E3280DA000BB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FE-4892-BD3A-E3280DA00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B358-4D88-9C4D-78A9DD90F8D9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358-4D88-9C4D-78A9DD90F8D9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58-4D88-9C4D-78A9DD90F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4525-443F-8075-0C852CF7ED0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25-443F-8075-0C852CF7ED0F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25-443F-8075-0C852CF7E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4A45E3-6E63-4CFC-A080-9D1935A300AE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D1468A68-3B81-40BE-9C94-C3A5B7DF2D77}">
      <dgm:prSet phldrT="[Text]" custT="1"/>
      <dgm:spPr>
        <a:solidFill>
          <a:srgbClr val="C00000"/>
        </a:solidFill>
      </dgm:spPr>
      <dgm:t>
        <a:bodyPr/>
        <a:lstStyle/>
        <a:p>
          <a:r>
            <a:rPr lang="th-TH" sz="36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ส่งเสริม</a:t>
          </a:r>
          <a:br>
            <a:rPr lang="th-TH" sz="36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</a:br>
          <a:r>
            <a:rPr lang="th-TH" sz="36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คนดี</a:t>
          </a:r>
          <a:endParaRPr lang="en-US" sz="36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7ACAA633-BC4A-47E0-B143-C35753647464}" type="parTrans" cxnId="{876BD676-6E3C-47E2-B808-AD97D2D8A3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3337EE0-76D9-46E0-BAD5-42B9E2BAD64D}" type="sibTrans" cxnId="{876BD676-6E3C-47E2-B808-AD97D2D8A3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4E8DF81-999D-414C-AFEA-5F94CEE8D02E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sz="3600" b="1" dirty="0">
              <a:solidFill>
                <a:schemeClr val="tx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ร่วมสร้างสังคมดี</a:t>
          </a:r>
          <a:endParaRPr lang="en-US" sz="3600" dirty="0">
            <a:solidFill>
              <a:schemeClr val="tx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C00FBB83-3D51-4E44-BB10-9F5106CF29D6}" type="parTrans" cxnId="{D7BF54A9-7A28-42C0-BAFB-A5A1BCC3C1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7712CA-05D9-492C-823B-F38069FC0827}" type="sibTrans" cxnId="{D7BF54A9-7A28-42C0-BAFB-A5A1BCC3C1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87B1CB-ADF0-4E65-B874-E4B11D620EDB}">
      <dgm:prSet phldrT="[Text]" custT="1"/>
      <dgm:spPr>
        <a:solidFill>
          <a:srgbClr val="009900"/>
        </a:solidFill>
      </dgm:spPr>
      <dgm:t>
        <a:bodyPr/>
        <a:lstStyle/>
        <a:p>
          <a:pPr algn="r"/>
          <a:r>
            <a:rPr lang="th-TH" sz="28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     มีระบบรองรับ</a:t>
          </a:r>
          <a:br>
            <a:rPr lang="th-TH" sz="28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</a:br>
          <a:r>
            <a:rPr lang="th-TH" sz="28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ความดี</a:t>
          </a:r>
          <a:endParaRPr lang="en-US" sz="28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42758601-11C6-4D1E-8DCF-8BF84964525E}" type="parTrans" cxnId="{B34708A3-721D-4730-9910-DB67399BB264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E4F287-2A8B-4843-99CD-8EF0B63994F1}" type="sibTrans" cxnId="{B34708A3-721D-4730-9910-DB67399BB264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975CAAE-AE92-4886-B6D3-90749E998BD4}" type="pres">
      <dgm:prSet presAssocID="{BF4A45E3-6E63-4CFC-A080-9D1935A300AE}" presName="compositeShape" presStyleCnt="0">
        <dgm:presLayoutVars>
          <dgm:chMax val="7"/>
          <dgm:dir/>
          <dgm:resizeHandles val="exact"/>
        </dgm:presLayoutVars>
      </dgm:prSet>
      <dgm:spPr/>
    </dgm:pt>
    <dgm:pt modelId="{FB2705A5-1327-4946-99D5-0F804660FD1E}" type="pres">
      <dgm:prSet presAssocID="{D1468A68-3B81-40BE-9C94-C3A5B7DF2D77}" presName="circ1" presStyleLbl="vennNode1" presStyleIdx="0" presStyleCnt="3" custLinFactNeighborX="-16607" custLinFactNeighborY="-909"/>
      <dgm:spPr/>
    </dgm:pt>
    <dgm:pt modelId="{A9F5A57A-3921-4691-9BC6-6D86F49E58C4}" type="pres">
      <dgm:prSet presAssocID="{D1468A68-3B81-40BE-9C94-C3A5B7DF2D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182FDCB-2A28-4F6C-9C75-1A50EB065EBD}" type="pres">
      <dgm:prSet presAssocID="{04E8DF81-999D-414C-AFEA-5F94CEE8D02E}" presName="circ2" presStyleLbl="vennNode1" presStyleIdx="1" presStyleCnt="3" custLinFactNeighborX="1911" custLinFactNeighborY="573"/>
      <dgm:spPr/>
    </dgm:pt>
    <dgm:pt modelId="{4CD46133-9EE5-4558-8D7E-777D3593BF07}" type="pres">
      <dgm:prSet presAssocID="{04E8DF81-999D-414C-AFEA-5F94CEE8D0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B3EC26E-C360-486B-B204-C2895A1C5122}" type="pres">
      <dgm:prSet presAssocID="{F787B1CB-ADF0-4E65-B874-E4B11D620EDB}" presName="circ3" presStyleLbl="vennNode1" presStyleIdx="2" presStyleCnt="3" custScaleX="102959" custLinFactNeighborX="-7267" custLinFactNeighborY="7947"/>
      <dgm:spPr/>
    </dgm:pt>
    <dgm:pt modelId="{0FF48B6A-2484-4375-94B2-9429836E3CCD}" type="pres">
      <dgm:prSet presAssocID="{F787B1CB-ADF0-4E65-B874-E4B11D620ED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7F81545-A156-414F-B847-873B4F992053}" type="presOf" srcId="{D1468A68-3B81-40BE-9C94-C3A5B7DF2D77}" destId="{FB2705A5-1327-4946-99D5-0F804660FD1E}" srcOrd="0" destOrd="0" presId="urn:microsoft.com/office/officeart/2005/8/layout/venn1"/>
    <dgm:cxn modelId="{876BD676-6E3C-47E2-B808-AD97D2D8A30A}" srcId="{BF4A45E3-6E63-4CFC-A080-9D1935A300AE}" destId="{D1468A68-3B81-40BE-9C94-C3A5B7DF2D77}" srcOrd="0" destOrd="0" parTransId="{7ACAA633-BC4A-47E0-B143-C35753647464}" sibTransId="{83337EE0-76D9-46E0-BAD5-42B9E2BAD64D}"/>
    <dgm:cxn modelId="{EE2BA58F-8AF9-49FC-B2E0-F026D18960B3}" type="presOf" srcId="{F787B1CB-ADF0-4E65-B874-E4B11D620EDB}" destId="{0FF48B6A-2484-4375-94B2-9429836E3CCD}" srcOrd="1" destOrd="0" presId="urn:microsoft.com/office/officeart/2005/8/layout/venn1"/>
    <dgm:cxn modelId="{850682A2-0A2C-4373-AA05-0AAD703EE966}" type="presOf" srcId="{F787B1CB-ADF0-4E65-B874-E4B11D620EDB}" destId="{8B3EC26E-C360-486B-B204-C2895A1C5122}" srcOrd="0" destOrd="0" presId="urn:microsoft.com/office/officeart/2005/8/layout/venn1"/>
    <dgm:cxn modelId="{B34708A3-721D-4730-9910-DB67399BB264}" srcId="{BF4A45E3-6E63-4CFC-A080-9D1935A300AE}" destId="{F787B1CB-ADF0-4E65-B874-E4B11D620EDB}" srcOrd="2" destOrd="0" parTransId="{42758601-11C6-4D1E-8DCF-8BF84964525E}" sibTransId="{E1E4F287-2A8B-4843-99CD-8EF0B63994F1}"/>
    <dgm:cxn modelId="{D7BF54A9-7A28-42C0-BAFB-A5A1BCC3C10A}" srcId="{BF4A45E3-6E63-4CFC-A080-9D1935A300AE}" destId="{04E8DF81-999D-414C-AFEA-5F94CEE8D02E}" srcOrd="1" destOrd="0" parTransId="{C00FBB83-3D51-4E44-BB10-9F5106CF29D6}" sibTransId="{F77712CA-05D9-492C-823B-F38069FC0827}"/>
    <dgm:cxn modelId="{2F4EA3CA-C6D4-4B66-8C05-61DADC79B437}" type="presOf" srcId="{04E8DF81-999D-414C-AFEA-5F94CEE8D02E}" destId="{E182FDCB-2A28-4F6C-9C75-1A50EB065EBD}" srcOrd="0" destOrd="0" presId="urn:microsoft.com/office/officeart/2005/8/layout/venn1"/>
    <dgm:cxn modelId="{6649F8D1-6049-4DAC-B0B6-F1C30B156DD9}" type="presOf" srcId="{BF4A45E3-6E63-4CFC-A080-9D1935A300AE}" destId="{F975CAAE-AE92-4886-B6D3-90749E998BD4}" srcOrd="0" destOrd="0" presId="urn:microsoft.com/office/officeart/2005/8/layout/venn1"/>
    <dgm:cxn modelId="{59F480DE-B2A6-4280-904B-EF006925237E}" type="presOf" srcId="{D1468A68-3B81-40BE-9C94-C3A5B7DF2D77}" destId="{A9F5A57A-3921-4691-9BC6-6D86F49E58C4}" srcOrd="1" destOrd="0" presId="urn:microsoft.com/office/officeart/2005/8/layout/venn1"/>
    <dgm:cxn modelId="{09A6E2F1-578E-4D8D-AD20-D8ED63A32A32}" type="presOf" srcId="{04E8DF81-999D-414C-AFEA-5F94CEE8D02E}" destId="{4CD46133-9EE5-4558-8D7E-777D3593BF07}" srcOrd="1" destOrd="0" presId="urn:microsoft.com/office/officeart/2005/8/layout/venn1"/>
    <dgm:cxn modelId="{BC17CA18-5843-495E-BF0C-F7FFE3FD779B}" type="presParOf" srcId="{F975CAAE-AE92-4886-B6D3-90749E998BD4}" destId="{FB2705A5-1327-4946-99D5-0F804660FD1E}" srcOrd="0" destOrd="0" presId="urn:microsoft.com/office/officeart/2005/8/layout/venn1"/>
    <dgm:cxn modelId="{CD0A1993-27A4-4D82-B431-E695D47B4E75}" type="presParOf" srcId="{F975CAAE-AE92-4886-B6D3-90749E998BD4}" destId="{A9F5A57A-3921-4691-9BC6-6D86F49E58C4}" srcOrd="1" destOrd="0" presId="urn:microsoft.com/office/officeart/2005/8/layout/venn1"/>
    <dgm:cxn modelId="{0AF3E171-E61C-4784-BA41-D48453CCDDAB}" type="presParOf" srcId="{F975CAAE-AE92-4886-B6D3-90749E998BD4}" destId="{E182FDCB-2A28-4F6C-9C75-1A50EB065EBD}" srcOrd="2" destOrd="0" presId="urn:microsoft.com/office/officeart/2005/8/layout/venn1"/>
    <dgm:cxn modelId="{AC39DAD0-5C49-49D9-A352-2003719B3E34}" type="presParOf" srcId="{F975CAAE-AE92-4886-B6D3-90749E998BD4}" destId="{4CD46133-9EE5-4558-8D7E-777D3593BF07}" srcOrd="3" destOrd="0" presId="urn:microsoft.com/office/officeart/2005/8/layout/venn1"/>
    <dgm:cxn modelId="{CE510B20-E256-4C9D-B25F-C3B2ACCD884D}" type="presParOf" srcId="{F975CAAE-AE92-4886-B6D3-90749E998BD4}" destId="{8B3EC26E-C360-486B-B204-C2895A1C5122}" srcOrd="4" destOrd="0" presId="urn:microsoft.com/office/officeart/2005/8/layout/venn1"/>
    <dgm:cxn modelId="{0E6FF3E6-83DA-4EF3-BB3C-87449E1DD900}" type="presParOf" srcId="{F975CAAE-AE92-4886-B6D3-90749E998BD4}" destId="{0FF48B6A-2484-4375-94B2-9429836E3CC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F0780B-CE45-4075-B7C5-11F00D1C16F8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3601B89E-AA97-4C87-B87A-0D9BD8AEF6F5}">
      <dgm:prSet phldrT="[Text]"/>
      <dgm:spPr>
        <a:solidFill>
          <a:srgbClr val="0000FF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มุ่งมั่นตั้งใจ</a:t>
          </a:r>
          <a:endParaRPr lang="en-US" b="1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4A884C13-50CE-47ED-AE31-121B1B09CC58}" type="parTrans" cxnId="{C2BBF768-EC42-4775-A77E-FB041CE01221}">
      <dgm:prSet/>
      <dgm:spPr/>
      <dgm:t>
        <a:bodyPr/>
        <a:lstStyle/>
        <a:p>
          <a:endParaRPr lang="en-US"/>
        </a:p>
      </dgm:t>
    </dgm:pt>
    <dgm:pt modelId="{2F4B61B2-7AF1-409A-B3E0-4E7CADB9AE5C}" type="sibTrans" cxnId="{C2BBF768-EC42-4775-A77E-FB041CE01221}">
      <dgm:prSet/>
      <dgm:spPr/>
      <dgm:t>
        <a:bodyPr/>
        <a:lstStyle/>
        <a:p>
          <a:endParaRPr lang="en-US"/>
        </a:p>
      </dgm:t>
    </dgm:pt>
    <dgm:pt modelId="{B5BA5E5C-68C0-43BD-9351-0D76F8BFAC39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ทำได้ </a:t>
          </a:r>
          <a:endParaRPr lang="en-US" b="1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6C6B1A65-F453-428A-AA03-F7726368AFE3}" type="parTrans" cxnId="{F61560B1-13E1-4351-BA36-EEDC18284B89}">
      <dgm:prSet/>
      <dgm:spPr/>
      <dgm:t>
        <a:bodyPr/>
        <a:lstStyle/>
        <a:p>
          <a:endParaRPr lang="en-US"/>
        </a:p>
      </dgm:t>
    </dgm:pt>
    <dgm:pt modelId="{ED8B30C7-DE73-4F83-8CAB-5EE0540A042B}" type="sibTrans" cxnId="{F61560B1-13E1-4351-BA36-EEDC18284B89}">
      <dgm:prSet/>
      <dgm:spPr/>
      <dgm:t>
        <a:bodyPr/>
        <a:lstStyle/>
        <a:p>
          <a:endParaRPr lang="en-US"/>
        </a:p>
      </dgm:t>
    </dgm:pt>
    <dgm:pt modelId="{91AE12E5-656C-4B48-BBF6-95134D6DA7E2}">
      <dgm:prSet phldrT="[Text]"/>
      <dgm:spPr>
        <a:solidFill>
          <a:srgbClr val="0000FF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ขยายผล</a:t>
          </a:r>
          <a:endParaRPr lang="en-US" b="1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CFD750C1-861F-45A9-A68A-5C917E396925}" type="parTrans" cxnId="{FD4FE596-85FD-4EF2-856A-3E93BFE654A9}">
      <dgm:prSet/>
      <dgm:spPr/>
      <dgm:t>
        <a:bodyPr/>
        <a:lstStyle/>
        <a:p>
          <a:endParaRPr lang="en-US"/>
        </a:p>
      </dgm:t>
    </dgm:pt>
    <dgm:pt modelId="{579CC614-CB97-4690-ABC5-42C4AFF697FC}" type="sibTrans" cxnId="{FD4FE596-85FD-4EF2-856A-3E93BFE654A9}">
      <dgm:prSet/>
      <dgm:spPr/>
      <dgm:t>
        <a:bodyPr/>
        <a:lstStyle/>
        <a:p>
          <a:endParaRPr lang="en-US"/>
        </a:p>
      </dgm:t>
    </dgm:pt>
    <dgm:pt modelId="{D2EDD207-028C-43FC-B54E-3AE228BCCBB4}" type="pres">
      <dgm:prSet presAssocID="{3EF0780B-CE45-4075-B7C5-11F00D1C16F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3A27081-6B52-4198-A860-E7C1B04289A6}" type="pres">
      <dgm:prSet presAssocID="{3601B89E-AA97-4C87-B87A-0D9BD8AEF6F5}" presName="gear1" presStyleLbl="node1" presStyleIdx="0" presStyleCnt="3">
        <dgm:presLayoutVars>
          <dgm:chMax val="1"/>
          <dgm:bulletEnabled val="1"/>
        </dgm:presLayoutVars>
      </dgm:prSet>
      <dgm:spPr/>
    </dgm:pt>
    <dgm:pt modelId="{C80F2F4C-7088-48D6-BE64-2BCA6E6E68A0}" type="pres">
      <dgm:prSet presAssocID="{3601B89E-AA97-4C87-B87A-0D9BD8AEF6F5}" presName="gear1srcNode" presStyleLbl="node1" presStyleIdx="0" presStyleCnt="3"/>
      <dgm:spPr/>
    </dgm:pt>
    <dgm:pt modelId="{AE49FB45-17F0-44ED-B91E-B42412FCBA8B}" type="pres">
      <dgm:prSet presAssocID="{3601B89E-AA97-4C87-B87A-0D9BD8AEF6F5}" presName="gear1dstNode" presStyleLbl="node1" presStyleIdx="0" presStyleCnt="3"/>
      <dgm:spPr/>
    </dgm:pt>
    <dgm:pt modelId="{43C247F0-45E8-4350-8070-E63238B5D3D6}" type="pres">
      <dgm:prSet presAssocID="{B5BA5E5C-68C0-43BD-9351-0D76F8BFAC39}" presName="gear2" presStyleLbl="node1" presStyleIdx="1" presStyleCnt="3">
        <dgm:presLayoutVars>
          <dgm:chMax val="1"/>
          <dgm:bulletEnabled val="1"/>
        </dgm:presLayoutVars>
      </dgm:prSet>
      <dgm:spPr/>
    </dgm:pt>
    <dgm:pt modelId="{87F9895A-1642-4999-B1EF-858237296A78}" type="pres">
      <dgm:prSet presAssocID="{B5BA5E5C-68C0-43BD-9351-0D76F8BFAC39}" presName="gear2srcNode" presStyleLbl="node1" presStyleIdx="1" presStyleCnt="3"/>
      <dgm:spPr/>
    </dgm:pt>
    <dgm:pt modelId="{EA725DC9-1972-4018-A711-72D65A5DA667}" type="pres">
      <dgm:prSet presAssocID="{B5BA5E5C-68C0-43BD-9351-0D76F8BFAC39}" presName="gear2dstNode" presStyleLbl="node1" presStyleIdx="1" presStyleCnt="3"/>
      <dgm:spPr/>
    </dgm:pt>
    <dgm:pt modelId="{5EC11EFB-9710-40A7-90D3-93F13CDE2BE8}" type="pres">
      <dgm:prSet presAssocID="{91AE12E5-656C-4B48-BBF6-95134D6DA7E2}" presName="gear3" presStyleLbl="node1" presStyleIdx="2" presStyleCnt="3"/>
      <dgm:spPr/>
    </dgm:pt>
    <dgm:pt modelId="{F264E817-7F5F-43B7-90BC-EA757F6E2821}" type="pres">
      <dgm:prSet presAssocID="{91AE12E5-656C-4B48-BBF6-95134D6DA7E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2F33687-3ADF-47FA-A546-A98637875C88}" type="pres">
      <dgm:prSet presAssocID="{91AE12E5-656C-4B48-BBF6-95134D6DA7E2}" presName="gear3srcNode" presStyleLbl="node1" presStyleIdx="2" presStyleCnt="3"/>
      <dgm:spPr/>
    </dgm:pt>
    <dgm:pt modelId="{3090AE88-24ED-488E-8252-1065566C702F}" type="pres">
      <dgm:prSet presAssocID="{91AE12E5-656C-4B48-BBF6-95134D6DA7E2}" presName="gear3dstNode" presStyleLbl="node1" presStyleIdx="2" presStyleCnt="3"/>
      <dgm:spPr/>
    </dgm:pt>
    <dgm:pt modelId="{ABA03B0F-174D-4513-B094-273E63A5296A}" type="pres">
      <dgm:prSet presAssocID="{2F4B61B2-7AF1-409A-B3E0-4E7CADB9AE5C}" presName="connector1" presStyleLbl="sibTrans2D1" presStyleIdx="0" presStyleCnt="3"/>
      <dgm:spPr/>
    </dgm:pt>
    <dgm:pt modelId="{457C4A01-8F2E-4199-AB11-796757362D06}" type="pres">
      <dgm:prSet presAssocID="{ED8B30C7-DE73-4F83-8CAB-5EE0540A042B}" presName="connector2" presStyleLbl="sibTrans2D1" presStyleIdx="1" presStyleCnt="3"/>
      <dgm:spPr/>
    </dgm:pt>
    <dgm:pt modelId="{6C6366C1-724C-4BAF-89B1-C0A38613C340}" type="pres">
      <dgm:prSet presAssocID="{579CC614-CB97-4690-ABC5-42C4AFF697FC}" presName="connector3" presStyleLbl="sibTrans2D1" presStyleIdx="2" presStyleCnt="3"/>
      <dgm:spPr/>
    </dgm:pt>
  </dgm:ptLst>
  <dgm:cxnLst>
    <dgm:cxn modelId="{023BC303-F7BB-4739-ADED-5FAD0083251C}" type="presOf" srcId="{91AE12E5-656C-4B48-BBF6-95134D6DA7E2}" destId="{3090AE88-24ED-488E-8252-1065566C702F}" srcOrd="3" destOrd="0" presId="urn:microsoft.com/office/officeart/2005/8/layout/gear1"/>
    <dgm:cxn modelId="{EFA5D50C-E9E1-459D-B08F-DA2A38B269B4}" type="presOf" srcId="{3EF0780B-CE45-4075-B7C5-11F00D1C16F8}" destId="{D2EDD207-028C-43FC-B54E-3AE228BCCBB4}" srcOrd="0" destOrd="0" presId="urn:microsoft.com/office/officeart/2005/8/layout/gear1"/>
    <dgm:cxn modelId="{5768380D-23CE-4360-9323-3D974352E9F7}" type="presOf" srcId="{2F4B61B2-7AF1-409A-B3E0-4E7CADB9AE5C}" destId="{ABA03B0F-174D-4513-B094-273E63A5296A}" srcOrd="0" destOrd="0" presId="urn:microsoft.com/office/officeart/2005/8/layout/gear1"/>
    <dgm:cxn modelId="{39B5E02D-A947-42A4-9916-5A61A38C4B81}" type="presOf" srcId="{91AE12E5-656C-4B48-BBF6-95134D6DA7E2}" destId="{F264E817-7F5F-43B7-90BC-EA757F6E2821}" srcOrd="1" destOrd="0" presId="urn:microsoft.com/office/officeart/2005/8/layout/gear1"/>
    <dgm:cxn modelId="{3AF76A60-5A86-4A7F-9C43-B2D6704E84F5}" type="presOf" srcId="{3601B89E-AA97-4C87-B87A-0D9BD8AEF6F5}" destId="{53A27081-6B52-4198-A860-E7C1B04289A6}" srcOrd="0" destOrd="0" presId="urn:microsoft.com/office/officeart/2005/8/layout/gear1"/>
    <dgm:cxn modelId="{C2BBF768-EC42-4775-A77E-FB041CE01221}" srcId="{3EF0780B-CE45-4075-B7C5-11F00D1C16F8}" destId="{3601B89E-AA97-4C87-B87A-0D9BD8AEF6F5}" srcOrd="0" destOrd="0" parTransId="{4A884C13-50CE-47ED-AE31-121B1B09CC58}" sibTransId="{2F4B61B2-7AF1-409A-B3E0-4E7CADB9AE5C}"/>
    <dgm:cxn modelId="{C4E5D46B-9B88-4D7A-9F08-2CB7FD943FE2}" type="presOf" srcId="{B5BA5E5C-68C0-43BD-9351-0D76F8BFAC39}" destId="{43C247F0-45E8-4350-8070-E63238B5D3D6}" srcOrd="0" destOrd="0" presId="urn:microsoft.com/office/officeart/2005/8/layout/gear1"/>
    <dgm:cxn modelId="{79F16475-E200-4D6A-A6C6-D570D9F43258}" type="presOf" srcId="{91AE12E5-656C-4B48-BBF6-95134D6DA7E2}" destId="{72F33687-3ADF-47FA-A546-A98637875C88}" srcOrd="2" destOrd="0" presId="urn:microsoft.com/office/officeart/2005/8/layout/gear1"/>
    <dgm:cxn modelId="{2D662485-E998-49BC-BCA0-549AB81809BB}" type="presOf" srcId="{B5BA5E5C-68C0-43BD-9351-0D76F8BFAC39}" destId="{EA725DC9-1972-4018-A711-72D65A5DA667}" srcOrd="2" destOrd="0" presId="urn:microsoft.com/office/officeart/2005/8/layout/gear1"/>
    <dgm:cxn modelId="{6610568B-5ED0-4826-8708-7276BEFAB71E}" type="presOf" srcId="{ED8B30C7-DE73-4F83-8CAB-5EE0540A042B}" destId="{457C4A01-8F2E-4199-AB11-796757362D06}" srcOrd="0" destOrd="0" presId="urn:microsoft.com/office/officeart/2005/8/layout/gear1"/>
    <dgm:cxn modelId="{FD4FE596-85FD-4EF2-856A-3E93BFE654A9}" srcId="{3EF0780B-CE45-4075-B7C5-11F00D1C16F8}" destId="{91AE12E5-656C-4B48-BBF6-95134D6DA7E2}" srcOrd="2" destOrd="0" parTransId="{CFD750C1-861F-45A9-A68A-5C917E396925}" sibTransId="{579CC614-CB97-4690-ABC5-42C4AFF697FC}"/>
    <dgm:cxn modelId="{923E60A4-D1CB-49CC-B2C3-D73FE2DB46BE}" type="presOf" srcId="{3601B89E-AA97-4C87-B87A-0D9BD8AEF6F5}" destId="{C80F2F4C-7088-48D6-BE64-2BCA6E6E68A0}" srcOrd="1" destOrd="0" presId="urn:microsoft.com/office/officeart/2005/8/layout/gear1"/>
    <dgm:cxn modelId="{F61560B1-13E1-4351-BA36-EEDC18284B89}" srcId="{3EF0780B-CE45-4075-B7C5-11F00D1C16F8}" destId="{B5BA5E5C-68C0-43BD-9351-0D76F8BFAC39}" srcOrd="1" destOrd="0" parTransId="{6C6B1A65-F453-428A-AA03-F7726368AFE3}" sibTransId="{ED8B30C7-DE73-4F83-8CAB-5EE0540A042B}"/>
    <dgm:cxn modelId="{08A58EB6-F482-43C9-B121-64CB55DCAFC9}" type="presOf" srcId="{91AE12E5-656C-4B48-BBF6-95134D6DA7E2}" destId="{5EC11EFB-9710-40A7-90D3-93F13CDE2BE8}" srcOrd="0" destOrd="0" presId="urn:microsoft.com/office/officeart/2005/8/layout/gear1"/>
    <dgm:cxn modelId="{489FD1F8-84EA-4675-AD3C-2E68E55204C0}" type="presOf" srcId="{3601B89E-AA97-4C87-B87A-0D9BD8AEF6F5}" destId="{AE49FB45-17F0-44ED-B91E-B42412FCBA8B}" srcOrd="2" destOrd="0" presId="urn:microsoft.com/office/officeart/2005/8/layout/gear1"/>
    <dgm:cxn modelId="{A731DBF8-4568-4B9E-ACEB-19FF615DCA24}" type="presOf" srcId="{B5BA5E5C-68C0-43BD-9351-0D76F8BFAC39}" destId="{87F9895A-1642-4999-B1EF-858237296A78}" srcOrd="1" destOrd="0" presId="urn:microsoft.com/office/officeart/2005/8/layout/gear1"/>
    <dgm:cxn modelId="{3783ECFA-0807-4763-B070-52D0DB63B679}" type="presOf" srcId="{579CC614-CB97-4690-ABC5-42C4AFF697FC}" destId="{6C6366C1-724C-4BAF-89B1-C0A38613C340}" srcOrd="0" destOrd="0" presId="urn:microsoft.com/office/officeart/2005/8/layout/gear1"/>
    <dgm:cxn modelId="{C12D0E52-5A43-4FF0-B079-72C8451B89D9}" type="presParOf" srcId="{D2EDD207-028C-43FC-B54E-3AE228BCCBB4}" destId="{53A27081-6B52-4198-A860-E7C1B04289A6}" srcOrd="0" destOrd="0" presId="urn:microsoft.com/office/officeart/2005/8/layout/gear1"/>
    <dgm:cxn modelId="{5C9E526E-C9D4-411A-86D2-7C1ED21121C4}" type="presParOf" srcId="{D2EDD207-028C-43FC-B54E-3AE228BCCBB4}" destId="{C80F2F4C-7088-48D6-BE64-2BCA6E6E68A0}" srcOrd="1" destOrd="0" presId="urn:microsoft.com/office/officeart/2005/8/layout/gear1"/>
    <dgm:cxn modelId="{D92A062C-10C6-4E6A-A8AD-26B651BCD320}" type="presParOf" srcId="{D2EDD207-028C-43FC-B54E-3AE228BCCBB4}" destId="{AE49FB45-17F0-44ED-B91E-B42412FCBA8B}" srcOrd="2" destOrd="0" presId="urn:microsoft.com/office/officeart/2005/8/layout/gear1"/>
    <dgm:cxn modelId="{83C9373F-2152-4F14-8377-78E35C629894}" type="presParOf" srcId="{D2EDD207-028C-43FC-B54E-3AE228BCCBB4}" destId="{43C247F0-45E8-4350-8070-E63238B5D3D6}" srcOrd="3" destOrd="0" presId="urn:microsoft.com/office/officeart/2005/8/layout/gear1"/>
    <dgm:cxn modelId="{CF41C600-9566-4093-B3BD-5809864725D9}" type="presParOf" srcId="{D2EDD207-028C-43FC-B54E-3AE228BCCBB4}" destId="{87F9895A-1642-4999-B1EF-858237296A78}" srcOrd="4" destOrd="0" presId="urn:microsoft.com/office/officeart/2005/8/layout/gear1"/>
    <dgm:cxn modelId="{64EF5D1A-3F4B-446F-871A-0F4357E9F9CF}" type="presParOf" srcId="{D2EDD207-028C-43FC-B54E-3AE228BCCBB4}" destId="{EA725DC9-1972-4018-A711-72D65A5DA667}" srcOrd="5" destOrd="0" presId="urn:microsoft.com/office/officeart/2005/8/layout/gear1"/>
    <dgm:cxn modelId="{B48CB865-B145-4B82-BEF2-10F5B80166A3}" type="presParOf" srcId="{D2EDD207-028C-43FC-B54E-3AE228BCCBB4}" destId="{5EC11EFB-9710-40A7-90D3-93F13CDE2BE8}" srcOrd="6" destOrd="0" presId="urn:microsoft.com/office/officeart/2005/8/layout/gear1"/>
    <dgm:cxn modelId="{01E9E573-DA80-478A-8E22-8FBB47B17090}" type="presParOf" srcId="{D2EDD207-028C-43FC-B54E-3AE228BCCBB4}" destId="{F264E817-7F5F-43B7-90BC-EA757F6E2821}" srcOrd="7" destOrd="0" presId="urn:microsoft.com/office/officeart/2005/8/layout/gear1"/>
    <dgm:cxn modelId="{89A0F63C-0777-4593-9333-B8145C59BFEC}" type="presParOf" srcId="{D2EDD207-028C-43FC-B54E-3AE228BCCBB4}" destId="{72F33687-3ADF-47FA-A546-A98637875C88}" srcOrd="8" destOrd="0" presId="urn:microsoft.com/office/officeart/2005/8/layout/gear1"/>
    <dgm:cxn modelId="{1EFD892D-0264-48DD-9D14-9C8012A1D3FA}" type="presParOf" srcId="{D2EDD207-028C-43FC-B54E-3AE228BCCBB4}" destId="{3090AE88-24ED-488E-8252-1065566C702F}" srcOrd="9" destOrd="0" presId="urn:microsoft.com/office/officeart/2005/8/layout/gear1"/>
    <dgm:cxn modelId="{4F7E0F57-BA60-4801-BED0-D7CA4A9EFCC5}" type="presParOf" srcId="{D2EDD207-028C-43FC-B54E-3AE228BCCBB4}" destId="{ABA03B0F-174D-4513-B094-273E63A5296A}" srcOrd="10" destOrd="0" presId="urn:microsoft.com/office/officeart/2005/8/layout/gear1"/>
    <dgm:cxn modelId="{03060CC2-79AD-416C-8F31-A36419363708}" type="presParOf" srcId="{D2EDD207-028C-43FC-B54E-3AE228BCCBB4}" destId="{457C4A01-8F2E-4199-AB11-796757362D06}" srcOrd="11" destOrd="0" presId="urn:microsoft.com/office/officeart/2005/8/layout/gear1"/>
    <dgm:cxn modelId="{6AA2F91F-82BF-47B1-BCAE-FE43592D187F}" type="presParOf" srcId="{D2EDD207-028C-43FC-B54E-3AE228BCCBB4}" destId="{6C6366C1-724C-4BAF-89B1-C0A38613C34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591586-EB65-43CB-82F0-96E816E65BA2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C360B620-53B9-431E-AB4F-25B60FA90E55}">
      <dgm:prSet phldrT="[Text]" custT="1"/>
      <dgm:spPr>
        <a:xfrm>
          <a:off x="5788468" y="2035"/>
          <a:ext cx="2688747" cy="1344373"/>
        </a:xfrm>
        <a:prstGeom prst="roundRect">
          <a:avLst/>
        </a:prstGeom>
        <a:solidFill>
          <a:srgbClr val="7A007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ระเบิด</a:t>
          </a:r>
          <a:b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จากข้างใน</a:t>
          </a:r>
          <a:r>
            <a:rPr lang="th-TH" sz="24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gm:t>
    </dgm:pt>
    <dgm:pt modelId="{EA43DB14-8C96-408F-AC68-67D053B8BE66}" type="parTrans" cxnId="{A2ADF70E-E284-4FF4-BCFE-6FE2383759D2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A85CB269-773F-48D9-86D0-EC6ADF743AEC}" type="sibTrans" cxnId="{A2ADF70E-E284-4FF4-BCFE-6FE2383759D2}">
      <dgm:prSet/>
      <dgm:spPr>
        <a:xfrm>
          <a:off x="4344082" y="-38142"/>
          <a:ext cx="5577519" cy="5577519"/>
        </a:xfrm>
        <a:prstGeom prst="circularArrow">
          <a:avLst>
            <a:gd name="adj1" fmla="val 5544"/>
            <a:gd name="adj2" fmla="val 330680"/>
            <a:gd name="adj3" fmla="val 13707208"/>
            <a:gd name="adj4" fmla="val 17427929"/>
            <a:gd name="adj5" fmla="val 5757"/>
          </a:avLst>
        </a:prstGeom>
        <a:solidFill>
          <a:srgbClr val="0B35E5"/>
        </a:solidFill>
        <a:ln>
          <a:noFill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65D97C21-72AC-4D6E-8266-5562EE73FB17}">
      <dgm:prSet phldrT="[Text]" custT="1"/>
      <dgm:spPr>
        <a:xfrm>
          <a:off x="8050530" y="1645520"/>
          <a:ext cx="2688747" cy="1344373"/>
        </a:xfrm>
        <a:prstGeom prst="roundRect">
          <a:avLst/>
        </a:prstGeom>
        <a:solidFill>
          <a:srgbClr val="008EDC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ใส่ใจแบบ</a:t>
          </a:r>
          <a:b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องค์รวม</a:t>
          </a:r>
          <a:r>
            <a:rPr lang="th-TH" sz="24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gm:t>
    </dgm:pt>
    <dgm:pt modelId="{B376B0CF-99F5-413A-A8F6-314E5065230E}" type="parTrans" cxnId="{9D428437-D016-4E7E-AB40-E542FED784A9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6994EB24-078D-4303-BA14-8E0E815A47C6}" type="sibTrans" cxnId="{9D428437-D016-4E7E-AB40-E542FED784A9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FCB9536F-BB76-431B-A702-9E3B4EF07C25}">
      <dgm:prSet phldrT="[Text]" custT="1"/>
      <dgm:spPr>
        <a:xfrm>
          <a:off x="7186499" y="4304734"/>
          <a:ext cx="2688747" cy="1344373"/>
        </a:xfrm>
        <a:prstGeom prst="roundRect">
          <a:avLst/>
        </a:prstGeom>
        <a:solidFill>
          <a:srgbClr val="008EDC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ทำตาม</a:t>
          </a:r>
          <a:b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หลักความจริง</a:t>
          </a:r>
          <a:r>
            <a:rPr lang="th-TH" sz="24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gm:t>
    </dgm:pt>
    <dgm:pt modelId="{CB672B02-B562-4D25-B891-C74E7DB250D3}" type="parTrans" cxnId="{7BE98094-9333-47D5-9703-733F694E9889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27AE0F84-3264-4D32-9E27-0D5BBE54AD39}" type="sibTrans" cxnId="{7BE98094-9333-47D5-9703-733F694E9889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71170791-768E-4B7E-9BF6-EAF1AC86FCEA}">
      <dgm:prSet phldrT="[Text]" custT="1"/>
      <dgm:spPr>
        <a:xfrm>
          <a:off x="4390436" y="4304734"/>
          <a:ext cx="2688747" cy="1344373"/>
        </a:xfrm>
        <a:prstGeom prst="roundRect">
          <a:avLst/>
        </a:prstGeom>
        <a:solidFill>
          <a:srgbClr val="EEB902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การมีส่วนร่วม</a:t>
          </a:r>
          <a:r>
            <a:rPr lang="th-TH" sz="24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gm:t>
    </dgm:pt>
    <dgm:pt modelId="{2EAED3F2-08D7-4257-9B55-0BA763161837}" type="parTrans" cxnId="{0D12F377-6EB0-4D21-94DA-9C2E83C85690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C011DEA4-34EE-4FFB-99E3-9A045BB660AD}" type="sibTrans" cxnId="{0D12F377-6EB0-4D21-94DA-9C2E83C85690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CFEF0372-1C05-4E35-B505-BA00D3B2135D}">
      <dgm:prSet phldrT="[Text]" custT="1"/>
      <dgm:spPr>
        <a:xfrm>
          <a:off x="3526405" y="1645520"/>
          <a:ext cx="2688747" cy="1344373"/>
        </a:xfrm>
        <a:prstGeom prst="roundRect">
          <a:avLst/>
        </a:prstGeom>
        <a:solidFill>
          <a:srgbClr val="7A0078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ทำความดี</a:t>
          </a:r>
          <a:b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เพื่อความดี</a:t>
          </a:r>
        </a:p>
      </dgm:t>
    </dgm:pt>
    <dgm:pt modelId="{FE5E10C4-48F2-488A-BEE3-0166407F24B9}" type="parTrans" cxnId="{6EA00504-7546-4A5E-BDF0-39817F47B31D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9250E8DB-C181-4A06-BA62-497D854CC52F}" type="sibTrans" cxnId="{6EA00504-7546-4A5E-BDF0-39817F47B31D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97914748-C83A-4F7D-8726-07C531DEECA8}" type="pres">
      <dgm:prSet presAssocID="{02591586-EB65-43CB-82F0-96E816E65BA2}" presName="Name0" presStyleCnt="0">
        <dgm:presLayoutVars>
          <dgm:dir/>
          <dgm:resizeHandles val="exact"/>
        </dgm:presLayoutVars>
      </dgm:prSet>
      <dgm:spPr/>
    </dgm:pt>
    <dgm:pt modelId="{2F4DEA52-DFCA-4AA5-B3F0-A21EEC84AFD2}" type="pres">
      <dgm:prSet presAssocID="{02591586-EB65-43CB-82F0-96E816E65BA2}" presName="cycle" presStyleCnt="0"/>
      <dgm:spPr/>
    </dgm:pt>
    <dgm:pt modelId="{CE7E4292-5872-4FF4-81AC-68A178FC60FA}" type="pres">
      <dgm:prSet presAssocID="{C360B620-53B9-431E-AB4F-25B60FA90E55}" presName="nodeFirstNode" presStyleLbl="node1" presStyleIdx="0" presStyleCnt="5" custScaleY="98455">
        <dgm:presLayoutVars>
          <dgm:bulletEnabled val="1"/>
        </dgm:presLayoutVars>
      </dgm:prSet>
      <dgm:spPr/>
    </dgm:pt>
    <dgm:pt modelId="{B8367674-0164-4B72-A7D6-FFFC49AC7B08}" type="pres">
      <dgm:prSet presAssocID="{A85CB269-773F-48D9-86D0-EC6ADF743AEC}" presName="sibTransFirstNode" presStyleLbl="bgShp" presStyleIdx="0" presStyleCnt="1"/>
      <dgm:spPr/>
    </dgm:pt>
    <dgm:pt modelId="{8D97B90F-B0F4-480A-9FE9-6D48DFF9E493}" type="pres">
      <dgm:prSet presAssocID="{65D97C21-72AC-4D6E-8266-5562EE73FB17}" presName="nodeFollowingNodes" presStyleLbl="node1" presStyleIdx="1" presStyleCnt="5" custScaleY="111785" custRadScaleRad="101463" custRadScaleInc="4159">
        <dgm:presLayoutVars>
          <dgm:bulletEnabled val="1"/>
        </dgm:presLayoutVars>
      </dgm:prSet>
      <dgm:spPr/>
    </dgm:pt>
    <dgm:pt modelId="{CA901FB5-AA0D-4DE5-B143-594F999FF471}" type="pres">
      <dgm:prSet presAssocID="{FCB9536F-BB76-431B-A702-9E3B4EF07C25}" presName="nodeFollowingNodes" presStyleLbl="node1" presStyleIdx="2" presStyleCnt="5" custScaleX="125928" custScaleY="114670" custRadScaleRad="110802" custRadScaleInc="-11040">
        <dgm:presLayoutVars>
          <dgm:bulletEnabled val="1"/>
        </dgm:presLayoutVars>
      </dgm:prSet>
      <dgm:spPr/>
    </dgm:pt>
    <dgm:pt modelId="{79126BA8-1C79-4808-A0D2-B4ACE4DC726B}" type="pres">
      <dgm:prSet presAssocID="{71170791-768E-4B7E-9BF6-EAF1AC86FCEA}" presName="nodeFollowingNodes" presStyleLbl="node1" presStyleIdx="3" presStyleCnt="5" custScaleX="116933" custScaleY="110728" custRadScaleRad="108840" custRadScaleInc="9594">
        <dgm:presLayoutVars>
          <dgm:bulletEnabled val="1"/>
        </dgm:presLayoutVars>
      </dgm:prSet>
      <dgm:spPr/>
    </dgm:pt>
    <dgm:pt modelId="{06323C89-5E88-459F-AFFE-76F16B7CA155}" type="pres">
      <dgm:prSet presAssocID="{CFEF0372-1C05-4E35-B505-BA00D3B2135D}" presName="nodeFollowingNodes" presStyleLbl="node1" presStyleIdx="4" presStyleCnt="5" custScaleY="105009" custRadScaleRad="97692" custRadScaleInc="-5452">
        <dgm:presLayoutVars>
          <dgm:bulletEnabled val="1"/>
        </dgm:presLayoutVars>
      </dgm:prSet>
      <dgm:spPr/>
    </dgm:pt>
  </dgm:ptLst>
  <dgm:cxnLst>
    <dgm:cxn modelId="{6EA00504-7546-4A5E-BDF0-39817F47B31D}" srcId="{02591586-EB65-43CB-82F0-96E816E65BA2}" destId="{CFEF0372-1C05-4E35-B505-BA00D3B2135D}" srcOrd="4" destOrd="0" parTransId="{FE5E10C4-48F2-488A-BEE3-0166407F24B9}" sibTransId="{9250E8DB-C181-4A06-BA62-497D854CC52F}"/>
    <dgm:cxn modelId="{A2ADF70E-E284-4FF4-BCFE-6FE2383759D2}" srcId="{02591586-EB65-43CB-82F0-96E816E65BA2}" destId="{C360B620-53B9-431E-AB4F-25B60FA90E55}" srcOrd="0" destOrd="0" parTransId="{EA43DB14-8C96-408F-AC68-67D053B8BE66}" sibTransId="{A85CB269-773F-48D9-86D0-EC6ADF743AEC}"/>
    <dgm:cxn modelId="{2F9E171C-4351-49C2-BE39-760A587DDAE7}" type="presOf" srcId="{C360B620-53B9-431E-AB4F-25B60FA90E55}" destId="{CE7E4292-5872-4FF4-81AC-68A178FC60FA}" srcOrd="0" destOrd="0" presId="urn:microsoft.com/office/officeart/2005/8/layout/cycle3"/>
    <dgm:cxn modelId="{E6A8A735-BC85-4674-A3A2-C8DA5BC83E0E}" type="presOf" srcId="{02591586-EB65-43CB-82F0-96E816E65BA2}" destId="{97914748-C83A-4F7D-8726-07C531DEECA8}" srcOrd="0" destOrd="0" presId="urn:microsoft.com/office/officeart/2005/8/layout/cycle3"/>
    <dgm:cxn modelId="{9D428437-D016-4E7E-AB40-E542FED784A9}" srcId="{02591586-EB65-43CB-82F0-96E816E65BA2}" destId="{65D97C21-72AC-4D6E-8266-5562EE73FB17}" srcOrd="1" destOrd="0" parTransId="{B376B0CF-99F5-413A-A8F6-314E5065230E}" sibTransId="{6994EB24-078D-4303-BA14-8E0E815A47C6}"/>
    <dgm:cxn modelId="{0D12F377-6EB0-4D21-94DA-9C2E83C85690}" srcId="{02591586-EB65-43CB-82F0-96E816E65BA2}" destId="{71170791-768E-4B7E-9BF6-EAF1AC86FCEA}" srcOrd="3" destOrd="0" parTransId="{2EAED3F2-08D7-4257-9B55-0BA763161837}" sibTransId="{C011DEA4-34EE-4FFB-99E3-9A045BB660AD}"/>
    <dgm:cxn modelId="{7BE98094-9333-47D5-9703-733F694E9889}" srcId="{02591586-EB65-43CB-82F0-96E816E65BA2}" destId="{FCB9536F-BB76-431B-A702-9E3B4EF07C25}" srcOrd="2" destOrd="0" parTransId="{CB672B02-B562-4D25-B891-C74E7DB250D3}" sibTransId="{27AE0F84-3264-4D32-9E27-0D5BBE54AD39}"/>
    <dgm:cxn modelId="{3391DBBE-F33D-40FB-92DE-F4859E5AC073}" type="presOf" srcId="{65D97C21-72AC-4D6E-8266-5562EE73FB17}" destId="{8D97B90F-B0F4-480A-9FE9-6D48DFF9E493}" srcOrd="0" destOrd="0" presId="urn:microsoft.com/office/officeart/2005/8/layout/cycle3"/>
    <dgm:cxn modelId="{9905ABD9-086C-4AE5-A748-14E0519E94FC}" type="presOf" srcId="{A85CB269-773F-48D9-86D0-EC6ADF743AEC}" destId="{B8367674-0164-4B72-A7D6-FFFC49AC7B08}" srcOrd="0" destOrd="0" presId="urn:microsoft.com/office/officeart/2005/8/layout/cycle3"/>
    <dgm:cxn modelId="{6ACA43E9-1430-43F0-B36C-8E7AD716BDF2}" type="presOf" srcId="{71170791-768E-4B7E-9BF6-EAF1AC86FCEA}" destId="{79126BA8-1C79-4808-A0D2-B4ACE4DC726B}" srcOrd="0" destOrd="0" presId="urn:microsoft.com/office/officeart/2005/8/layout/cycle3"/>
    <dgm:cxn modelId="{B97E28F5-DE57-4F7A-BC5D-B37DE54A53E8}" type="presOf" srcId="{FCB9536F-BB76-431B-A702-9E3B4EF07C25}" destId="{CA901FB5-AA0D-4DE5-B143-594F999FF471}" srcOrd="0" destOrd="0" presId="urn:microsoft.com/office/officeart/2005/8/layout/cycle3"/>
    <dgm:cxn modelId="{FD01E4F9-6139-489F-A617-DD2D0025965F}" type="presOf" srcId="{CFEF0372-1C05-4E35-B505-BA00D3B2135D}" destId="{06323C89-5E88-459F-AFFE-76F16B7CA155}" srcOrd="0" destOrd="0" presId="urn:microsoft.com/office/officeart/2005/8/layout/cycle3"/>
    <dgm:cxn modelId="{6DC3D9D9-A558-42BB-B208-1AFC2E53A044}" type="presParOf" srcId="{97914748-C83A-4F7D-8726-07C531DEECA8}" destId="{2F4DEA52-DFCA-4AA5-B3F0-A21EEC84AFD2}" srcOrd="0" destOrd="0" presId="urn:microsoft.com/office/officeart/2005/8/layout/cycle3"/>
    <dgm:cxn modelId="{9039C289-2C51-4899-90AD-1F7FD54BE8F2}" type="presParOf" srcId="{2F4DEA52-DFCA-4AA5-B3F0-A21EEC84AFD2}" destId="{CE7E4292-5872-4FF4-81AC-68A178FC60FA}" srcOrd="0" destOrd="0" presId="urn:microsoft.com/office/officeart/2005/8/layout/cycle3"/>
    <dgm:cxn modelId="{B71288F2-D18B-439E-9C97-11AE46829B62}" type="presParOf" srcId="{2F4DEA52-DFCA-4AA5-B3F0-A21EEC84AFD2}" destId="{B8367674-0164-4B72-A7D6-FFFC49AC7B08}" srcOrd="1" destOrd="0" presId="urn:microsoft.com/office/officeart/2005/8/layout/cycle3"/>
    <dgm:cxn modelId="{6D436BFA-4EE4-477C-89E0-D3937404C09E}" type="presParOf" srcId="{2F4DEA52-DFCA-4AA5-B3F0-A21EEC84AFD2}" destId="{8D97B90F-B0F4-480A-9FE9-6D48DFF9E493}" srcOrd="2" destOrd="0" presId="urn:microsoft.com/office/officeart/2005/8/layout/cycle3"/>
    <dgm:cxn modelId="{5CE3CBA4-CD0D-48B1-AEC4-E007FB3A0586}" type="presParOf" srcId="{2F4DEA52-DFCA-4AA5-B3F0-A21EEC84AFD2}" destId="{CA901FB5-AA0D-4DE5-B143-594F999FF471}" srcOrd="3" destOrd="0" presId="urn:microsoft.com/office/officeart/2005/8/layout/cycle3"/>
    <dgm:cxn modelId="{D664346E-BDCC-460E-B27E-B01929ADD56C}" type="presParOf" srcId="{2F4DEA52-DFCA-4AA5-B3F0-A21EEC84AFD2}" destId="{79126BA8-1C79-4808-A0D2-B4ACE4DC726B}" srcOrd="4" destOrd="0" presId="urn:microsoft.com/office/officeart/2005/8/layout/cycle3"/>
    <dgm:cxn modelId="{143DF488-93B0-48EB-960D-91AB3A5D020A}" type="presParOf" srcId="{2F4DEA52-DFCA-4AA5-B3F0-A21EEC84AFD2}" destId="{06323C89-5E88-459F-AFFE-76F16B7CA15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705A5-1327-4946-99D5-0F804660FD1E}">
      <dsp:nvSpPr>
        <dsp:cNvPr id="0" name=""/>
        <dsp:cNvSpPr/>
      </dsp:nvSpPr>
      <dsp:spPr>
        <a:xfrm>
          <a:off x="2481703" y="24583"/>
          <a:ext cx="2093358" cy="2093358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ส่งเสริม</a:t>
          </a:r>
          <a:br>
            <a:rPr lang="th-TH" sz="36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</a:br>
          <a:r>
            <a:rPr lang="th-TH" sz="36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คนดี</a:t>
          </a:r>
          <a:endParaRPr lang="en-US" sz="3600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2760818" y="390920"/>
        <a:ext cx="1535129" cy="942011"/>
      </dsp:txXfrm>
    </dsp:sp>
    <dsp:sp modelId="{E182FDCB-2A28-4F6C-9C75-1A50EB065EBD}">
      <dsp:nvSpPr>
        <dsp:cNvPr id="0" name=""/>
        <dsp:cNvSpPr/>
      </dsp:nvSpPr>
      <dsp:spPr>
        <a:xfrm>
          <a:off x="3624705" y="1363955"/>
          <a:ext cx="2093358" cy="2093358"/>
        </a:xfrm>
        <a:prstGeom prst="ellips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chemeClr val="tx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ร่วมสร้างสังคมดี</a:t>
          </a:r>
          <a:endParaRPr lang="en-US" sz="3600" kern="1200" dirty="0">
            <a:solidFill>
              <a:schemeClr val="tx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4264923" y="1904739"/>
        <a:ext cx="1256014" cy="1151346"/>
      </dsp:txXfrm>
    </dsp:sp>
    <dsp:sp modelId="{8B3EC26E-C360-486B-B204-C2895A1C5122}">
      <dsp:nvSpPr>
        <dsp:cNvPr id="0" name=""/>
        <dsp:cNvSpPr/>
      </dsp:nvSpPr>
      <dsp:spPr>
        <a:xfrm>
          <a:off x="1890898" y="1395571"/>
          <a:ext cx="2155300" cy="2093358"/>
        </a:xfrm>
        <a:prstGeom prst="ellipse">
          <a:avLst/>
        </a:prstGeom>
        <a:solidFill>
          <a:srgbClr val="0099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     มีระบบรองรับ</a:t>
          </a:r>
          <a:br>
            <a:rPr lang="th-TH" sz="28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</a:br>
          <a:r>
            <a:rPr lang="th-TH" sz="28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ความดี</a:t>
          </a:r>
          <a:endParaRPr lang="en-US" sz="2800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2093856" y="1936356"/>
        <a:ext cx="1293180" cy="1151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27081-6B52-4198-A860-E7C1B04289A6}">
      <dsp:nvSpPr>
        <dsp:cNvPr id="0" name=""/>
        <dsp:cNvSpPr/>
      </dsp:nvSpPr>
      <dsp:spPr>
        <a:xfrm>
          <a:off x="2844799" y="1828800"/>
          <a:ext cx="2235200" cy="2235200"/>
        </a:xfrm>
        <a:prstGeom prst="gear9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มุ่งมั่นตั้งใจ</a:t>
          </a:r>
          <a:endParaRPr lang="en-US" sz="3200" b="1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3294174" y="2352385"/>
        <a:ext cx="1336450" cy="1148939"/>
      </dsp:txXfrm>
    </dsp:sp>
    <dsp:sp modelId="{43C247F0-45E8-4350-8070-E63238B5D3D6}">
      <dsp:nvSpPr>
        <dsp:cNvPr id="0" name=""/>
        <dsp:cNvSpPr/>
      </dsp:nvSpPr>
      <dsp:spPr>
        <a:xfrm>
          <a:off x="1544319" y="1300480"/>
          <a:ext cx="1625600" cy="1625600"/>
        </a:xfrm>
        <a:prstGeom prst="gear6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ทำได้ </a:t>
          </a:r>
          <a:endParaRPr lang="en-US" sz="3200" b="1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1953569" y="1712203"/>
        <a:ext cx="807100" cy="802154"/>
      </dsp:txXfrm>
    </dsp:sp>
    <dsp:sp modelId="{5EC11EFB-9710-40A7-90D3-93F13CDE2BE8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ขยายผล</a:t>
          </a:r>
          <a:endParaRPr lang="en-US" sz="3200" b="1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 rot="-20700000">
        <a:off x="2804159" y="528320"/>
        <a:ext cx="894080" cy="894080"/>
      </dsp:txXfrm>
    </dsp:sp>
    <dsp:sp modelId="{ABA03B0F-174D-4513-B094-273E63A5296A}">
      <dsp:nvSpPr>
        <dsp:cNvPr id="0" name=""/>
        <dsp:cNvSpPr/>
      </dsp:nvSpPr>
      <dsp:spPr>
        <a:xfrm>
          <a:off x="2671505" y="1492321"/>
          <a:ext cx="2861056" cy="2861056"/>
        </a:xfrm>
        <a:prstGeom prst="circularArrow">
          <a:avLst>
            <a:gd name="adj1" fmla="val 4688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C4A01-8F2E-4199-AB11-796757362D06}">
      <dsp:nvSpPr>
        <dsp:cNvPr id="0" name=""/>
        <dsp:cNvSpPr/>
      </dsp:nvSpPr>
      <dsp:spPr>
        <a:xfrm>
          <a:off x="1256428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366C1-724C-4BAF-89B1-C0A38613C340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67674-0164-4B72-A7D6-FFFC49AC7B08}">
      <dsp:nvSpPr>
        <dsp:cNvPr id="0" name=""/>
        <dsp:cNvSpPr/>
      </dsp:nvSpPr>
      <dsp:spPr>
        <a:xfrm>
          <a:off x="1728983" y="-48611"/>
          <a:ext cx="3231535" cy="3231535"/>
        </a:xfrm>
        <a:prstGeom prst="circularArrow">
          <a:avLst>
            <a:gd name="adj1" fmla="val 5544"/>
            <a:gd name="adj2" fmla="val 330680"/>
            <a:gd name="adj3" fmla="val 13707208"/>
            <a:gd name="adj4" fmla="val 17427929"/>
            <a:gd name="adj5" fmla="val 5757"/>
          </a:avLst>
        </a:prstGeom>
        <a:solidFill>
          <a:srgbClr val="0B35E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E4292-5872-4FF4-81AC-68A178FC60FA}">
      <dsp:nvSpPr>
        <dsp:cNvPr id="0" name=""/>
        <dsp:cNvSpPr/>
      </dsp:nvSpPr>
      <dsp:spPr>
        <a:xfrm>
          <a:off x="2596755" y="-23558"/>
          <a:ext cx="1495992" cy="736439"/>
        </a:xfrm>
        <a:prstGeom prst="roundRect">
          <a:avLst/>
        </a:prstGeom>
        <a:solidFill>
          <a:srgbClr val="7A007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ระเบิด</a:t>
          </a:r>
          <a:b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จากข้างใน</a:t>
          </a:r>
          <a:r>
            <a:rPr lang="th-TH" sz="2400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sp:txBody>
      <dsp:txXfrm>
        <a:off x="2632705" y="12392"/>
        <a:ext cx="1424092" cy="664539"/>
      </dsp:txXfrm>
    </dsp:sp>
    <dsp:sp modelId="{8D97B90F-B0F4-480A-9FE9-6D48DFF9E493}">
      <dsp:nvSpPr>
        <dsp:cNvPr id="0" name=""/>
        <dsp:cNvSpPr/>
      </dsp:nvSpPr>
      <dsp:spPr>
        <a:xfrm>
          <a:off x="3944087" y="930876"/>
          <a:ext cx="1495992" cy="836147"/>
        </a:xfrm>
        <a:prstGeom prst="roundRect">
          <a:avLst/>
        </a:prstGeom>
        <a:solidFill>
          <a:srgbClr val="008EDC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ใส่ใจแบบ</a:t>
          </a:r>
          <a:b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องค์รวม</a:t>
          </a:r>
          <a:r>
            <a:rPr lang="th-TH" sz="2400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sp:txBody>
      <dsp:txXfrm>
        <a:off x="3984904" y="971693"/>
        <a:ext cx="1414358" cy="754513"/>
      </dsp:txXfrm>
    </dsp:sp>
    <dsp:sp modelId="{CA901FB5-AA0D-4DE5-B143-594F999FF471}">
      <dsp:nvSpPr>
        <dsp:cNvPr id="0" name=""/>
        <dsp:cNvSpPr/>
      </dsp:nvSpPr>
      <dsp:spPr>
        <a:xfrm>
          <a:off x="3436814" y="2408719"/>
          <a:ext cx="1883873" cy="857727"/>
        </a:xfrm>
        <a:prstGeom prst="roundRect">
          <a:avLst/>
        </a:prstGeom>
        <a:solidFill>
          <a:srgbClr val="008EDC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ทำตาม</a:t>
          </a:r>
          <a:b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หลักความจริง</a:t>
          </a:r>
          <a:r>
            <a:rPr lang="th-TH" sz="2400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sp:txBody>
      <dsp:txXfrm>
        <a:off x="3478685" y="2450590"/>
        <a:ext cx="1800131" cy="773985"/>
      </dsp:txXfrm>
    </dsp:sp>
    <dsp:sp modelId="{79126BA8-1C79-4808-A0D2-B4ACE4DC726B}">
      <dsp:nvSpPr>
        <dsp:cNvPr id="0" name=""/>
        <dsp:cNvSpPr/>
      </dsp:nvSpPr>
      <dsp:spPr>
        <a:xfrm>
          <a:off x="1471234" y="2423462"/>
          <a:ext cx="1749308" cy="828241"/>
        </a:xfrm>
        <a:prstGeom prst="roundRect">
          <a:avLst/>
        </a:prstGeom>
        <a:solidFill>
          <a:srgbClr val="EEB902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การมีส่วนร่วม</a:t>
          </a:r>
          <a:r>
            <a:rPr lang="th-TH" sz="2400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sp:txBody>
      <dsp:txXfrm>
        <a:off x="1511665" y="2463893"/>
        <a:ext cx="1668446" cy="747379"/>
      </dsp:txXfrm>
    </dsp:sp>
    <dsp:sp modelId="{06323C89-5E88-459F-AFFE-76F16B7CA155}">
      <dsp:nvSpPr>
        <dsp:cNvPr id="0" name=""/>
        <dsp:cNvSpPr/>
      </dsp:nvSpPr>
      <dsp:spPr>
        <a:xfrm>
          <a:off x="1294745" y="987707"/>
          <a:ext cx="1495992" cy="785463"/>
        </a:xfrm>
        <a:prstGeom prst="roundRect">
          <a:avLst/>
        </a:prstGeom>
        <a:solidFill>
          <a:srgbClr val="7A0078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ทำความดี</a:t>
          </a:r>
          <a:b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เพื่อความดี</a:t>
          </a:r>
        </a:p>
      </dsp:txBody>
      <dsp:txXfrm>
        <a:off x="1333088" y="1026050"/>
        <a:ext cx="1419306" cy="708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2023-10-30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67167"/>
            <a:ext cx="4302919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596" y="6467167"/>
            <a:ext cx="4302919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2023-10-30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5575" y="511175"/>
            <a:ext cx="4538663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34174"/>
            <a:ext cx="7943850" cy="3063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7167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6" y="6467167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54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4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968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9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90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0348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95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A1157C-3E38-4CBC-B373-A1C2743A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4648-865A-4673-9A8E-7428E6B9C2A8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93079A-1256-4DDA-BF1F-48D2EB9F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BE1BCA-7D1B-4DE8-875F-D61BC7A6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CF5C5-BBDF-4CD2-9688-34E4B58BA7C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6569848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F864557-4478-4BF1-8FF2-29EE34B0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DF943-8EDC-4747-853D-A465B7A1D064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55999D-EDB0-48D1-AFCE-05E92BF7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B1CD33-CFD3-4AC2-B075-53371CD6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8429-2C8D-4336-BF45-BED52A7306B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5977645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034C29-5713-4AB3-B1F0-5B132EA9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621A7-23A8-4133-A6C6-D29D9EF6A3F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C446-72AA-4E08-8F11-58137702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F099A0-59A1-4B5D-8DC5-2D415058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B7DB3-63DB-476B-92D0-9A087756474B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7753673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04EC2E2-A2F1-4D6B-897C-1EB01EFE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B8B5C-E4A4-41D3-AFC9-4567ABF286B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B0EE8A-8D24-4EDE-8A18-945D65C8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52FBA0-21C0-4EC1-A126-02E29C69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BDCA0-94A1-4296-ADC7-1AD36CBCCE4B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8476409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798F87-8E31-4592-AA7D-283506C0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E061-B50A-4A7E-8EA4-1BD09F43747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9444DF-7EFB-4012-89EA-4B1C3DA8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3DFE9A-97FC-4C3D-8C60-F6C98885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87EE5-4C8C-4B16-A875-D0013065075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615995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8C9929-1212-4D38-B3AD-36DD47CA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78CF-EC69-409C-A7BB-F2C8DCE07E5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34E347-7088-4D43-BAF0-F49E808E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533A78-B882-4188-9DE9-075D46CC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7E9B4-E3AB-448C-8176-054019330B04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8869847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A632-DE3F-4788-9470-A8D95DF8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67C2A-3C11-4AFD-926E-2BC67E40508E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CEA8B-1AAD-40FA-BC55-3A088DEB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3C366-AF1C-425C-9E96-9C8CA6E3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E8E2C-5FA3-45E7-9A66-696739BD16E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802408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0D332-9B51-4F21-B7B6-6D985D87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47A6-8701-4CFD-A70B-10E8CB165F01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7ED4-592F-4C73-AF6D-B318892F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087B3-0CFD-499F-BCD5-EE11CEE2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8A4C-3F25-4422-BD46-46D7FB9DED6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7279512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C7AE6-6751-4B78-B80A-E1CEC300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CC54-3461-4796-BB8C-91DE04029362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E29EB-27FE-4D4A-90BB-9D058430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E3431-1AA7-4A11-BA55-EF62E5EB9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23674-D50D-43F1-949A-D37AFEA97A6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6179398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48D1E-122A-4D84-AC4D-0F5A2F8E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D6332-E22F-42CC-9A24-3CBEB7C7F5CC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1C1C5-ABF3-4100-B74A-5B0DDA26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0E146-182E-4018-AEC9-3F5F186C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B8F29-3D16-4BB2-9ECA-3D5EA64D587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4750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1EA9D-036D-4F55-9610-2E8AFCE7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927F4-4373-4B30-83CC-C452C3B7D26C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7E4BA-B6B0-49F7-87F7-971AD423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AA11F-DE63-441C-AA0F-67C328DA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3A10F-0265-400E-B7F4-67A971DDDE1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161550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1FDB64-B5AC-4168-8926-2BA71AF6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8363F-8A02-4A99-A06D-36A1CC8F1FC4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94EF7B-0B23-4FFC-8882-E3924320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70789C-73A0-4B5D-8D1F-93B34AA1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A094-E71D-4BF3-ACCE-71F0BB290AB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653196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05B816-C44B-4FF6-B955-98089BDB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3F3A-DB78-4BE2-BF6D-0EF1AD57578E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E62DBA-AC6F-4C8C-B2EC-690A0D7A5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EC8C24-D45D-4788-B22D-DEFC2AED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D6ADF-0265-4E2C-977A-E53A56F47E1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440186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D1580F-EFC8-4BC0-AA8B-469CBDD9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7BD6-CDEA-46C1-BE89-D2664BE53420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652431-3FAC-415B-890E-57145124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7DCCC0-02D5-484C-A489-82ADC9A1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65AE4-6879-407B-AD05-0C59E8A0D314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085036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DE5BEC-BCE7-4FFA-B7AE-3A3B7F6C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2356-B1FB-43A4-B64E-5894B4385DA4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70D257-D50A-4BC6-A97E-3D32A1B7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6F2755D-04D8-4DC6-8F51-F0BC5566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E0C74-6C4B-48F2-9926-C1FAD3B60D2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513895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5512F1-0142-45CD-B68B-5520584B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B8566-04DC-41EA-AF6D-47A696532B88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CA9D7-4567-4486-8A63-ABCCFBB6C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D44FE-40A5-47AC-A9A6-2F56B702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D13E8-5C33-4DFC-B2C7-2BCFC2232BD3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387663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A90BA3-F880-4296-ACB4-87A30E52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241DD-0B02-4718-8BB2-850549005666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A786D-504A-488C-982A-F8AF6EDE0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78B3B3-0578-4E86-8CA7-BDA052AC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4DBF3-FBC8-433F-A59D-AC31B6F88A3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001853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19CFC-5961-43AA-AFFE-299DBEF4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2DBEA-299C-4BEF-A7DD-8CCFE0EAFB22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054B7-1A3A-4384-A67D-A1A97158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2D4E-4AD3-409E-B9CE-A0EA12A9E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63E97-8590-4D8B-A8DD-C78CC733101B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611234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C1DBF-9762-431F-BB6A-6AC9E1E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8CC63-5D41-4843-95F3-EC79C6B423D8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9C3F0-FE80-4DCD-8278-A0814EF4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54DE7-5C97-449B-BD2F-0E85957C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0236E-7F1F-4A60-9ABC-C19F6B313AD8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240598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497956"/>
            <a:ext cx="7286625" cy="10336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2732485"/>
            <a:ext cx="6000750" cy="123229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009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9" y="3098602"/>
            <a:ext cx="7286625" cy="957709"/>
          </a:xfrm>
        </p:spPr>
        <p:txBody>
          <a:bodyPr anchor="t"/>
          <a:lstStyle>
            <a:lvl1pPr algn="l">
              <a:defRPr sz="28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9" y="2043783"/>
            <a:ext cx="7286625" cy="1054819"/>
          </a:xfrm>
        </p:spPr>
        <p:txBody>
          <a:bodyPr anchor="b"/>
          <a:lstStyle>
            <a:lvl1pPr marL="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1pPr>
            <a:lvl2pPr marL="321480" indent="0">
              <a:buNone/>
              <a:defRPr sz="1266">
                <a:solidFill>
                  <a:schemeClr val="tx1">
                    <a:tint val="75000"/>
                  </a:schemeClr>
                </a:solidFill>
              </a:defRPr>
            </a:lvl2pPr>
            <a:lvl3pPr marL="64296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964441" indent="0">
              <a:buNone/>
              <a:defRPr sz="985">
                <a:solidFill>
                  <a:schemeClr val="tx1">
                    <a:tint val="75000"/>
                  </a:schemeClr>
                </a:solidFill>
              </a:defRPr>
            </a:lvl4pPr>
            <a:lvl5pPr marL="1285921" indent="0">
              <a:buNone/>
              <a:defRPr sz="985">
                <a:solidFill>
                  <a:schemeClr val="tx1">
                    <a:tint val="75000"/>
                  </a:schemeClr>
                </a:solidFill>
              </a:defRPr>
            </a:lvl5pPr>
            <a:lvl6pPr marL="1607401" indent="0">
              <a:buNone/>
              <a:defRPr sz="985">
                <a:solidFill>
                  <a:schemeClr val="tx1">
                    <a:tint val="75000"/>
                  </a:schemeClr>
                </a:solidFill>
              </a:defRPr>
            </a:lvl6pPr>
            <a:lvl7pPr marL="1928881" indent="0">
              <a:buNone/>
              <a:defRPr sz="985">
                <a:solidFill>
                  <a:schemeClr val="tx1">
                    <a:tint val="75000"/>
                  </a:schemeClr>
                </a:solidFill>
              </a:defRPr>
            </a:lvl7pPr>
            <a:lvl8pPr marL="2250362" indent="0">
              <a:buNone/>
              <a:defRPr sz="985">
                <a:solidFill>
                  <a:schemeClr val="tx1">
                    <a:tint val="75000"/>
                  </a:schemeClr>
                </a:solidFill>
              </a:defRPr>
            </a:lvl8pPr>
            <a:lvl9pPr marL="2571842" indent="0">
              <a:buNone/>
              <a:defRPr sz="9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375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125141"/>
            <a:ext cx="3786188" cy="3182318"/>
          </a:xfrm>
        </p:spPr>
        <p:txBody>
          <a:bodyPr/>
          <a:lstStyle>
            <a:lvl1pPr>
              <a:defRPr sz="1969"/>
            </a:lvl1pPr>
            <a:lvl2pPr>
              <a:defRPr sz="1688"/>
            </a:lvl2pPr>
            <a:lvl3pPr>
              <a:defRPr sz="1407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8" y="1125141"/>
            <a:ext cx="3786188" cy="3182318"/>
          </a:xfrm>
        </p:spPr>
        <p:txBody>
          <a:bodyPr/>
          <a:lstStyle>
            <a:lvl1pPr>
              <a:defRPr sz="1969"/>
            </a:lvl1pPr>
            <a:lvl2pPr>
              <a:defRPr sz="1688"/>
            </a:lvl2pPr>
            <a:lvl3pPr>
              <a:defRPr sz="1407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90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079377"/>
            <a:ext cx="3787677" cy="449833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480" indent="0">
              <a:buNone/>
              <a:defRPr sz="1407" b="1"/>
            </a:lvl2pPr>
            <a:lvl3pPr marL="642961" indent="0">
              <a:buNone/>
              <a:defRPr sz="1266" b="1"/>
            </a:lvl3pPr>
            <a:lvl4pPr marL="964441" indent="0">
              <a:buNone/>
              <a:defRPr sz="1125" b="1"/>
            </a:lvl4pPr>
            <a:lvl5pPr marL="1285921" indent="0">
              <a:buNone/>
              <a:defRPr sz="1125" b="1"/>
            </a:lvl5pPr>
            <a:lvl6pPr marL="1607401" indent="0">
              <a:buNone/>
              <a:defRPr sz="1125" b="1"/>
            </a:lvl6pPr>
            <a:lvl7pPr marL="1928881" indent="0">
              <a:buNone/>
              <a:defRPr sz="1125" b="1"/>
            </a:lvl7pPr>
            <a:lvl8pPr marL="2250362" indent="0">
              <a:buNone/>
              <a:defRPr sz="1125" b="1"/>
            </a:lvl8pPr>
            <a:lvl9pPr marL="2571842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1529209"/>
            <a:ext cx="3787677" cy="2778250"/>
          </a:xfrm>
        </p:spPr>
        <p:txBody>
          <a:bodyPr/>
          <a:lstStyle>
            <a:lvl1pPr>
              <a:defRPr sz="1688"/>
            </a:lvl1pPr>
            <a:lvl2pPr>
              <a:defRPr sz="1407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2" y="1079377"/>
            <a:ext cx="3789164" cy="449833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480" indent="0">
              <a:buNone/>
              <a:defRPr sz="1407" b="1"/>
            </a:lvl2pPr>
            <a:lvl3pPr marL="642961" indent="0">
              <a:buNone/>
              <a:defRPr sz="1266" b="1"/>
            </a:lvl3pPr>
            <a:lvl4pPr marL="964441" indent="0">
              <a:buNone/>
              <a:defRPr sz="1125" b="1"/>
            </a:lvl4pPr>
            <a:lvl5pPr marL="1285921" indent="0">
              <a:buNone/>
              <a:defRPr sz="1125" b="1"/>
            </a:lvl5pPr>
            <a:lvl6pPr marL="1607401" indent="0">
              <a:buNone/>
              <a:defRPr sz="1125" b="1"/>
            </a:lvl6pPr>
            <a:lvl7pPr marL="1928881" indent="0">
              <a:buNone/>
              <a:defRPr sz="1125" b="1"/>
            </a:lvl7pPr>
            <a:lvl8pPr marL="2250362" indent="0">
              <a:buNone/>
              <a:defRPr sz="1125" b="1"/>
            </a:lvl8pPr>
            <a:lvl9pPr marL="2571842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2" y="1529209"/>
            <a:ext cx="3789164" cy="2778250"/>
          </a:xfrm>
        </p:spPr>
        <p:txBody>
          <a:bodyPr/>
          <a:lstStyle>
            <a:lvl1pPr>
              <a:defRPr sz="1688"/>
            </a:lvl1pPr>
            <a:lvl2pPr>
              <a:defRPr sz="1407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233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031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191988"/>
            <a:ext cx="2820294" cy="817067"/>
          </a:xfrm>
        </p:spPr>
        <p:txBody>
          <a:bodyPr anchor="b"/>
          <a:lstStyle>
            <a:lvl1pPr algn="l">
              <a:defRPr sz="14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10" y="191989"/>
            <a:ext cx="4792266" cy="4115470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8"/>
            </a:lvl3pPr>
            <a:lvl4pPr>
              <a:defRPr sz="1407"/>
            </a:lvl4pPr>
            <a:lvl5pPr>
              <a:defRPr sz="1407"/>
            </a:lvl5pPr>
            <a:lvl6pPr>
              <a:defRPr sz="1407"/>
            </a:lvl6pPr>
            <a:lvl7pPr>
              <a:defRPr sz="1407"/>
            </a:lvl7pPr>
            <a:lvl8pPr>
              <a:defRPr sz="1407"/>
            </a:lvl8pPr>
            <a:lvl9pPr>
              <a:defRPr sz="14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009055"/>
            <a:ext cx="2820294" cy="3298404"/>
          </a:xfrm>
        </p:spPr>
        <p:txBody>
          <a:bodyPr/>
          <a:lstStyle>
            <a:lvl1pPr marL="0" indent="0">
              <a:buNone/>
              <a:defRPr sz="985"/>
            </a:lvl1pPr>
            <a:lvl2pPr marL="321480" indent="0">
              <a:buNone/>
              <a:defRPr sz="844"/>
            </a:lvl2pPr>
            <a:lvl3pPr marL="642961" indent="0">
              <a:buNone/>
              <a:defRPr sz="703"/>
            </a:lvl3pPr>
            <a:lvl4pPr marL="964441" indent="0">
              <a:buNone/>
              <a:defRPr sz="633"/>
            </a:lvl4pPr>
            <a:lvl5pPr marL="1285921" indent="0">
              <a:buNone/>
              <a:defRPr sz="633"/>
            </a:lvl5pPr>
            <a:lvl6pPr marL="1607401" indent="0">
              <a:buNone/>
              <a:defRPr sz="633"/>
            </a:lvl6pPr>
            <a:lvl7pPr marL="1928881" indent="0">
              <a:buNone/>
              <a:defRPr sz="633"/>
            </a:lvl7pPr>
            <a:lvl8pPr marL="2250362" indent="0">
              <a:buNone/>
              <a:defRPr sz="633"/>
            </a:lvl8pPr>
            <a:lvl9pPr marL="2571842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22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3375422"/>
            <a:ext cx="5143500" cy="398488"/>
          </a:xfrm>
        </p:spPr>
        <p:txBody>
          <a:bodyPr anchor="b"/>
          <a:lstStyle>
            <a:lvl1pPr algn="l">
              <a:defRPr sz="14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430858"/>
            <a:ext cx="5143500" cy="2893219"/>
          </a:xfrm>
        </p:spPr>
        <p:txBody>
          <a:bodyPr/>
          <a:lstStyle>
            <a:lvl1pPr marL="0" indent="0">
              <a:buNone/>
              <a:defRPr sz="2250"/>
            </a:lvl1pPr>
            <a:lvl2pPr marL="321480" indent="0">
              <a:buNone/>
              <a:defRPr sz="1969"/>
            </a:lvl2pPr>
            <a:lvl3pPr marL="642961" indent="0">
              <a:buNone/>
              <a:defRPr sz="1688"/>
            </a:lvl3pPr>
            <a:lvl4pPr marL="964441" indent="0">
              <a:buNone/>
              <a:defRPr sz="1407"/>
            </a:lvl4pPr>
            <a:lvl5pPr marL="1285921" indent="0">
              <a:buNone/>
              <a:defRPr sz="1407"/>
            </a:lvl5pPr>
            <a:lvl6pPr marL="1607401" indent="0">
              <a:buNone/>
              <a:defRPr sz="1407"/>
            </a:lvl6pPr>
            <a:lvl7pPr marL="1928881" indent="0">
              <a:buNone/>
              <a:defRPr sz="1407"/>
            </a:lvl7pPr>
            <a:lvl8pPr marL="2250362" indent="0">
              <a:buNone/>
              <a:defRPr sz="1407"/>
            </a:lvl8pPr>
            <a:lvl9pPr marL="2571842" indent="0">
              <a:buNone/>
              <a:defRPr sz="14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3773910"/>
            <a:ext cx="5143500" cy="565919"/>
          </a:xfrm>
        </p:spPr>
        <p:txBody>
          <a:bodyPr/>
          <a:lstStyle>
            <a:lvl1pPr marL="0" indent="0">
              <a:buNone/>
              <a:defRPr sz="985"/>
            </a:lvl1pPr>
            <a:lvl2pPr marL="321480" indent="0">
              <a:buNone/>
              <a:defRPr sz="844"/>
            </a:lvl2pPr>
            <a:lvl3pPr marL="642961" indent="0">
              <a:buNone/>
              <a:defRPr sz="703"/>
            </a:lvl3pPr>
            <a:lvl4pPr marL="964441" indent="0">
              <a:buNone/>
              <a:defRPr sz="633"/>
            </a:lvl4pPr>
            <a:lvl5pPr marL="1285921" indent="0">
              <a:buNone/>
              <a:defRPr sz="633"/>
            </a:lvl5pPr>
            <a:lvl6pPr marL="1607401" indent="0">
              <a:buNone/>
              <a:defRPr sz="633"/>
            </a:lvl6pPr>
            <a:lvl7pPr marL="1928881" indent="0">
              <a:buNone/>
              <a:defRPr sz="633"/>
            </a:lvl7pPr>
            <a:lvl8pPr marL="2250362" indent="0">
              <a:buNone/>
              <a:defRPr sz="633"/>
            </a:lvl8pPr>
            <a:lvl9pPr marL="2571842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316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124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3" y="193105"/>
            <a:ext cx="1928813" cy="4114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93105"/>
            <a:ext cx="5643563" cy="4114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14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5D7-0E44-4323-8045-FB1377C4E39C}" type="datetime1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766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185E-CD09-437A-AE9B-D0F797A66AEC}" type="datetime1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959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D843-F025-4E66-B6DD-C5CDAC3E7005}" type="datetime1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118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F47E-6765-4E5A-AAF9-A2A2964469B0}" type="datetime1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512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5F7F-23BC-4ABB-BE19-0A0B9AC63309}" type="datetime1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195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498A-EBBB-4B47-B288-3214370D8DB9}" type="datetime1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88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E7D5-FC7D-40F9-9C10-D8433CFC3586}" type="datetime1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435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D47D6-4AD7-4AFB-8A9A-E3661F34B1B9}" type="datetime1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80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CD06-11D9-49B8-A11C-AA521B01A54B}" type="datetime1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6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F942-57B3-4E7B-B933-4557F2CDE950}" type="datetime1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0716-FCD5-4140-ADB6-D259D29D1062}" type="datetime1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17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2F4A-6157-44EA-A0BA-D0A57CBC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EE58-FB91-4D2D-8F8D-52FD1580300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EB1F8-5D1A-425B-9158-CDA9E68E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6911E-8BE3-4D3A-8A03-454CB9BE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E94E0-CED3-42C1-AA9A-B93A19CBE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149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16E8E-DEFB-47E3-8DCC-9621F179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D877C-4DF4-4E07-908B-2C7F47991F8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A37CE-AD67-4DF1-9017-2D573559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49F3-8972-410B-84AB-6881978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4DFEC-7EB0-41ED-AF30-2F50AC6E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628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1F3BE-3EA1-4818-A693-2F6FBB5E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AA31-5300-40F6-B320-D1931C0683AE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0505-F836-4539-A390-202BF667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ED6EC-03FE-4045-9F81-4802BE5A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A4539-CB7B-4F88-9425-50C147D4C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359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E6AD34-9C49-4CBC-A127-656F1E88B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2A68-8A48-460A-9C6B-4E89AD0D608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1E8E3D-3427-4D9F-A2B6-3312F3DC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1A3E70-7FB7-4402-857F-4B27DCAFB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669C-93EE-4DE6-A19C-BED6A1608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65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4F4EF2-D34B-4370-8020-29A1E6DF3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62AF0-BD60-4FC7-858D-8DCF45BB17D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59C14C-2CA4-45D7-ADA0-D5033838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D2E73A-8E7C-42E3-9F23-F1CB83FE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D7AD-92DD-4308-B384-B9F9CA973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6DEEAE-D108-4DF0-9540-5BC5E5EC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37B6-832A-4E5B-88B5-B8816F2EDD6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1F0BEC-15B0-487A-A134-3962457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D8B288-5DEC-4D55-96B6-98622447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A0B5-3B74-45A1-93F3-8A698F71B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66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DA0429-0FF7-46F3-B471-54F807F6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853C-B4ED-48C0-AE76-C1D7760EC31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22795F-7BDD-4FD7-9505-907EE2CD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7F71BF-448B-4387-83C9-F44CA82F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77673-2D26-476D-976B-BD26BAC14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708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B9F4D9-C8F3-48D0-A3BE-25FE49B7C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BD810-FC20-40C0-AF8C-18A55578CC5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72C2CF-A46C-4988-BFFB-6BC39B0B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ACB29A-4574-41E3-9C77-5452A87B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6283C-9C3E-4DC9-836E-E03D809D7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06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41C525-0A95-48CF-860C-B174156A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86A45-A757-4863-B77F-84DDBCF4EABE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661039-D81B-46EE-93EC-090ACF96C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3F1BF8-D2A6-4EBC-91C0-871CC458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2C94-3762-4413-90AE-619FAE979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74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A3CF7-2019-4416-A690-952CF9C3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FC1F-8742-4C04-AC88-B0BBF5DA8F54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7BEF-1EA1-49E8-864D-539B343E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92834-36B2-4887-861A-108DF908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B64F-830F-4BD2-89C4-4695BF149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394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9255-13D7-432B-A50A-1F374D9B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19E4A-9189-4C6F-9C3A-FA33EF3A032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0991-1BE0-4010-B70C-3C8A95F2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D2C09-4933-453B-A29F-82D431E0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5830-1E73-4D1B-AC79-6CA346EA2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445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5ECBE6-FA9D-4879-8B29-120DDF3E77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F3B50B2-1917-4867-AB38-0BD9583ADCFB}"/>
              </a:ext>
            </a:extLst>
          </p:cNvPr>
          <p:cNvSpPr>
            <a:spLocks/>
          </p:cNvSpPr>
          <p:nvPr/>
        </p:nvSpPr>
        <p:spPr bwMode="auto">
          <a:xfrm rot="20994946">
            <a:off x="-231291" y="202582"/>
            <a:ext cx="9569722" cy="262569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lIns="68580" tIns="34290" rIns="68580" bIns="3429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5B3C61-7E42-4FF8-B35D-22DD89A3315C}"/>
              </a:ext>
            </a:extLst>
          </p:cNvPr>
          <p:cNvSpPr/>
          <p:nvPr userDrawn="1"/>
        </p:nvSpPr>
        <p:spPr>
          <a:xfrm>
            <a:off x="0" y="0"/>
            <a:ext cx="3536950" cy="3111500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588D92-A72A-437F-A933-7573803D025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1838" y="3355976"/>
            <a:ext cx="600075" cy="1128713"/>
          </a:xfrm>
          <a:prstGeom prst="rect">
            <a:avLst/>
          </a:prstGeom>
          <a:noFill/>
        </p:spPr>
        <p:txBody>
          <a:bodyPr lIns="68580" tIns="34290" rIns="68580" bIns="34290"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007" indent="-68580" algn="ctr" defTabSz="342107">
              <a:lnSpc>
                <a:spcPct val="105000"/>
              </a:lnSpc>
              <a:spcAft>
                <a:spcPts val="600"/>
              </a:spcAft>
              <a:buClr>
                <a:srgbClr val="1F497D"/>
              </a:buClr>
              <a:defRPr/>
            </a:pPr>
            <a:r>
              <a:rPr sz="7200" b="1" i="0" dirty="0">
                <a:solidFill>
                  <a:srgbClr val="1F497D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2A2B5B-AFA3-4AE3-B9FE-FC0B1562E17B}"/>
              </a:ext>
            </a:extLst>
          </p:cNvPr>
          <p:cNvSpPr/>
          <p:nvPr userDrawn="1"/>
        </p:nvSpPr>
        <p:spPr>
          <a:xfrm>
            <a:off x="8423275" y="4746625"/>
            <a:ext cx="292100" cy="29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878067-267D-41F0-8643-A4203B1DDBF9}"/>
              </a:ext>
            </a:extLst>
          </p:cNvPr>
          <p:cNvCxnSpPr/>
          <p:nvPr userDrawn="1"/>
        </p:nvCxnSpPr>
        <p:spPr>
          <a:xfrm>
            <a:off x="8329613" y="4721225"/>
            <a:ext cx="0" cy="342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3E26A1-B884-45E1-8C39-AC2BC7A42B7E}"/>
              </a:ext>
            </a:extLst>
          </p:cNvPr>
          <p:cNvCxnSpPr/>
          <p:nvPr userDrawn="1"/>
        </p:nvCxnSpPr>
        <p:spPr>
          <a:xfrm>
            <a:off x="0" y="4892675"/>
            <a:ext cx="83327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579" y="3564117"/>
            <a:ext cx="7260431" cy="983226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18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3393381" cy="2967959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tIns="457200" rtlCol="0" anchorCtr="1">
            <a:noAutofit/>
          </a:bodyPr>
          <a:lstStyle>
            <a:lvl1pPr>
              <a:defRPr lang="en-GB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3548F71D-449D-40C4-B9F2-C7556B4DBF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3275" y="4746626"/>
            <a:ext cx="292100" cy="295275"/>
          </a:xfrm>
        </p:spPr>
        <p:txBody>
          <a:bodyPr lIns="0" rIns="0" anchorCtr="1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prstClr val="whit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27AF2A-4737-4534-909B-1C9B4C8FB2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540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2647900" y="1659550"/>
            <a:ext cx="3848100" cy="1159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2647975" y="2763850"/>
            <a:ext cx="3848100" cy="784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4839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34C21-B059-4846-B134-BE8B056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E1B92-EDD4-46F7-9B49-4A6CA32149D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098EC-0269-48B5-B127-18CF85FD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EF27-CB33-4F51-A871-323A334B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26BF0-523D-4FB2-A629-F65CE26A7D0D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7585117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BC424-5788-48C2-BB50-B6002A4C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6EA89-8C9C-4161-BB72-D39B342FDDD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62196-8086-4CF3-A99B-C571A3AB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2FF9-C861-4FCC-86B3-CDA1C72B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DC38E-8D51-4C2C-8C4C-1DDB006A469B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422161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3B510-1ACB-46D6-BFE4-4E844983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CBC69-2213-44AE-BD55-682518379F29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C6406-1D42-4050-8421-8B34C549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97F9E-9781-4087-8ED1-CD8968E85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4F5F5-445F-4A08-9C5F-5964BCCCB817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708869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D5EE26-13DF-4111-95DF-9264FE01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AB400-45D6-43F4-83E2-78DC8BF7AF39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A60F71-52ED-4C41-A6D7-30CE4EB0F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E4A3C2-D687-46DC-9E91-1CB07CC2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75D2D-7E93-4131-8C89-1B00D062274E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02445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5E2A5C-0379-47FA-81CE-4F0AD108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E386-7892-42F9-8E87-3EAE962FD93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E36456-8B7F-471E-9199-8BA2FCAF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2E30A8-835F-4A81-A414-2D4A44C7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C2C16-695A-4DCC-B041-84965E96F0F0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962054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A9350F-0F74-4961-B183-CF71E78E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AAEE7-3BF1-4C50-B73D-AA0BF3A15F5D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E37B58-E75B-40DF-8967-153C7637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FA57A9-9ABB-488F-ADC4-D7D0A3B5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76205-2CA2-4B88-B5A0-3E228428A370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72545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2A6A5F-B80B-4391-9E40-9D28EEEA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09456-364D-47EB-88B4-C95497529FC8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37E75-061F-4955-9BCE-5B6F2FAF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F855C7-91BE-4ADD-A55A-697C2DDD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79271-B406-4491-85B4-FF0EEA3B1DB3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147586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1A5F80-FA20-4404-9C37-423DD31B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E07A9-8CFB-4589-A945-AE918B379F4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DFAB8D-0376-4F52-84EB-BCC34FE8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63003D-2A4B-4021-8B55-643E38D8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14827-22D6-45DD-B592-8777AD30E8BD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9425036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B2C383-E2C5-4346-90B0-0C98968F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DD12E-FF13-4B06-9E68-8A0818E0281D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206D05-3E79-4FC1-8535-576B0734B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0A4583-F25A-4658-B8A1-54A518B8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FE0A2-F8C6-46EE-89C9-965EFFBAF979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2855662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ACE9-D15A-4C21-BE8D-E8686ABD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A7344-B2FD-45A0-9FC4-8D298E5B0F8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ABE2-02C4-430B-BB91-08B579DF4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9DB08-90F9-47AE-BDD2-8ABE136E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8E40E-6137-48AA-BF7D-B2171BB006E9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887185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F4B36-96C7-4CB3-B36E-6790D704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2ABF9-8A47-4419-9B8B-A1B336DB034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DF707-9749-45D1-92B2-C0FB6BB2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29264-14F5-4FC7-9363-2AACD89E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BB8DF-7C3D-4758-9E7F-6C0829F8683E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483835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073350" y="374798"/>
            <a:ext cx="3516719" cy="4250366"/>
          </a:xfrm>
          <a:custGeom>
            <a:avLst/>
            <a:gdLst>
              <a:gd name="connsiteX0" fmla="*/ 1648047 w 4688958"/>
              <a:gd name="connsiteY0" fmla="*/ 0 h 5667154"/>
              <a:gd name="connsiteX1" fmla="*/ 4550735 w 4688958"/>
              <a:gd name="connsiteY1" fmla="*/ 10633 h 5667154"/>
              <a:gd name="connsiteX2" fmla="*/ 4614530 w 4688958"/>
              <a:gd name="connsiteY2" fmla="*/ 138223 h 5667154"/>
              <a:gd name="connsiteX3" fmla="*/ 4688958 w 4688958"/>
              <a:gd name="connsiteY3" fmla="*/ 2870791 h 5667154"/>
              <a:gd name="connsiteX4" fmla="*/ 4486940 w 4688958"/>
              <a:gd name="connsiteY4" fmla="*/ 5667154 h 5667154"/>
              <a:gd name="connsiteX5" fmla="*/ 584791 w 4688958"/>
              <a:gd name="connsiteY5" fmla="*/ 5592726 h 5667154"/>
              <a:gd name="connsiteX6" fmla="*/ 765544 w 4688958"/>
              <a:gd name="connsiteY6" fmla="*/ 5071730 h 5667154"/>
              <a:gd name="connsiteX7" fmla="*/ 999461 w 4688958"/>
              <a:gd name="connsiteY7" fmla="*/ 4019107 h 5667154"/>
              <a:gd name="connsiteX8" fmla="*/ 733647 w 4688958"/>
              <a:gd name="connsiteY8" fmla="*/ 3540642 h 5667154"/>
              <a:gd name="connsiteX9" fmla="*/ 0 w 4688958"/>
              <a:gd name="connsiteY9" fmla="*/ 2817628 h 5667154"/>
              <a:gd name="connsiteX10" fmla="*/ 329609 w 4688958"/>
              <a:gd name="connsiteY10" fmla="*/ 2030819 h 5667154"/>
              <a:gd name="connsiteX11" fmla="*/ 510363 w 4688958"/>
              <a:gd name="connsiteY11" fmla="*/ 1286540 h 5667154"/>
              <a:gd name="connsiteX12" fmla="*/ 1052623 w 4688958"/>
              <a:gd name="connsiteY12" fmla="*/ 340242 h 56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88958" h="5667154">
                <a:moveTo>
                  <a:pt x="1648047" y="0"/>
                </a:moveTo>
                <a:lnTo>
                  <a:pt x="4550735" y="10633"/>
                </a:lnTo>
                <a:lnTo>
                  <a:pt x="4614530" y="138223"/>
                </a:lnTo>
                <a:lnTo>
                  <a:pt x="4688958" y="2870791"/>
                </a:lnTo>
                <a:lnTo>
                  <a:pt x="4486940" y="5667154"/>
                </a:lnTo>
                <a:lnTo>
                  <a:pt x="584791" y="5592726"/>
                </a:lnTo>
                <a:lnTo>
                  <a:pt x="765544" y="5071730"/>
                </a:lnTo>
                <a:lnTo>
                  <a:pt x="999461" y="4019107"/>
                </a:lnTo>
                <a:lnTo>
                  <a:pt x="733647" y="3540642"/>
                </a:lnTo>
                <a:lnTo>
                  <a:pt x="0" y="2817628"/>
                </a:lnTo>
                <a:lnTo>
                  <a:pt x="329609" y="2030819"/>
                </a:lnTo>
                <a:lnTo>
                  <a:pt x="510363" y="1286540"/>
                </a:lnTo>
                <a:lnTo>
                  <a:pt x="1052623" y="34024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th-TH" noProof="0"/>
          </a:p>
        </p:txBody>
      </p:sp>
    </p:spTree>
    <p:extLst>
      <p:ext uri="{BB962C8B-B14F-4D97-AF65-F5344CB8AC3E}">
        <p14:creationId xmlns:p14="http://schemas.microsoft.com/office/powerpoint/2010/main" val="3480378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7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51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3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75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31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4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4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6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1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3B95AC-B0C3-43C7-AE03-97E068A2F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3349" y="374798"/>
            <a:ext cx="3516719" cy="4250366"/>
          </a:xfrm>
          <a:custGeom>
            <a:avLst/>
            <a:gdLst>
              <a:gd name="connsiteX0" fmla="*/ 1648047 w 4688958"/>
              <a:gd name="connsiteY0" fmla="*/ 0 h 5667154"/>
              <a:gd name="connsiteX1" fmla="*/ 4550735 w 4688958"/>
              <a:gd name="connsiteY1" fmla="*/ 10633 h 5667154"/>
              <a:gd name="connsiteX2" fmla="*/ 4614530 w 4688958"/>
              <a:gd name="connsiteY2" fmla="*/ 138223 h 5667154"/>
              <a:gd name="connsiteX3" fmla="*/ 4688958 w 4688958"/>
              <a:gd name="connsiteY3" fmla="*/ 2870791 h 5667154"/>
              <a:gd name="connsiteX4" fmla="*/ 4486940 w 4688958"/>
              <a:gd name="connsiteY4" fmla="*/ 5667154 h 5667154"/>
              <a:gd name="connsiteX5" fmla="*/ 584791 w 4688958"/>
              <a:gd name="connsiteY5" fmla="*/ 5592726 h 5667154"/>
              <a:gd name="connsiteX6" fmla="*/ 765544 w 4688958"/>
              <a:gd name="connsiteY6" fmla="*/ 5071730 h 5667154"/>
              <a:gd name="connsiteX7" fmla="*/ 999461 w 4688958"/>
              <a:gd name="connsiteY7" fmla="*/ 4019107 h 5667154"/>
              <a:gd name="connsiteX8" fmla="*/ 733647 w 4688958"/>
              <a:gd name="connsiteY8" fmla="*/ 3540642 h 5667154"/>
              <a:gd name="connsiteX9" fmla="*/ 0 w 4688958"/>
              <a:gd name="connsiteY9" fmla="*/ 2817628 h 5667154"/>
              <a:gd name="connsiteX10" fmla="*/ 329609 w 4688958"/>
              <a:gd name="connsiteY10" fmla="*/ 2030819 h 5667154"/>
              <a:gd name="connsiteX11" fmla="*/ 510363 w 4688958"/>
              <a:gd name="connsiteY11" fmla="*/ 1286540 h 5667154"/>
              <a:gd name="connsiteX12" fmla="*/ 1052623 w 4688958"/>
              <a:gd name="connsiteY12" fmla="*/ 340242 h 56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88958" h="5667154">
                <a:moveTo>
                  <a:pt x="1648047" y="0"/>
                </a:moveTo>
                <a:lnTo>
                  <a:pt x="4550735" y="10633"/>
                </a:lnTo>
                <a:lnTo>
                  <a:pt x="4614530" y="138223"/>
                </a:lnTo>
                <a:lnTo>
                  <a:pt x="4688958" y="2870791"/>
                </a:lnTo>
                <a:lnTo>
                  <a:pt x="4486940" y="5667154"/>
                </a:lnTo>
                <a:lnTo>
                  <a:pt x="584791" y="5592726"/>
                </a:lnTo>
                <a:lnTo>
                  <a:pt x="765544" y="5071730"/>
                </a:lnTo>
                <a:lnTo>
                  <a:pt x="999461" y="4019107"/>
                </a:lnTo>
                <a:lnTo>
                  <a:pt x="733647" y="3540642"/>
                </a:lnTo>
                <a:lnTo>
                  <a:pt x="0" y="2817628"/>
                </a:lnTo>
                <a:lnTo>
                  <a:pt x="329609" y="2030819"/>
                </a:lnTo>
                <a:lnTo>
                  <a:pt x="510363" y="1286540"/>
                </a:lnTo>
                <a:lnTo>
                  <a:pt x="1052623" y="340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3823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E81B-C148-4353-89D3-2D404290E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ACCE3-6725-493E-A344-C48CE3480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00988-2C9C-43AF-B474-0BC6B30D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8ADE-A6E5-4BB8-B068-0278295D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D5BBF-1F23-4D38-A547-C4A2CB54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17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1EB6-1DA5-4D86-A540-5026C5BC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2FCFA-F61A-4220-AABE-A1065F0B0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1FB25-AFF0-4A19-AAD0-0CBE3CB8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7A782-DD85-472F-A5A5-9353A334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11079-1184-4575-ABB6-79B342E32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76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6CD8-A59E-48A9-ACAF-97767B9B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3E09E-FDA8-421B-8CDE-A02C9960E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D58AC-2A88-4175-BFA3-1E105F9E8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FE8B9-B85D-4F7A-BA7D-CD9C2B5D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7CD6D-038F-40DB-93DB-DA96A9B8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7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FEDBF-FFF5-4A09-BAEC-20C130D3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E34A8-414D-403A-A435-04C1CC07C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5DE3D-F98A-4AA1-B129-D14806BA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CB9A7-F7F9-4889-B5AA-21CDC434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05257-D069-4094-8BE4-64260586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294F0-EC44-48E2-BA0C-B67C9267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16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D9ADA-A68E-4317-BE5B-ACD75305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1C8AD-8978-4526-A8CA-D04DAE480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8027A-A4EB-4847-B0A7-91055C237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52522-8FB1-477C-BC10-CBA6A5368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910C9-304E-46D1-9CA3-97023AEF1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1DB34-9277-4341-B838-828F819E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89330-FC09-41A8-B4F3-52936C48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9D2CC-9B43-4F22-B383-E680A9F8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02151-1E3B-4EAD-B32A-E21AA6AB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1FC8C-BA97-43E4-BC85-22994E4F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D3CB9-7BDC-455A-A644-BA25AB37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B9F1E-96EE-4A63-847D-C3548A5B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74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E3661-9C51-4182-B96D-DFE711ED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FD508-3077-428E-ABEA-1FA8E4AE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ACC0-5AE8-4F82-9930-A0E0645F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76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5298A-5446-42A8-9717-D39DB8E7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24A6E-0430-48C1-9FB1-0964E3487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0369E-F894-4C28-9ECF-AAD6C2617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A6F31-4D8F-4548-B63C-09C1F5CE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2492D-1E2F-4F4F-84C3-EE7902E8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BD929-BA55-462C-AF83-85C3A958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73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3E86-C567-4386-9244-4ADA139E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991B2-E130-447F-9097-9DEB65E11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9BBE7-7C4D-4E08-8E29-519BAC7AD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5DC1F-9694-4CFD-9B0F-0A4275B6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9D6AC-3D79-4D87-A9D8-38AF86A68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81055-A49A-443F-ADAB-218CA33A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A417-F368-494C-9A7E-C95FA18E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00F19-89DB-4AAA-A097-490CDABE9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1ABB-7A7E-4247-9881-A58E49E55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92A1C-424D-43ED-A99C-F850B991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9CFB0-4662-4D40-9A55-BB56570C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5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4CD86-F4B4-45FE-9D07-035F5481A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68B45-F7C1-459B-929E-A56581533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E047A-F270-4454-AEDF-B9276683A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AA190-7987-4E36-AE11-71CF4B72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8AC32-F8DD-4BCE-93FC-8CFABD60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31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A508D-0ADD-4D14-A42B-0807C883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865FF-C41A-4A84-BA44-039C2AD5F63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0FF2C-4057-421B-A611-9C071829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455D3-6DFB-456C-BBC9-FFB9BC56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74EB-6F25-479D-A286-B18966A2D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5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5EB9D-42ED-4488-B9DD-130ACDD7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9BE3-42F8-4CB7-9A21-34E3C26B9A04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37F94-B251-428B-A860-A0BD2840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D57A-5F57-4EC3-B2B7-6144DBEA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F6E2-434E-46D7-AE31-0645960CE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13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94B5-F785-462D-92FB-1AE65F42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CFFE2-B1F8-4C10-AA31-04578FF6D5D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2A4CC-686F-4771-81DC-F0A09E15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5421-FFAC-4567-A21E-A2DA1975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57A77-5CEC-4F6A-AF3A-40ADD64A5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60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F0C10C-C6B1-4E99-8E27-FD54F659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F02AD-367A-4E30-984B-A260DAC1CE14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0DDDFA-4572-4293-9742-31DEADBA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3A485D-49A9-43CB-85D6-32D3EC76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01AD-19C1-407F-9D72-6AF97A1D7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75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7AEE58-0C3D-4583-B46C-F83139E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505E-0F24-48FA-82F0-175B8A094349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68675D-6F5E-42AA-B45B-A1E49DC6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3A52C1-8FB2-4554-A56E-2BA11DE6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A542-D3EE-49E3-AA53-41BA9BC89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9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C012E4F-988A-4772-869E-A7D7F456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6B4EA-C745-4270-9E24-BE15A698991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80F8CE-4B7C-4957-8EC9-186E1E91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FE9645-6EE1-4A36-A590-E08A636F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F653A-56A7-4B03-AEDC-7F62A26ED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66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584DC1D-5FE0-4B24-8B9A-905844828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59EE-986A-4EA0-8FCE-42705722208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F086B4-F210-4021-8BF1-2AEA8720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7C72AB-7168-4E9A-8453-A90F295A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37E3-80F0-4E52-BD52-8BE2CF5E0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21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2A3C51-6153-48DE-B3F5-1DC10DBD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12AF-F299-4C96-82DB-326268B192C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5B0E5-4185-4FB8-9BC5-C3D029A7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E1B203-14C2-4000-B433-E41184DE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5ED42-64CC-46E6-800B-25E446053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F0C6C4-D9EE-4509-9474-0AAEF151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50F4-BDC1-4A73-870D-DA491D93B80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A3DF6A-46A1-409D-823D-C251C82B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358CE4-7A61-4F33-AD99-218BA5A7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AEED9-E9CA-45CF-AFB7-B8DD49883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55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1F6C-90C4-4308-B01E-DBF6721A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AEBA9-73A1-4775-8FDE-3C24514FD4F9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DCD77-7601-49BF-8F36-D6BCADBD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1F08-4379-4F6E-92C0-C61A6370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4A4C8-F7ED-4130-9EAE-425A179A2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6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5DD51-D569-4FD3-BB73-49F86BBD6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54A62-5F70-408F-AFC7-8256C85E1A41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9EA0D-75C0-4EF8-BB39-143FE804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7119A-9C80-47C8-9221-D95C846A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2D33-2E1A-427C-B3AC-C522CD838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98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3C6E6-0A32-4590-A677-883B3762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6034-1A83-4CD4-8EDC-09D6978F907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66AB-C715-4A85-916D-00DD8CBB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C9FDD-896B-422B-8454-35CB81FC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B0819-00AC-4B00-B4BE-4B8BB555B67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877213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804E5-7F68-4EEB-B8E0-21CC21D4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B382E-B84F-4FCE-AA71-D031BB53C77D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8AC7B-7589-441B-9C6D-D8DA2391B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5BF97-0538-4E06-85DA-2229E07A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5B062-101B-4291-B1DD-4064221538F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81077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8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FDA22-09F0-4867-934A-8B969FEE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F9FF7-0991-49CE-B4C6-5796A973220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EE9A-B57E-4A75-824A-D55FC52C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890C-B932-4380-BBA2-151890C3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5680-605C-4AF2-8D37-7CB50A55F50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657993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613F84-D758-4E8D-A194-32E1AD9F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E7BDF-6178-41B5-BC10-C1D9A9E52E4E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81E6D8-0CB2-43AE-B94B-41CDF351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07E1A2-EFAE-4998-9D8C-509B33DA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9B97-0F8E-42F7-9647-8B42E1A2315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49263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D28A54-7454-4581-A585-A240B061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F8137-6052-4410-B1DD-06B17718284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4CEE47-59F9-4BE5-A9AF-41D5D148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F2DAC0-ECAE-4910-AB4D-3BC80A74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5AD0A-0911-4398-90F0-73D8A772B825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12177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04753E-892A-4917-A6F9-7A09EA2B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D39F-40A4-40AC-B472-12335FE406F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9149B8-8E1B-489D-A132-A63C4BAB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40C4E6-856F-4629-997C-3D46CC56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8FD35-BC29-4F66-AFDC-E2556EBCC36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203696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CB1A631-575C-4458-850E-DD76BE7CD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3C765-9F9C-423D-A6CD-7B59B37BEB1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85743C-FD34-4E64-A903-8BCBE61A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3983CE-30F3-469D-9340-5A9FA8E7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F9EC9-5F18-4330-8454-DC9029E1AB0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8516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6ADC49-7617-4C34-AAB6-5267D6CB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7D661-8FB5-46A1-9414-AE188FB43BC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8C951A-6203-47FB-B278-38919888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73E128-6335-4F9E-89A0-0298096C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7833-6798-4629-832D-17862A9A405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8843763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6ABB5B-6385-47E0-8978-11A66363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2391-BECB-483B-A2DB-F48EF9D4FB4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636C3C-6555-4E8F-AD07-05D944E9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5CA19B-7B7C-4B07-B695-63EB8397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0539-CAE5-4F58-B14E-A965DED6616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43711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2D7B6-A62C-4D60-9AB5-40389410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0FF3-9298-4DCB-A800-5228F273F844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03C40-31A4-4E4E-93EC-A16CD507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73C7C-8CE2-4CF7-8BB0-E123282E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E38C9-DF0B-458D-B59E-B857E356A0C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11408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4148-59C5-421A-B703-F72C9930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7D64B-BA51-4B4B-89A9-84CBEF20FDA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1C490-5716-49E0-9B6D-25BB81F5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B03-DB6C-4212-8C8C-1C2B403A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40E8B-51D8-4AD2-8EE3-5932C5D0571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989191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BCAFC-3F32-499F-BAB3-02FAA771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5798F-6A8D-4CA8-9AD7-629EA74934A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FE95-4B73-483B-931F-338AC32A5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23DAD-432F-499E-8354-AD208B49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7FA55-269D-4D18-9BEF-B076783C8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363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2CBF-B5DF-4B9F-972B-884CBFDB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BC285-2650-4300-BAD9-1CEA59EF69E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522DE-FC41-482B-A179-78571F4F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367AB-D0A3-410E-8A21-A8DBC1C4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C9962-628C-45FC-8EFF-A6E9CD3A1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55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8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BD10-1A65-4A5B-A4E7-5D2C23ED0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7A657-63F7-4063-8B58-270241D00A3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AE5C2-F0EC-434E-9F77-CB235D6E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E6D93-E1E8-447F-9C11-52FD7FF7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D1F1-D78A-4D00-9BB1-C7A063C62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37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641C62-919C-4204-9E3C-9A474AD1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B7715-F22F-4529-9731-D4193A20CA3B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2B0EA1-DA07-489A-BFB4-BF408716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75F5FD-113F-4369-85B7-F54B0C88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252EB-F95B-42F0-BAA9-8BCB2CBD3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24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7B63E0-D92B-4F7A-BB23-3C6CCDAC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D702E-388D-4F22-884E-3557A130675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873D22-275D-4DDE-B25C-D19B9D79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FD36B6-C635-465A-8259-4143D032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E2BDF-A0F8-4F8A-8B29-CD9853C71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993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EA5820F-80AB-4CC7-B9AD-02F7F188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77830-3C00-4BDE-80AD-8E98030E1B5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744B18-A81F-472A-8C5A-10819567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E9ECD1-B53E-4C8C-888D-0547EDED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1831-2C43-4324-825D-A0937E4DA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1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823EB9-1FCA-477D-A093-6D2CF6D6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725B8-5412-4706-95E8-24EB8AA1ED9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B8403E-7297-4B83-87E4-D0BE3426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537651-CAB7-44D8-9B09-41500FA6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DFE93-6E08-47BB-803D-575BB3302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240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6ADCF4-25B2-4B89-9BEE-C02113BE3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8916-26E7-4B98-AE39-B7E1054DA869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E4A114-1156-4DCE-84B0-CB6F037C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B9E1F0-F62C-45B9-A087-4F4747C1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DCADC-FD99-45C0-97D9-7E6C13FA2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8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EE3612-B4CD-4317-BB5E-1C34A116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BC8B-1E4B-49D6-830E-A627256C3B5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808C45-0C89-4A32-B2A9-2E1F4B421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B3CA80-190D-415C-9039-856D43FB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31576-08DA-4FD6-9E4B-A706824DE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104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E206E-9469-45BF-AB13-316269BE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01B3E-3505-46E8-B62D-FC443DEA395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F6E56-0A1B-4097-967B-7635E64F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12E0-C870-431F-9323-0DB82A40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BDDA2-2CB5-490B-8B4F-F5580DB93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19804-85D9-477D-AE65-A9D5BDB9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BE708-A7A7-4685-A4B0-8DEADC1B87B0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87108-0174-4D05-A5E6-A55A7E99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8EBC-DCD3-4BB7-A575-8742A124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641E7-6918-487A-B98E-1598F60EA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448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1F03E-C906-4F9D-811C-D6A349C5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5B13B-8BA3-4FC1-9FEA-B48AF1AAF75D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873E2-A7D8-4EBF-99F2-7040D621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BA95-1EB6-4BE0-880C-538AB1B5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5AA4F-D190-40EA-83C6-8450026E5E6A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920012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39494-5E3B-4A1F-9C43-4A4012BF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AD009-FC6F-49A3-AE54-930C4CD9881B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A937C-68FC-4304-9E05-18962369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4C1FF-3043-439F-B00E-84B0285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3053C-E99D-49F6-B998-6A9A203C6143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5520482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7E879-9ECD-4FD8-BF72-C1E1E08A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092F-DBF9-402B-9B94-F35AF4E0BD32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26B60-EF11-45E6-AF5A-D1FFFEE7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C63C8-37FB-4295-8B59-348CAA06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CCC67-4109-4315-B7D8-B3F4D24E0F7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122469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B04B7A-D5EE-4E57-8FE3-0204C4A0F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F3EF0-68B7-4CF7-B537-D6222EC94938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54393A-3ACD-45B0-92EF-73D9320BC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6E2DBE-3437-48DC-B7CB-BF4E2338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F513E-AF14-49B4-AAD6-A6C68F2AFA35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179300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A3F1C0-5E99-49E5-B106-12F44EB5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B0A11-54C4-4C10-9B47-3E0AC1FD1A43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2E4EB3-53C7-452A-BB4C-670A8096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EA97FC-C84E-4FDE-A16F-A42487DE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FD143-3354-4C39-848F-FDDFB1A81640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1826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62F9F9-F46F-419D-9AA8-468689FDA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E372B-4B4F-4176-9E00-0BB82AF58484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670051A-7D42-4867-AEC8-668466A73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4647CF-7A51-4794-9D49-4B58EBE0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70EA8-988A-43B4-AA81-0FFD9557B520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741930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916A78F-A5F8-490B-8FA1-871B7060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50FD6-AFF2-4F22-AC39-F61B5089B953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F24FE1-5C42-4765-BD3C-2FEFE2D6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B69EDE-803D-46CD-9E32-88710D2B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4DF6E-A54E-4007-94E1-234F7EE070A8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817384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A6F6DA-2380-452F-A81A-B55CB25F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9C2C-F91B-47E4-B629-98245F64637B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07EA49-57B3-4705-ACC7-79EA8500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0378CE-0DA0-4358-A998-984BB533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C6B5E-16A5-440E-A350-DE180FE53650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583470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DBD97E-6638-466D-8516-F26EDD2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9431C-DED2-4FE1-A41F-DAFDDD4B8C7F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E23E52-8A84-414D-9664-DD1C8A84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DE3BF-6ED6-4B1E-9B18-5752468B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67087-295E-4097-AD5C-D35AA7F0B5E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800863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47368-CE39-4A62-973C-29105794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3EB1C-6FEC-410B-A708-0E9D836EE4AA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8B5E0-9E73-46A6-8F30-0E58EE96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C1EC7-6D24-4FC1-9E16-61BF4733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73F1F-E8BB-4403-8567-3A5CAC37E58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2229942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A4766-1FEE-4B5A-9CDD-CC29D5BE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8A2F2-8135-44CF-A752-F422273801AB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1FAC3-20D2-4005-B527-F0990BEA3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A2571-D4D2-421A-AA1E-DA5B5425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32BD7-68A3-41BE-896D-A19AABC0081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312304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87284-2A53-444A-9025-0C48B207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DA12F-BE13-4332-948A-997C7DEC0322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90EA-A3FB-4941-A1B0-42FBE71B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0F68-6751-480B-872F-7AA354C2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4303-E75B-46CE-83DF-024F18565C9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2681726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A3B14-594E-4E96-97E0-F6CE331A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B4EC2-9F41-468E-949B-0279265240C7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19456-A8A2-44FA-AC0B-2CCC814E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02DEB-037D-4585-8FAD-E971770B2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AE77-4DF5-424F-99DF-8CB926FA53F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5249795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FA178-D180-42E1-A8E2-EBADA8B7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CA26-A2CF-409E-B571-CC79A82422C7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D6E0A-F425-4B39-BB8B-AF5AE803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F13D4-BF1D-40A4-B2C7-FDBC13AE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B129B-8403-45F4-96A0-ECCEB84D176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15165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4CB490-FD29-4074-92F7-2B82B8D7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5744E-A7D6-4809-BF27-383C1205F637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7C085E-3E6D-4F63-B806-83ECF4EDC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C7E569-4A05-48B8-83C7-458921A0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E8B9-88CC-430C-B084-7E46B11084D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628560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15EDB80-54A3-4F29-B14B-573C58442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16019-3457-4EA6-9B4C-B6750C294625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5D81AB0-2547-42B9-9D30-41F7DBBB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BEB29E-5BCF-4ED6-91E6-44FA1E7C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B1BF1-E046-4EE5-B8DC-BB41D1A405C5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850169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13ADBA-B3AE-4F99-866B-56F8CC04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8D73C-C09E-4478-96C7-4F41D2601E68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E2FC63-E959-4AD7-9E12-05665B4B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C7AFE5-F701-43A1-9F2A-47EAA4F9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403E2-3C57-4C93-AF0D-87B15F042D3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476061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CB63A8-A041-4926-9FCA-E8FD91BAD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9EEA-B778-42BF-A9A4-AC1E27BA7C0F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DBFA0D-59DC-4FA0-934A-50950AF3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3092E0-D511-4167-B6A4-D2C37C28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06CE-97A2-4044-B975-E942B520812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1708285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E210A2-1B51-4773-B4D1-CB741419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4EA1-C319-4406-BE0E-DBE69B45AA3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ADAA88-F127-40F7-9E4F-A2D98D27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770BC6-01D2-46A9-A193-CEA9C7A9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C45A9-1F4D-449C-B136-B2F533DF175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454088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E7840E-33F8-4139-B3EE-AF8E3239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8749-7801-48F8-9AA6-FA5373B982A1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FAA73B-D504-438A-951B-9C433D1B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2E6E9E-D563-4109-91B3-0B51DD1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2CD44-CB77-4B27-9E51-8B5242365E9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87592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A8635-186E-4371-B584-18DFA556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A6F6F-E80C-4954-9961-8546F0FF9F7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95B57-5B3A-4486-8456-6FAC5376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DDBDD-9E56-4D83-98BD-6A57C651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9659E-8E25-4405-8980-1547D1D76AF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0655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95371-EB03-4532-B2D8-A351809FB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B37B7-BFDE-4912-8B56-C72AEF660ADE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DFE15-8534-4B64-9CA9-E453F243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E5B28-4E68-47D4-9B99-664EFE2B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4E617-AE3B-4667-A717-29A94FFCD5E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2371271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95A36-D6F2-448E-B62F-AC1416E2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DD816-D9CF-46DB-9019-65BA76C334A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855C3-4F05-42C9-8A09-9EDE7185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B8886-F4C8-4351-A033-2265D7FC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B34BC-88AE-4ACE-9668-5E2AA456BF0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9445772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9BD6A-5A01-41EA-B251-85FB1907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D1C95-10A3-49C9-BEA6-5A30B8F4895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C13BB-88FD-415E-B61B-FCCFA077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B492D-B06A-4A6F-AE03-7F308F7BA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9C84C-8E04-482D-8D8D-C3365E2B960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243466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8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BB747-D420-48EB-B221-3F87BDFC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DBD8D-6AF7-414C-8A15-991E976A8B38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F927-3AC7-4722-A747-1A71848F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B5D48-7AC8-4ED0-AFCA-1D277CED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2F1D-391C-4A42-AFD3-4CFD1D8F26D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81860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3" r:id="rId3"/>
    <p:sldLayoutId id="2147483660" r:id="rId4"/>
    <p:sldLayoutId id="2147483661" r:id="rId5"/>
    <p:sldLayoutId id="2147483662" r:id="rId6"/>
    <p:sldLayoutId id="2147483664" r:id="rId7"/>
    <p:sldLayoutId id="2147483655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3" r:id="rId14"/>
    <p:sldLayoutId id="2147483672" r:id="rId15"/>
    <p:sldLayoutId id="2147483671" r:id="rId16"/>
    <p:sldLayoutId id="2147483656" r:id="rId1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648FE41E-E2E5-48D1-81DD-3FD47B784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2066BFB7-750B-44A9-B25A-A1CA75EE2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B1F44-132B-45B9-A9AA-FDDFECC1D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0F7590-0B39-48BD-8184-5C5593F2A689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8CD2C-85B6-4AB8-82B1-A076681A0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03809-D598-4DC3-A98C-6A6F3B60C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A1AF21C-5971-4374-813F-C57688BA537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80876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46" indent="-171446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6" indent="-14287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37D9745C-B53B-46AA-B9DD-4BD8BA2AFD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3C6EADA-8542-49BA-8370-B9F807180B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E94B-08E4-4BF1-83D9-9CE1E9DCB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2294DD-E55E-4FCD-8461-7DDF2CEA0B61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EBBBD-BBD8-4422-B4CC-0E3CAF544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D5F0A-CE94-4DA9-AC99-DF22246DD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4D99DE7-20ED-46EC-BDBB-6F516F803FC7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5722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spd="med">
    <p:circl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125141"/>
            <a:ext cx="7715250" cy="318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9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642961" rtl="0" eaLnBrk="1" latinLnBrk="0" hangingPunct="1"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110" indent="-241110" algn="l" defTabSz="642961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22406" indent="-200925" algn="l" defTabSz="642961" rtl="0" eaLnBrk="1" latinLnBrk="0" hangingPunct="1">
        <a:spcBef>
          <a:spcPct val="20000"/>
        </a:spcBef>
        <a:buFont typeface="Arial" pitchFamily="34" charset="0"/>
        <a:buChar char="–"/>
        <a:defRPr sz="1969" kern="1200">
          <a:solidFill>
            <a:schemeClr val="tx1"/>
          </a:solidFill>
          <a:latin typeface="+mn-lt"/>
          <a:ea typeface="+mn-ea"/>
          <a:cs typeface="+mn-cs"/>
        </a:defRPr>
      </a:lvl2pPr>
      <a:lvl3pPr marL="803701" indent="-160740" algn="l" defTabSz="642961" rtl="0" eaLnBrk="1" latinLnBrk="0" hangingPunct="1">
        <a:spcBef>
          <a:spcPct val="20000"/>
        </a:spcBef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125181" indent="-160740" algn="l" defTabSz="642961" rtl="0" eaLnBrk="1" latinLnBrk="0" hangingPunct="1">
        <a:spcBef>
          <a:spcPct val="20000"/>
        </a:spcBef>
        <a:buFont typeface="Arial" pitchFamily="34" charset="0"/>
        <a:buChar char="–"/>
        <a:defRPr sz="1407" kern="1200">
          <a:solidFill>
            <a:schemeClr val="tx1"/>
          </a:solidFill>
          <a:latin typeface="+mn-lt"/>
          <a:ea typeface="+mn-ea"/>
          <a:cs typeface="+mn-cs"/>
        </a:defRPr>
      </a:lvl4pPr>
      <a:lvl5pPr marL="1446661" indent="-160740" algn="l" defTabSz="642961" rtl="0" eaLnBrk="1" latinLnBrk="0" hangingPunct="1">
        <a:spcBef>
          <a:spcPct val="20000"/>
        </a:spcBef>
        <a:buFont typeface="Arial" pitchFamily="34" charset="0"/>
        <a:buChar char="»"/>
        <a:defRPr sz="1407" kern="1200">
          <a:solidFill>
            <a:schemeClr val="tx1"/>
          </a:solidFill>
          <a:latin typeface="+mn-lt"/>
          <a:ea typeface="+mn-ea"/>
          <a:cs typeface="+mn-cs"/>
        </a:defRPr>
      </a:lvl5pPr>
      <a:lvl6pPr marL="1768141" indent="-160740" algn="l" defTabSz="642961" rtl="0" eaLnBrk="1" latinLnBrk="0" hangingPunct="1">
        <a:spcBef>
          <a:spcPct val="20000"/>
        </a:spcBef>
        <a:buFont typeface="Arial" pitchFamily="34" charset="0"/>
        <a:buChar char="•"/>
        <a:defRPr sz="1407" kern="1200">
          <a:solidFill>
            <a:schemeClr val="tx1"/>
          </a:solidFill>
          <a:latin typeface="+mn-lt"/>
          <a:ea typeface="+mn-ea"/>
          <a:cs typeface="+mn-cs"/>
        </a:defRPr>
      </a:lvl6pPr>
      <a:lvl7pPr marL="2089621" indent="-160740" algn="l" defTabSz="642961" rtl="0" eaLnBrk="1" latinLnBrk="0" hangingPunct="1">
        <a:spcBef>
          <a:spcPct val="20000"/>
        </a:spcBef>
        <a:buFont typeface="Arial" pitchFamily="34" charset="0"/>
        <a:buChar char="•"/>
        <a:defRPr sz="1407" kern="1200">
          <a:solidFill>
            <a:schemeClr val="tx1"/>
          </a:solidFill>
          <a:latin typeface="+mn-lt"/>
          <a:ea typeface="+mn-ea"/>
          <a:cs typeface="+mn-cs"/>
        </a:defRPr>
      </a:lvl7pPr>
      <a:lvl8pPr marL="2411102" indent="-160740" algn="l" defTabSz="642961" rtl="0" eaLnBrk="1" latinLnBrk="0" hangingPunct="1">
        <a:spcBef>
          <a:spcPct val="20000"/>
        </a:spcBef>
        <a:buFont typeface="Arial" pitchFamily="34" charset="0"/>
        <a:buChar char="•"/>
        <a:defRPr sz="1407" kern="1200">
          <a:solidFill>
            <a:schemeClr val="tx1"/>
          </a:solidFill>
          <a:latin typeface="+mn-lt"/>
          <a:ea typeface="+mn-ea"/>
          <a:cs typeface="+mn-cs"/>
        </a:defRPr>
      </a:lvl8pPr>
      <a:lvl9pPr marL="2732582" indent="-160740" algn="l" defTabSz="642961" rtl="0" eaLnBrk="1" latinLnBrk="0" hangingPunct="1">
        <a:spcBef>
          <a:spcPct val="20000"/>
        </a:spcBef>
        <a:buFont typeface="Arial" pitchFamily="34" charset="0"/>
        <a:buChar char="•"/>
        <a:defRPr sz="14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80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61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441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921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401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881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362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842" algn="l" defTabSz="642961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CE7AB-ACF7-44B3-B01A-870837E85681}" type="datetime1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8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72D98C03-D53F-4BCB-A11A-47E51EE9D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1EB58763-7224-456E-86E0-9013BD545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D193B-2A1C-45C1-BD27-01FDA67CA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3B02A-3F37-4971-AD7E-76E78FD6D1B7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2B9F6-0E73-4EFB-B703-81DDDFE51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B40D4-3F79-4C39-9AA6-0746A57F3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3D2812-4D4D-43D8-B969-A941FA756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3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>
            <a:extLst>
              <a:ext uri="{FF2B5EF4-FFF2-40B4-BE49-F238E27FC236}">
                <a16:creationId xmlns:a16="http://schemas.microsoft.com/office/drawing/2014/main" id="{B2CA69AA-22C9-41CB-B98D-7862D9F00F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sp>
        <p:nvSpPr>
          <p:cNvPr id="29699" name="Text Placeholder 2">
            <a:extLst>
              <a:ext uri="{FF2B5EF4-FFF2-40B4-BE49-F238E27FC236}">
                <a16:creationId xmlns:a16="http://schemas.microsoft.com/office/drawing/2014/main" id="{CB2895A8-E04C-484A-B1A4-23E2217A97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9CAC1-EED3-4825-9E73-0200EF71B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193BC0-4F44-458C-A50D-ECF6D798B6E1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01450-5CCF-4F48-8B53-C7E3B189E9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4DB66-E767-4B08-B72C-7A59C3BDA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fld id="{B85606CF-2DB4-4428-91EA-DFA130339BDB}" type="slidenum">
              <a:rPr lang="en-US" altLang="th-TH"/>
              <a:pPr/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1633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3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AA3C35-236D-4FDC-929D-CC2D000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AE381-E810-4CD8-91CC-7F8D5D210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F5005-C654-4955-9D48-9BEE2A62B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17882-FED4-4D98-9EE6-396BA3B80207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21200-035D-4AB2-86EB-C6D9172D1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47F74-34F2-46F9-97B0-A4EB3B14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F518-F204-41BF-8777-24EEF8E88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8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>
            <a:extLst>
              <a:ext uri="{FF2B5EF4-FFF2-40B4-BE49-F238E27FC236}">
                <a16:creationId xmlns:a16="http://schemas.microsoft.com/office/drawing/2014/main" id="{DC9FF15C-CF48-4022-B4D9-127228119F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BED30757-BB00-4ED0-8F17-50D695154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DE14-5A78-4F77-933C-98EEB45CD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165948-3DA4-4736-AA48-36EDB5470A5A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C0F51-3976-4722-971A-2E65BD086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2BF4A-FC6C-4439-A295-13D640B5E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6F33C-FF3E-47BA-89C0-3B9F5181C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F0338BA5-9BCE-4D3F-891B-1E002125E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D24760D6-4CBE-485D-B0F9-290DF1BA4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B5E45-E4BA-42D0-89C5-03165E28A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18F907-EB76-4491-8B6B-C551D9E115CC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E503-141D-4655-A287-DE9845B87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0B953-E2B2-4353-8439-0FF9411AD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C954E6-2846-473E-A0EE-2D86C6DADDC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6574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46" indent="-171446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6" indent="-14287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EB5FAE51-04F1-4A59-B666-D41AAE02A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B1DA11D7-4C67-4C0F-B293-61DCB5A67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40598-9DAB-4554-A946-3482F5B02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591C1-1868-4608-BA65-46DF14175633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C1571-D7B8-4E65-8CCA-991E71232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FC7F7-B285-44B0-AB08-4C4673EAA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B6DA36-A50B-4135-B298-19EE904F9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9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46" indent="-171446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6" indent="-14287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6533505-0934-45AC-8D7A-7B5D4664FAE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ABE3337-4888-42A2-A9BF-16E58C3CAC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E94B-08E4-4BF1-83D9-9CE1E9DCB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1BE2ED-2479-45C3-AA95-D053711AD289}" type="datetimeFigureOut">
              <a:rPr lang="th-TH"/>
              <a:pPr>
                <a:defRPr/>
              </a:pPr>
              <a:t>30/10/66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EBBBD-BBD8-4422-B4CC-0E3CAF544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D5F0A-CE94-4DA9-AC99-DF22246DD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432C21-756E-4A15-8141-05482C198363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9317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med">
    <p:circl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1DDC3080-7515-49D1-9C88-C1FE7317F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6DCF3F1-45F2-462B-A67A-CDED3FCF4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0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B4D5B-4336-4BFA-B3BE-09283DCB4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19E69B-577E-41BD-B9A5-83A34C4A4D16}" type="datetimeFigureOut">
              <a:rPr lang="en-US"/>
              <a:pPr>
                <a:defRPr/>
              </a:pPr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CE211-F04C-466A-8D2E-281E779F1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908DF-D8C5-41E3-9D1F-BC0DBFDA0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4D70C9-141A-4503-80AA-39889DB4FAC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8929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3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141.png"/><Relationship Id="rId4" Type="http://schemas.microsoft.com/office/2007/relationships/hdphoto" Target="../media/hdphoto3.wdp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8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8.png"/><Relationship Id="rId5" Type="http://schemas.microsoft.com/office/2007/relationships/hdphoto" Target="../media/hdphoto6.wdp"/><Relationship Id="rId4" Type="http://schemas.openxmlformats.org/officeDocument/2006/relationships/image" Target="../media/image15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53.svg"/><Relationship Id="rId7" Type="http://schemas.microsoft.com/office/2007/relationships/hdphoto" Target="../media/hdphoto8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6.png"/><Relationship Id="rId5" Type="http://schemas.microsoft.com/office/2007/relationships/hdphoto" Target="../media/hdphoto7.wdp"/><Relationship Id="rId4" Type="http://schemas.openxmlformats.org/officeDocument/2006/relationships/image" Target="../media/image155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8.png"/><Relationship Id="rId4" Type="http://schemas.openxmlformats.org/officeDocument/2006/relationships/image" Target="../media/image1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2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9.png"/><Relationship Id="rId4" Type="http://schemas.openxmlformats.org/officeDocument/2006/relationships/image" Target="../media/image14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76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3.png"/><Relationship Id="rId4" Type="http://schemas.openxmlformats.org/officeDocument/2006/relationships/image" Target="../media/image76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sv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sv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6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0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6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19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7" Type="http://schemas.openxmlformats.org/officeDocument/2006/relationships/image" Target="../media/image127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6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8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0407" y="384297"/>
            <a:ext cx="9985335" cy="129340"/>
            <a:chOff x="0" y="0"/>
            <a:chExt cx="5259765" cy="68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59765" cy="68129"/>
            </a:xfrm>
            <a:custGeom>
              <a:avLst/>
              <a:gdLst/>
              <a:ahLst/>
              <a:cxnLst/>
              <a:rect l="l" t="t" r="r" b="b"/>
              <a:pathLst>
                <a:path w="5259765" h="68129">
                  <a:moveTo>
                    <a:pt x="0" y="0"/>
                  </a:moveTo>
                  <a:lnTo>
                    <a:pt x="5259765" y="0"/>
                  </a:lnTo>
                  <a:lnTo>
                    <a:pt x="5259765" y="68129"/>
                  </a:lnTo>
                  <a:lnTo>
                    <a:pt x="0" y="68129"/>
                  </a:lnTo>
                  <a:close/>
                </a:path>
              </a:pathLst>
            </a:custGeom>
            <a:solidFill>
              <a:srgbClr val="FAAB1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20668" y="1"/>
            <a:ext cx="9985335" cy="273518"/>
            <a:chOff x="0" y="0"/>
            <a:chExt cx="5259765" cy="2755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9765" cy="275506"/>
            </a:xfrm>
            <a:custGeom>
              <a:avLst/>
              <a:gdLst/>
              <a:ahLst/>
              <a:cxnLst/>
              <a:rect l="l" t="t" r="r" b="b"/>
              <a:pathLst>
                <a:path w="5259765" h="275506">
                  <a:moveTo>
                    <a:pt x="0" y="0"/>
                  </a:moveTo>
                  <a:lnTo>
                    <a:pt x="5259765" y="0"/>
                  </a:lnTo>
                  <a:lnTo>
                    <a:pt x="5259765" y="275506"/>
                  </a:lnTo>
                  <a:lnTo>
                    <a:pt x="0" y="275506"/>
                  </a:lnTo>
                  <a:close/>
                </a:path>
              </a:pathLst>
            </a:custGeom>
            <a:solidFill>
              <a:srgbClr val="9B292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กล่องข้อความ 20">
            <a:extLst>
              <a:ext uri="{FF2B5EF4-FFF2-40B4-BE49-F238E27FC236}">
                <a16:creationId xmlns:a16="http://schemas.microsoft.com/office/drawing/2014/main" id="{D6F07915-0171-48F6-A54C-5E1EBFC6B348}"/>
              </a:ext>
            </a:extLst>
          </p:cNvPr>
          <p:cNvSpPr txBox="1"/>
          <p:nvPr/>
        </p:nvSpPr>
        <p:spPr>
          <a:xfrm>
            <a:off x="238598" y="832400"/>
            <a:ext cx="866680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แนวทางการขับเคลื่อน</a:t>
            </a:r>
          </a:p>
          <a:p>
            <a:pPr lvl="0" algn="ctr"/>
            <a:r>
              <a:rPr lang="th-TH" sz="48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การดำเนินการเป็นองค์กรคุณธรรมต้นแบบ</a:t>
            </a:r>
          </a:p>
          <a:p>
            <a:pPr lvl="0" algn="ctr"/>
            <a:r>
              <a:rPr lang="th-TH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ของหน่วยงานในสังกัดสำนักงานปลัดกระทรวงสาธารณสุข</a:t>
            </a:r>
          </a:p>
          <a:p>
            <a:pPr lvl="0" algn="ctr"/>
            <a:r>
              <a:rPr lang="th-TH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ราชการบริหารส่วนกลาง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31" name="รูปภาพ 18">
            <a:extLst>
              <a:ext uri="{FF2B5EF4-FFF2-40B4-BE49-F238E27FC236}">
                <a16:creationId xmlns:a16="http://schemas.microsoft.com/office/drawing/2014/main" id="{44F08E8B-8E71-4AF3-A0B7-142D7A6FD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112194"/>
            <a:ext cx="1372353" cy="1375336"/>
          </a:xfrm>
          <a:prstGeom prst="rect">
            <a:avLst/>
          </a:prstGeom>
        </p:spPr>
      </p:pic>
      <p:grpSp>
        <p:nvGrpSpPr>
          <p:cNvPr id="32" name="Group 12">
            <a:extLst>
              <a:ext uri="{FF2B5EF4-FFF2-40B4-BE49-F238E27FC236}">
                <a16:creationId xmlns:a16="http://schemas.microsoft.com/office/drawing/2014/main" id="{3BB4792F-0F80-4122-A7E5-FD46351BA0CC}"/>
              </a:ext>
            </a:extLst>
          </p:cNvPr>
          <p:cNvGrpSpPr/>
          <p:nvPr/>
        </p:nvGrpSpPr>
        <p:grpSpPr>
          <a:xfrm rot="-5400000">
            <a:off x="-563037" y="2632374"/>
            <a:ext cx="2629577" cy="2629577"/>
            <a:chOff x="0" y="0"/>
            <a:chExt cx="812800" cy="812800"/>
          </a:xfrm>
        </p:grpSpPr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8B073465-B64D-4995-96B0-A08B799CD7C9}"/>
                </a:ext>
              </a:extLst>
            </p:cNvPr>
            <p:cNvSpPr/>
            <p:nvPr/>
          </p:nvSpPr>
          <p:spPr>
            <a:xfrm>
              <a:off x="23302" y="23302"/>
              <a:ext cx="766196" cy="766196"/>
            </a:xfrm>
            <a:custGeom>
              <a:avLst/>
              <a:gdLst/>
              <a:ahLst/>
              <a:cxnLst/>
              <a:rect l="l" t="t" r="r" b="b"/>
              <a:pathLst>
                <a:path w="766196" h="766196">
                  <a:moveTo>
                    <a:pt x="435144" y="28744"/>
                  </a:moveTo>
                  <a:lnTo>
                    <a:pt x="737452" y="331052"/>
                  </a:lnTo>
                  <a:cubicBezTo>
                    <a:pt x="766196" y="359796"/>
                    <a:pt x="766196" y="406400"/>
                    <a:pt x="737452" y="435144"/>
                  </a:cubicBezTo>
                  <a:lnTo>
                    <a:pt x="435144" y="737452"/>
                  </a:lnTo>
                  <a:cubicBezTo>
                    <a:pt x="406400" y="766196"/>
                    <a:pt x="359796" y="766196"/>
                    <a:pt x="331052" y="737452"/>
                  </a:cubicBezTo>
                  <a:lnTo>
                    <a:pt x="28744" y="435144"/>
                  </a:lnTo>
                  <a:cubicBezTo>
                    <a:pt x="0" y="406400"/>
                    <a:pt x="0" y="359796"/>
                    <a:pt x="28744" y="331052"/>
                  </a:cubicBezTo>
                  <a:lnTo>
                    <a:pt x="331052" y="28744"/>
                  </a:lnTo>
                  <a:cubicBezTo>
                    <a:pt x="359796" y="0"/>
                    <a:pt x="406400" y="0"/>
                    <a:pt x="435144" y="28744"/>
                  </a:cubicBezTo>
                  <a:close/>
                </a:path>
              </a:pathLst>
            </a:custGeom>
            <a:solidFill>
              <a:srgbClr val="2206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128B3412-1D72-4121-9E1D-C54C40F60EAD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96552" y="4766155"/>
            <a:ext cx="9985335" cy="394734"/>
            <a:chOff x="0" y="0"/>
            <a:chExt cx="5259765" cy="3642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59765" cy="364261"/>
            </a:xfrm>
            <a:custGeom>
              <a:avLst/>
              <a:gdLst/>
              <a:ahLst/>
              <a:cxnLst/>
              <a:rect l="l" t="t" r="r" b="b"/>
              <a:pathLst>
                <a:path w="5259765" h="364261">
                  <a:moveTo>
                    <a:pt x="0" y="0"/>
                  </a:moveTo>
                  <a:lnTo>
                    <a:pt x="5259765" y="0"/>
                  </a:lnTo>
                  <a:lnTo>
                    <a:pt x="5259765" y="364261"/>
                  </a:lnTo>
                  <a:lnTo>
                    <a:pt x="0" y="364261"/>
                  </a:lnTo>
                  <a:close/>
                </a:path>
              </a:pathLst>
            </a:custGeom>
            <a:solidFill>
              <a:srgbClr val="9D933C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44E7B5B-92E8-4843-A174-D5BC47F6ABFB}"/>
              </a:ext>
            </a:extLst>
          </p:cNvPr>
          <p:cNvSpPr/>
          <p:nvPr/>
        </p:nvSpPr>
        <p:spPr>
          <a:xfrm>
            <a:off x="4222355" y="3084333"/>
            <a:ext cx="2326278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7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256</a:t>
            </a:r>
            <a:r>
              <a:rPr kumimoji="0" lang="en-US" sz="97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7</a:t>
            </a:r>
            <a:endParaRPr kumimoji="0" lang="en-US" sz="97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3279E-C911-4006-9E40-A4A7D9235852}"/>
              </a:ext>
            </a:extLst>
          </p:cNvPr>
          <p:cNvSpPr txBox="1"/>
          <p:nvPr/>
        </p:nvSpPr>
        <p:spPr>
          <a:xfrm>
            <a:off x="6969573" y="4266173"/>
            <a:ext cx="259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30 ตุลาคม 2566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36" name="Group 19">
            <a:extLst>
              <a:ext uri="{FF2B5EF4-FFF2-40B4-BE49-F238E27FC236}">
                <a16:creationId xmlns:a16="http://schemas.microsoft.com/office/drawing/2014/main" id="{63684A16-DBAE-404C-9754-C3DA1F350CC5}"/>
              </a:ext>
            </a:extLst>
          </p:cNvPr>
          <p:cNvGrpSpPr/>
          <p:nvPr/>
        </p:nvGrpSpPr>
        <p:grpSpPr>
          <a:xfrm rot="-5400000">
            <a:off x="2184180" y="3471067"/>
            <a:ext cx="2629577" cy="2629577"/>
            <a:chOff x="0" y="0"/>
            <a:chExt cx="812800" cy="812800"/>
          </a:xfrm>
        </p:grpSpPr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D7CEA2D8-7862-412E-ACB7-7D8148D8F72D}"/>
                </a:ext>
              </a:extLst>
            </p:cNvPr>
            <p:cNvSpPr/>
            <p:nvPr/>
          </p:nvSpPr>
          <p:spPr>
            <a:xfrm>
              <a:off x="23302" y="23302"/>
              <a:ext cx="766196" cy="766196"/>
            </a:xfrm>
            <a:custGeom>
              <a:avLst/>
              <a:gdLst/>
              <a:ahLst/>
              <a:cxnLst/>
              <a:rect l="l" t="t" r="r" b="b"/>
              <a:pathLst>
                <a:path w="766196" h="766196">
                  <a:moveTo>
                    <a:pt x="435144" y="28744"/>
                  </a:moveTo>
                  <a:lnTo>
                    <a:pt x="737452" y="331052"/>
                  </a:lnTo>
                  <a:cubicBezTo>
                    <a:pt x="766196" y="359796"/>
                    <a:pt x="766196" y="406400"/>
                    <a:pt x="737452" y="435144"/>
                  </a:cubicBezTo>
                  <a:lnTo>
                    <a:pt x="435144" y="737452"/>
                  </a:lnTo>
                  <a:cubicBezTo>
                    <a:pt x="406400" y="766196"/>
                    <a:pt x="359796" y="766196"/>
                    <a:pt x="331052" y="737452"/>
                  </a:cubicBezTo>
                  <a:lnTo>
                    <a:pt x="28744" y="435144"/>
                  </a:lnTo>
                  <a:cubicBezTo>
                    <a:pt x="0" y="406400"/>
                    <a:pt x="0" y="359796"/>
                    <a:pt x="28744" y="331052"/>
                  </a:cubicBezTo>
                  <a:lnTo>
                    <a:pt x="331052" y="28744"/>
                  </a:lnTo>
                  <a:cubicBezTo>
                    <a:pt x="359796" y="0"/>
                    <a:pt x="406400" y="0"/>
                    <a:pt x="435144" y="28744"/>
                  </a:cubicBezTo>
                  <a:close/>
                </a:path>
              </a:pathLst>
            </a:custGeom>
            <a:solidFill>
              <a:srgbClr val="2206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841C73DF-A046-46B6-AF0C-F56A8F24296A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06E7DB6-84F0-45B6-A7BA-76601AECD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1" y="3397598"/>
            <a:ext cx="2338130" cy="14123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B6975F3-C35F-40C2-9372-BB784696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3844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575FCE26-1B43-45FE-AEAA-AEC240B16FC7}"/>
              </a:ext>
            </a:extLst>
          </p:cNvPr>
          <p:cNvSpPr/>
          <p:nvPr/>
        </p:nvSpPr>
        <p:spPr>
          <a:xfrm>
            <a:off x="107504" y="0"/>
            <a:ext cx="8928992" cy="522831"/>
          </a:xfrm>
          <a:custGeom>
            <a:avLst/>
            <a:gdLst/>
            <a:ahLst/>
            <a:cxnLst/>
            <a:rect l="l" t="t" r="r" b="b"/>
            <a:pathLst>
              <a:path w="6671512" h="473852">
                <a:moveTo>
                  <a:pt x="0" y="0"/>
                </a:moveTo>
                <a:lnTo>
                  <a:pt x="6671512" y="0"/>
                </a:lnTo>
                <a:lnTo>
                  <a:pt x="6671512" y="473852"/>
                </a:lnTo>
                <a:lnTo>
                  <a:pt x="0" y="473852"/>
                </a:lnTo>
                <a:close/>
              </a:path>
            </a:pathLst>
          </a:custGeom>
          <a:solidFill>
            <a:srgbClr val="196BDE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E41A-AB1A-449A-A9D7-97BF21F0FB23}"/>
              </a:ext>
            </a:extLst>
          </p:cNvPr>
          <p:cNvSpPr txBox="1"/>
          <p:nvPr/>
        </p:nvSpPr>
        <p:spPr>
          <a:xfrm>
            <a:off x="755576" y="-120214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Moral Positive Reflection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 ในตนเอง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/>
        </p:nvGraphicFramePr>
        <p:xfrm>
          <a:off x="99833" y="666750"/>
          <a:ext cx="8928992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กตัญญู</a:t>
                      </a:r>
                    </a:p>
                    <a:p>
                      <a:pPr algn="l"/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การแสดงออกถึงการสำนึก การเคารพนับถือ และการตอบแทนในความดีที่ตนเองหรือสังคมโดยรวมได้รับประโยชน์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ในทางที่ถูกต้องเหมาะสม ซึ่งเป็นการแสดงออก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ในทางที่ดีเมื่อมีโอกาส และจะต้องไม่ไป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ละเมิดสิทธิผู้อื่น ทำให้ผู้อื่นเดือดร้อน 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หรือได้รับผลกระทบในทางเสียหาย</a:t>
                      </a:r>
                    </a:p>
                    <a:p>
                      <a:pPr algn="l"/>
                      <a:endParaRPr lang="en-US" sz="24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การสำนึกในความดี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การเห็นคุณค่า รู้สึกขอบคุณ คิดในทางบวก หรือมีทัศนคติที่ดี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ต่อคุณความดีที่ตนเองหรือส่วนรวมได้กระทำ หรือได้รับประโยชน์ในทางที่ถูกต้องเหมาะสม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การเคารพความดี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การชื่นชม ยกย่อง ให้เกียรติในความดีที่ตนเองหรือส่วนรวมได้รับประโยชน์ในทางที่ถูกต้อง โดยแสดงออกด้วยความสุภาพเหมาะสม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การตอบแทนความดี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การประพฤติตนในทางที่ดีเมื่อมีโอกาส โดยไม่ละเมิดสิทธิหรือทำให้ผู้อื่นเดือดร้อน เพื่อแสดงความขอบคุณความดีที่ตนเองหรือส่วนรวมได้รับประโยชน์ในทางที่ถูกต้อง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813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>
            <a:extLst>
              <a:ext uri="{FF2B5EF4-FFF2-40B4-BE49-F238E27FC236}">
                <a16:creationId xmlns:a16="http://schemas.microsoft.com/office/drawing/2014/main" id="{7C52684E-AC18-4837-BBDA-E7C7F93A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723" y="1037560"/>
            <a:ext cx="3477116" cy="482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63">
            <a:extLst>
              <a:ext uri="{FF2B5EF4-FFF2-40B4-BE49-F238E27FC236}">
                <a16:creationId xmlns:a16="http://schemas.microsoft.com/office/drawing/2014/main" id="{45690F54-09A8-4168-9CC8-FE701EA2AED0}"/>
              </a:ext>
            </a:extLst>
          </p:cNvPr>
          <p:cNvSpPr/>
          <p:nvPr/>
        </p:nvSpPr>
        <p:spPr>
          <a:xfrm>
            <a:off x="3048000" y="1037560"/>
            <a:ext cx="4080752" cy="777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ท่องจำ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570C9-330C-4821-A0A0-0DD4DC8118BD}"/>
              </a:ext>
            </a:extLst>
          </p:cNvPr>
          <p:cNvSpPr/>
          <p:nvPr/>
        </p:nvSpPr>
        <p:spPr>
          <a:xfrm>
            <a:off x="266700" y="74731"/>
            <a:ext cx="8814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“คุณธรรม ไม่ใช่การท่องจำ แต่ต้องฝึกฝนจนเป็นพฤตินิสัย”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B8EE57-9737-4FF9-BF23-28BDDD195A32}"/>
              </a:ext>
            </a:extLst>
          </p:cNvPr>
          <p:cNvGrpSpPr/>
          <p:nvPr/>
        </p:nvGrpSpPr>
        <p:grpSpPr>
          <a:xfrm>
            <a:off x="7969466" y="1009651"/>
            <a:ext cx="1019023" cy="913938"/>
            <a:chOff x="2868681" y="961211"/>
            <a:chExt cx="881803" cy="91393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39B20A64-91E0-4B4C-A60C-5F11E0D07D67}"/>
                </a:ext>
              </a:extLst>
            </p:cNvPr>
            <p:cNvGraphicFramePr/>
            <p:nvPr/>
          </p:nvGraphicFramePr>
          <p:xfrm>
            <a:off x="2868681" y="961211"/>
            <a:ext cx="881803" cy="913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2B6C01-ACB7-4C40-9E27-BEFF0363075E}"/>
                </a:ext>
              </a:extLst>
            </p:cNvPr>
            <p:cNvSpPr/>
            <p:nvPr/>
          </p:nvSpPr>
          <p:spPr>
            <a:xfrm>
              <a:off x="3063870" y="1160762"/>
              <a:ext cx="485546" cy="4855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FF2FF7-38FE-4FD6-9FD9-C30FEEBAD990}"/>
                </a:ext>
              </a:extLst>
            </p:cNvPr>
            <p:cNvSpPr txBox="1"/>
            <p:nvPr/>
          </p:nvSpPr>
          <p:spPr>
            <a:xfrm>
              <a:off x="3095050" y="1158746"/>
              <a:ext cx="454366" cy="507831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5%</a:t>
              </a:r>
              <a:endPara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2C8D71-AAA1-4BA6-B6DB-940CE236A7D0}"/>
              </a:ext>
            </a:extLst>
          </p:cNvPr>
          <p:cNvGrpSpPr/>
          <p:nvPr/>
        </p:nvGrpSpPr>
        <p:grpSpPr>
          <a:xfrm>
            <a:off x="7946109" y="2111936"/>
            <a:ext cx="1019023" cy="913938"/>
            <a:chOff x="2868681" y="961211"/>
            <a:chExt cx="881803" cy="913938"/>
          </a:xfrm>
        </p:grpSpPr>
        <p:graphicFrame>
          <p:nvGraphicFramePr>
            <p:cNvPr id="12" name="Chart 7">
              <a:extLst>
                <a:ext uri="{FF2B5EF4-FFF2-40B4-BE49-F238E27FC236}">
                  <a16:creationId xmlns:a16="http://schemas.microsoft.com/office/drawing/2014/main" id="{B62DE0BF-0F5F-46FB-B99A-560624EC7023}"/>
                </a:ext>
              </a:extLst>
            </p:cNvPr>
            <p:cNvGraphicFramePr/>
            <p:nvPr/>
          </p:nvGraphicFramePr>
          <p:xfrm>
            <a:off x="2868681" y="961211"/>
            <a:ext cx="881803" cy="913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63032D-96BA-41D7-8ECA-00C2E48F5751}"/>
                </a:ext>
              </a:extLst>
            </p:cNvPr>
            <p:cNvSpPr/>
            <p:nvPr/>
          </p:nvSpPr>
          <p:spPr>
            <a:xfrm>
              <a:off x="3063870" y="1160762"/>
              <a:ext cx="485546" cy="4855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FF1BAD-9A64-4F20-874C-FB2891D42150}"/>
                </a:ext>
              </a:extLst>
            </p:cNvPr>
            <p:cNvSpPr txBox="1"/>
            <p:nvPr/>
          </p:nvSpPr>
          <p:spPr>
            <a:xfrm>
              <a:off x="3095050" y="1027939"/>
              <a:ext cx="454366" cy="769441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30%</a:t>
              </a:r>
              <a:endPara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BCF73B-03DB-4121-B421-1412EAB112A1}"/>
              </a:ext>
            </a:extLst>
          </p:cNvPr>
          <p:cNvGrpSpPr/>
          <p:nvPr/>
        </p:nvGrpSpPr>
        <p:grpSpPr>
          <a:xfrm>
            <a:off x="7956816" y="3175612"/>
            <a:ext cx="1019023" cy="913938"/>
            <a:chOff x="2868681" y="961211"/>
            <a:chExt cx="881803" cy="913938"/>
          </a:xfrm>
        </p:grpSpPr>
        <p:graphicFrame>
          <p:nvGraphicFramePr>
            <p:cNvPr id="16" name="Chart 7">
              <a:extLst>
                <a:ext uri="{FF2B5EF4-FFF2-40B4-BE49-F238E27FC236}">
                  <a16:creationId xmlns:a16="http://schemas.microsoft.com/office/drawing/2014/main" id="{D0AE8DD1-8288-4157-A5E2-E722DD121B9F}"/>
                </a:ext>
              </a:extLst>
            </p:cNvPr>
            <p:cNvGraphicFramePr/>
            <p:nvPr/>
          </p:nvGraphicFramePr>
          <p:xfrm>
            <a:off x="2868681" y="961211"/>
            <a:ext cx="881803" cy="913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0627FC-98FA-4EE8-8EAB-6347D2717F16}"/>
                </a:ext>
              </a:extLst>
            </p:cNvPr>
            <p:cNvSpPr/>
            <p:nvPr/>
          </p:nvSpPr>
          <p:spPr>
            <a:xfrm>
              <a:off x="3063870" y="1160762"/>
              <a:ext cx="485546" cy="4855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FDB294-C2DA-4A26-A687-F6A8FC140B61}"/>
                </a:ext>
              </a:extLst>
            </p:cNvPr>
            <p:cNvSpPr txBox="1"/>
            <p:nvPr/>
          </p:nvSpPr>
          <p:spPr>
            <a:xfrm>
              <a:off x="3095050" y="1027939"/>
              <a:ext cx="454366" cy="769441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50%</a:t>
              </a:r>
              <a:endPara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1FB581-2512-45A2-8EF4-2B9D72F8261A}"/>
              </a:ext>
            </a:extLst>
          </p:cNvPr>
          <p:cNvGrpSpPr/>
          <p:nvPr/>
        </p:nvGrpSpPr>
        <p:grpSpPr>
          <a:xfrm>
            <a:off x="7979231" y="4262522"/>
            <a:ext cx="1019023" cy="913938"/>
            <a:chOff x="2868681" y="961211"/>
            <a:chExt cx="881803" cy="913938"/>
          </a:xfrm>
        </p:grpSpPr>
        <p:graphicFrame>
          <p:nvGraphicFramePr>
            <p:cNvPr id="20" name="Chart 7">
              <a:extLst>
                <a:ext uri="{FF2B5EF4-FFF2-40B4-BE49-F238E27FC236}">
                  <a16:creationId xmlns:a16="http://schemas.microsoft.com/office/drawing/2014/main" id="{7192B9C2-21FB-47DC-9486-10FA215DFA97}"/>
                </a:ext>
              </a:extLst>
            </p:cNvPr>
            <p:cNvGraphicFramePr/>
            <p:nvPr/>
          </p:nvGraphicFramePr>
          <p:xfrm>
            <a:off x="2868681" y="961211"/>
            <a:ext cx="881803" cy="913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1449E5-370D-4E0C-91BC-D94FD4CFFCC1}"/>
                </a:ext>
              </a:extLst>
            </p:cNvPr>
            <p:cNvSpPr/>
            <p:nvPr/>
          </p:nvSpPr>
          <p:spPr>
            <a:xfrm>
              <a:off x="3063870" y="1160762"/>
              <a:ext cx="485546" cy="4855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7DCD1D-6C33-4EE5-AE60-6CAA12B738CD}"/>
                </a:ext>
              </a:extLst>
            </p:cNvPr>
            <p:cNvSpPr txBox="1"/>
            <p:nvPr/>
          </p:nvSpPr>
          <p:spPr>
            <a:xfrm>
              <a:off x="3095050" y="1027939"/>
              <a:ext cx="454366" cy="769441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70%</a:t>
              </a:r>
              <a:endPara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sp>
        <p:nvSpPr>
          <p:cNvPr id="23" name="Rounded Rectangle 64">
            <a:extLst>
              <a:ext uri="{FF2B5EF4-FFF2-40B4-BE49-F238E27FC236}">
                <a16:creationId xmlns:a16="http://schemas.microsoft.com/office/drawing/2014/main" id="{3A9B59E4-4EA7-48BF-B666-4057AE9E6890}"/>
              </a:ext>
            </a:extLst>
          </p:cNvPr>
          <p:cNvSpPr/>
          <p:nvPr/>
        </p:nvSpPr>
        <p:spPr>
          <a:xfrm>
            <a:off x="3057089" y="2104735"/>
            <a:ext cx="4080752" cy="7728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Learning by Doing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ลงมือปฏิบัติ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แบบสร้างภาพ เป็น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Event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ปฏิบัติไม่ต่อเนื่อง</a:t>
            </a:r>
          </a:p>
        </p:txBody>
      </p:sp>
      <p:sp>
        <p:nvSpPr>
          <p:cNvPr id="24" name="Rounded Rectangle 65">
            <a:extLst>
              <a:ext uri="{FF2B5EF4-FFF2-40B4-BE49-F238E27FC236}">
                <a16:creationId xmlns:a16="http://schemas.microsoft.com/office/drawing/2014/main" id="{82AEE3C6-39A3-4016-A98F-7350A3506FB7}"/>
              </a:ext>
            </a:extLst>
          </p:cNvPr>
          <p:cNvSpPr/>
          <p:nvPr/>
        </p:nvSpPr>
        <p:spPr>
          <a:xfrm>
            <a:off x="3075267" y="3237051"/>
            <a:ext cx="4062574" cy="777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เมื่อทำเป็นกิจวัตร และเป็นวิถีชีวิต</a:t>
            </a:r>
          </a:p>
        </p:txBody>
      </p:sp>
      <p:sp>
        <p:nvSpPr>
          <p:cNvPr id="25" name="Rounded Rectangle 66">
            <a:extLst>
              <a:ext uri="{FF2B5EF4-FFF2-40B4-BE49-F238E27FC236}">
                <a16:creationId xmlns:a16="http://schemas.microsoft.com/office/drawing/2014/main" id="{85D9A47D-3025-49AA-8338-DB2D3C903547}"/>
              </a:ext>
            </a:extLst>
          </p:cNvPr>
          <p:cNvSpPr/>
          <p:nvPr/>
        </p:nvSpPr>
        <p:spPr>
          <a:xfrm>
            <a:off x="3066178" y="4373777"/>
            <a:ext cx="4062574" cy="777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ทำจากวิถีชีวิต เป็นพฤตินิสัย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C4ADB4C6-5071-4D41-809A-5219AD6AE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300" y="2220282"/>
            <a:ext cx="1271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พลังจะเพิ่มขึ้น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7CB0174-627F-4E53-AA92-1D6A49C84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3289549"/>
            <a:ext cx="1271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พลังจะเพิ่มขึ้น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9FE92077-B2D8-4881-B43A-87F2BE6DB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98" y="4384304"/>
            <a:ext cx="1271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พลังจะเพิ่มขึ้น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pic>
        <p:nvPicPr>
          <p:cNvPr id="29" name="รูปภาพ 3">
            <a:extLst>
              <a:ext uri="{FF2B5EF4-FFF2-40B4-BE49-F238E27FC236}">
                <a16:creationId xmlns:a16="http://schemas.microsoft.com/office/drawing/2014/main" id="{2A96A07A-D3D9-4264-B5BF-B5FDA9B8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8377" y="1352492"/>
            <a:ext cx="529247" cy="529247"/>
          </a:xfrm>
          <a:prstGeom prst="rect">
            <a:avLst/>
          </a:prstGeom>
        </p:spPr>
      </p:pic>
      <p:pic>
        <p:nvPicPr>
          <p:cNvPr id="30" name="รูปภาพ 34">
            <a:extLst>
              <a:ext uri="{FF2B5EF4-FFF2-40B4-BE49-F238E27FC236}">
                <a16:creationId xmlns:a16="http://schemas.microsoft.com/office/drawing/2014/main" id="{E32AC7E4-98D6-47F1-9402-7FB7200D03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3369" y="2429688"/>
            <a:ext cx="529247" cy="529247"/>
          </a:xfrm>
          <a:prstGeom prst="rect">
            <a:avLst/>
          </a:prstGeom>
        </p:spPr>
      </p:pic>
      <p:pic>
        <p:nvPicPr>
          <p:cNvPr id="31" name="รูปภาพ 35">
            <a:extLst>
              <a:ext uri="{FF2B5EF4-FFF2-40B4-BE49-F238E27FC236}">
                <a16:creationId xmlns:a16="http://schemas.microsoft.com/office/drawing/2014/main" id="{B2E99601-BDFF-4D7D-BC81-7AFB8AB482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9332" y="3552734"/>
            <a:ext cx="529247" cy="529247"/>
          </a:xfrm>
          <a:prstGeom prst="rect">
            <a:avLst/>
          </a:prstGeom>
        </p:spPr>
      </p:pic>
      <p:pic>
        <p:nvPicPr>
          <p:cNvPr id="32" name="รูปภาพ 36">
            <a:extLst>
              <a:ext uri="{FF2B5EF4-FFF2-40B4-BE49-F238E27FC236}">
                <a16:creationId xmlns:a16="http://schemas.microsoft.com/office/drawing/2014/main" id="{1566D765-2EC0-45A2-9F7B-AE4B314AF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6158" y="4594648"/>
            <a:ext cx="529247" cy="529247"/>
          </a:xfrm>
          <a:prstGeom prst="rect">
            <a:avLst/>
          </a:prstGeom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DB36256C-F9BF-4139-8772-D722FA51D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1139372"/>
            <a:ext cx="1271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พลังจะเพิ่มขึ้น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152991-237F-41D0-A796-5A30C3018D05}"/>
              </a:ext>
            </a:extLst>
          </p:cNvPr>
          <p:cNvSpPr txBox="1"/>
          <p:nvPr/>
        </p:nvSpPr>
        <p:spPr>
          <a:xfrm>
            <a:off x="418045" y="667547"/>
            <a:ext cx="328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Keystone habit</a:t>
            </a:r>
          </a:p>
        </p:txBody>
      </p:sp>
    </p:spTree>
    <p:extLst>
      <p:ext uri="{BB962C8B-B14F-4D97-AF65-F5344CB8AC3E}">
        <p14:creationId xmlns:p14="http://schemas.microsoft.com/office/powerpoint/2010/main" val="3492567288"/>
      </p:ext>
    </p:extLst>
  </p:cSld>
  <p:clrMapOvr>
    <a:masterClrMapping/>
  </p:clrMapOvr>
  <p:transition spd="med">
    <p:circl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326" y="4267465"/>
            <a:ext cx="9144000" cy="887530"/>
            <a:chOff x="0" y="0"/>
            <a:chExt cx="6279349" cy="4625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79349" cy="462572"/>
            </a:xfrm>
            <a:custGeom>
              <a:avLst/>
              <a:gdLst/>
              <a:ahLst/>
              <a:cxnLst/>
              <a:rect l="l" t="t" r="r" b="b"/>
              <a:pathLst>
                <a:path w="6279349" h="462572">
                  <a:moveTo>
                    <a:pt x="0" y="0"/>
                  </a:moveTo>
                  <a:lnTo>
                    <a:pt x="6279349" y="0"/>
                  </a:lnTo>
                  <a:lnTo>
                    <a:pt x="6279349" y="462572"/>
                  </a:lnTo>
                  <a:lnTo>
                    <a:pt x="0" y="462572"/>
                  </a:lnTo>
                  <a:close/>
                </a:path>
              </a:pathLst>
            </a:custGeom>
            <a:solidFill>
              <a:srgbClr val="FFFFF4"/>
            </a:solidFill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0190D93-54B3-41EF-B7A7-AD04836ED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r="26770"/>
          <a:stretch>
            <a:fillRect/>
          </a:stretch>
        </p:blipFill>
        <p:spPr bwMode="auto">
          <a:xfrm>
            <a:off x="6572402" y="771550"/>
            <a:ext cx="2550804" cy="381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Isosceles Triangle 14">
            <a:extLst>
              <a:ext uri="{FF2B5EF4-FFF2-40B4-BE49-F238E27FC236}">
                <a16:creationId xmlns:a16="http://schemas.microsoft.com/office/drawing/2014/main" id="{61267B5C-FA66-451E-8064-3B92C14D97EC}"/>
              </a:ext>
            </a:extLst>
          </p:cNvPr>
          <p:cNvSpPr/>
          <p:nvPr/>
        </p:nvSpPr>
        <p:spPr>
          <a:xfrm rot="10800000">
            <a:off x="3563400" y="2530520"/>
            <a:ext cx="1607379" cy="542792"/>
          </a:xfrm>
          <a:prstGeom prst="triangl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A7C2A579-7737-4420-98E5-E36814826A61}"/>
              </a:ext>
            </a:extLst>
          </p:cNvPr>
          <p:cNvSpPr txBox="1"/>
          <p:nvPr/>
        </p:nvSpPr>
        <p:spPr>
          <a:xfrm>
            <a:off x="2303186" y="1412617"/>
            <a:ext cx="4127808" cy="1077218"/>
          </a:xfrm>
          <a:prstGeom prst="rect">
            <a:avLst/>
          </a:prstGeom>
          <a:solidFill>
            <a:srgbClr val="FF7C80"/>
          </a:solidFill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กับการเปลี่ยนแปลงระบบนิเวศ </a:t>
            </a:r>
          </a:p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2 ระบบ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C1036FD6-6A8D-47BF-B4DB-05D5E96B4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57" y="2619022"/>
            <a:ext cx="1773240" cy="17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9484EE-8F58-47CC-BB21-C16D33E66B46}"/>
              </a:ext>
            </a:extLst>
          </p:cNvPr>
          <p:cNvSpPr/>
          <p:nvPr/>
        </p:nvSpPr>
        <p:spPr>
          <a:xfrm>
            <a:off x="1944192" y="144996"/>
            <a:ext cx="4935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“คุณธรรม ไม่ใช่การท่องจำ  </a:t>
            </a:r>
          </a:p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แต่ต้องฝึกฝนจนเป็นพฤตินิสัย”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AF498D-192A-40C2-926F-5DEEDA17F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82" y="2894915"/>
            <a:ext cx="1335838" cy="122145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E0C4736-162D-464F-B012-5D0F22EB37FF}"/>
              </a:ext>
            </a:extLst>
          </p:cNvPr>
          <p:cNvGrpSpPr/>
          <p:nvPr/>
        </p:nvGrpSpPr>
        <p:grpSpPr>
          <a:xfrm>
            <a:off x="387815" y="143855"/>
            <a:ext cx="1295558" cy="4752527"/>
            <a:chOff x="7114366" y="267495"/>
            <a:chExt cx="1295558" cy="4752527"/>
          </a:xfrm>
        </p:grpSpPr>
        <p:sp>
          <p:nvSpPr>
            <p:cNvPr id="26" name="AutoShape 92">
              <a:extLst>
                <a:ext uri="{FF2B5EF4-FFF2-40B4-BE49-F238E27FC236}">
                  <a16:creationId xmlns:a16="http://schemas.microsoft.com/office/drawing/2014/main" id="{87BC3881-28C9-4BFE-82FB-7FAAD720E3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7114490" y="1995563"/>
              <a:ext cx="1265314" cy="1265561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7" name="AutoShape 92">
              <a:extLst>
                <a:ext uri="{FF2B5EF4-FFF2-40B4-BE49-F238E27FC236}">
                  <a16:creationId xmlns:a16="http://schemas.microsoft.com/office/drawing/2014/main" id="{FC8B7C09-2B95-41F4-B002-3FB1DA1376E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7128626" y="267371"/>
              <a:ext cx="1265314" cy="1265561"/>
            </a:xfrm>
            <a:prstGeom prst="ellipse">
              <a:avLst/>
            </a:prstGeom>
            <a:solidFill>
              <a:srgbClr val="FF0066"/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8" name="AutoShape 92">
              <a:extLst>
                <a:ext uri="{FF2B5EF4-FFF2-40B4-BE49-F238E27FC236}">
                  <a16:creationId xmlns:a16="http://schemas.microsoft.com/office/drawing/2014/main" id="{CA22EB9A-8CFE-4076-933E-AD21B0738CC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7144487" y="3754584"/>
              <a:ext cx="1265314" cy="1265561"/>
            </a:xfrm>
            <a:prstGeom prst="ellipse">
              <a:avLst/>
            </a:prstGeom>
            <a:solidFill>
              <a:srgbClr val="FF9900"/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D81A2FC6-525F-4898-8A9B-E3B62D4BA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297344" y="2372224"/>
              <a:ext cx="8996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13716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ทำได้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B696E9ED-FDFD-413D-95B5-8D0E4A294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343511" y="642102"/>
              <a:ext cx="8996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13716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ได้ทำ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F7B1865D-58F5-478A-8A1B-74DCDD001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238856" y="4198535"/>
              <a:ext cx="11705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13716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ขยายผล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2CD9EE5-8802-4B66-BEF4-268B88EA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578599" y="1563638"/>
              <a:ext cx="397090" cy="39709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31AE9D2-99E0-4012-A534-CF567BE54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02090" y="3326788"/>
              <a:ext cx="397090" cy="39709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BC15FE0-4F61-42F8-8F49-944400433FE1}"/>
              </a:ext>
            </a:extLst>
          </p:cNvPr>
          <p:cNvSpPr/>
          <p:nvPr/>
        </p:nvSpPr>
        <p:spPr>
          <a:xfrm>
            <a:off x="1944191" y="4295172"/>
            <a:ext cx="4935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1B08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วิถีแห่งคุณธรรม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21B08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B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48658" y="2009"/>
            <a:ext cx="4695342" cy="5143500"/>
            <a:chOff x="-438449" y="0"/>
            <a:chExt cx="3176602" cy="3479800"/>
          </a:xfrm>
        </p:grpSpPr>
        <p:sp>
          <p:nvSpPr>
            <p:cNvPr id="3" name="Freeform 3"/>
            <p:cNvSpPr/>
            <p:nvPr/>
          </p:nvSpPr>
          <p:spPr>
            <a:xfrm>
              <a:off x="-438449" y="0"/>
              <a:ext cx="3176602" cy="3479800"/>
            </a:xfrm>
            <a:custGeom>
              <a:avLst/>
              <a:gdLst/>
              <a:ahLst/>
              <a:cxnLst/>
              <a:rect l="l" t="t" r="r" b="b"/>
              <a:pathLst>
                <a:path w="2738153" h="3479800">
                  <a:moveTo>
                    <a:pt x="0" y="0"/>
                  </a:moveTo>
                  <a:lnTo>
                    <a:pt x="2738153" y="0"/>
                  </a:lnTo>
                  <a:lnTo>
                    <a:pt x="273815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433982"/>
            </a:solidFill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3688" y="2788530"/>
            <a:ext cx="3805161" cy="45695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5AC7F08-1A4F-4318-8CD8-B3E6CEF5610B}"/>
              </a:ext>
            </a:extLst>
          </p:cNvPr>
          <p:cNvSpPr/>
          <p:nvPr/>
        </p:nvSpPr>
        <p:spPr>
          <a:xfrm>
            <a:off x="323528" y="483518"/>
            <a:ext cx="4155305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1B08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เป้าหมายของการเสริมสร้าง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21B08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คุณธรรม คือ 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ต้องการให้คำนึงถึงผู้อื่น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หรือส่วนรวมเสมอ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Adman X" panose="02000506090000020004" pitchFamily="2" charset="-34"/>
              <a:ea typeface="Arial Unicode MS" panose="020B0604020202020204" pitchFamily="34" charset="-128"/>
              <a:cs typeface="DB Adman X" panose="02000506090000020004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8B9C8E-D3F5-4FDE-BAC6-0F2E614C59F9}"/>
              </a:ext>
            </a:extLst>
          </p:cNvPr>
          <p:cNvSpPr/>
          <p:nvPr/>
        </p:nvSpPr>
        <p:spPr>
          <a:xfrm>
            <a:off x="4572000" y="1591514"/>
            <a:ext cx="4152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ควรดำเนินการให้เป็นไปตามลำดับขั้นตอน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1BD989-EF26-4A23-9F1F-BCEE5C0DAC1C}"/>
              </a:ext>
            </a:extLst>
          </p:cNvPr>
          <p:cNvSpPr/>
          <p:nvPr/>
        </p:nvSpPr>
        <p:spPr>
          <a:xfrm>
            <a:off x="4560729" y="1072104"/>
            <a:ext cx="4078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การเสริมสร้างคุณธรรมนั้น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056310-9313-4AAE-878E-6B6D1E438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657005"/>
            <a:ext cx="6044590" cy="365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3810"/>
            <a:ext cx="2247900" cy="5143500"/>
          </a:xfrm>
          <a:custGeom>
            <a:avLst/>
            <a:gdLst/>
            <a:ahLst/>
            <a:cxnLst/>
            <a:rect l="l" t="t" r="r" b="b"/>
            <a:pathLst>
              <a:path w="7478169" h="10546189">
                <a:moveTo>
                  <a:pt x="0" y="0"/>
                </a:moveTo>
                <a:lnTo>
                  <a:pt x="7478169" y="0"/>
                </a:lnTo>
                <a:lnTo>
                  <a:pt x="7478169" y="10546189"/>
                </a:lnTo>
                <a:lnTo>
                  <a:pt x="0" y="10546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70" r="-154435" b="-14044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6" name="原创设计师QQ598969553     _9">
            <a:extLst>
              <a:ext uri="{FF2B5EF4-FFF2-40B4-BE49-F238E27FC236}">
                <a16:creationId xmlns:a16="http://schemas.microsoft.com/office/drawing/2014/main" id="{47E77D22-FBC6-4A01-B8D4-2769B0142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210126"/>
            <a:ext cx="773374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 algn="ctr"/>
            <a:r>
              <a:rPr lang="th-TH" altLang="en-US" sz="48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การขับเคลื่อนองค์กรคุณธรรมต้นแบบ</a:t>
            </a:r>
          </a:p>
          <a:p>
            <a:pPr lvl="0" algn="ctr"/>
            <a:r>
              <a:rPr lang="th-TH" altLang="en-US" sz="32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หน่วยงานในสังกัดสำนักงานปลัดกระทรวงสาธารณสุข</a:t>
            </a:r>
            <a:br>
              <a:rPr lang="th-TH" altLang="en-US" sz="3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3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ราชการบริหารส่วนกลาง</a:t>
            </a:r>
          </a:p>
          <a:p>
            <a:pPr lvl="0" algn="ctr"/>
            <a:r>
              <a:rPr lang="th-TH" altLang="en-US" sz="36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ประจำปีงบประมาณ พ.ศ. 2567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72CDC00D-2892-46FA-AF72-3C2B49D04E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579862"/>
            <a:ext cx="2165411" cy="14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112"/>
      </p:ext>
    </p:extLst>
  </p:cSld>
  <p:clrMapOvr>
    <a:masterClrMapping/>
  </p:clrMapOvr>
  <p:transition>
    <p:circl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1071" y="4659982"/>
            <a:ext cx="9144000" cy="795362"/>
            <a:chOff x="-8078" y="17373"/>
            <a:chExt cx="6671512" cy="1018725"/>
          </a:xfrm>
        </p:grpSpPr>
        <p:sp>
          <p:nvSpPr>
            <p:cNvPr id="4" name="Freeform 4"/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5400000">
            <a:off x="2196964" y="4379163"/>
            <a:ext cx="1519149" cy="0"/>
          </a:xfrm>
          <a:prstGeom prst="line">
            <a:avLst/>
          </a:prstGeom>
          <a:ln w="76200" cap="rnd">
            <a:solidFill>
              <a:srgbClr val="F9F5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076D59-B79C-48BC-872D-D47B7618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5986"/>
            <a:ext cx="3269207" cy="48715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3116E4-EF9B-4416-87A3-B06854F6A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4" y="3748806"/>
            <a:ext cx="434404" cy="4344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7366E6-924E-41AC-904B-65B0D2C27D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91" y="3051092"/>
            <a:ext cx="414906" cy="414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857295-7743-4AC6-B112-238E367D0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52514"/>
            <a:ext cx="434405" cy="434405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FA9828D5-C9B2-4602-A745-74568B8C9CB3}"/>
              </a:ext>
            </a:extLst>
          </p:cNvPr>
          <p:cNvSpPr txBox="1"/>
          <p:nvPr/>
        </p:nvSpPr>
        <p:spPr>
          <a:xfrm>
            <a:off x="3463799" y="3606888"/>
            <a:ext cx="299548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A50B6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องค์กรส่งเสริมคุณธรรม </a:t>
            </a:r>
          </a:p>
        </p:txBody>
      </p:sp>
      <p:sp>
        <p:nvSpPr>
          <p:cNvPr id="20" name="สี่เหลี่ยมผืนผ้า 1">
            <a:extLst>
              <a:ext uri="{FF2B5EF4-FFF2-40B4-BE49-F238E27FC236}">
                <a16:creationId xmlns:a16="http://schemas.microsoft.com/office/drawing/2014/main" id="{F40EC575-4D4C-4BAE-B51D-06CE93866DC5}"/>
              </a:ext>
            </a:extLst>
          </p:cNvPr>
          <p:cNvSpPr/>
          <p:nvPr/>
        </p:nvSpPr>
        <p:spPr>
          <a:xfrm>
            <a:off x="4305886" y="402769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ทำข้อ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1-3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ทุกข้อ คะแนนรวมไม่น้อยกว่า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6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คะแนน</a:t>
            </a:r>
            <a:endParaRPr lang="en-US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E4BB6BED-CFC3-47A8-A71B-01209CE0E6F7}"/>
              </a:ext>
            </a:extLst>
          </p:cNvPr>
          <p:cNvSpPr txBox="1"/>
          <p:nvPr/>
        </p:nvSpPr>
        <p:spPr>
          <a:xfrm>
            <a:off x="3431297" y="2668451"/>
            <a:ext cx="299548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0070C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องค์กรพัฒนาคุณธรรม </a:t>
            </a:r>
          </a:p>
        </p:txBody>
      </p:sp>
      <p:sp>
        <p:nvSpPr>
          <p:cNvPr id="22" name="สี่เหลี่ยมผืนผ้า 29">
            <a:extLst>
              <a:ext uri="{FF2B5EF4-FFF2-40B4-BE49-F238E27FC236}">
                <a16:creationId xmlns:a16="http://schemas.microsoft.com/office/drawing/2014/main" id="{8D82288C-10E8-4538-ACC6-C7D7A71248DC}"/>
              </a:ext>
            </a:extLst>
          </p:cNvPr>
          <p:cNvSpPr/>
          <p:nvPr/>
        </p:nvSpPr>
        <p:spPr>
          <a:xfrm>
            <a:off x="4296686" y="3030785"/>
            <a:ext cx="4346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ทำข้อ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1-6 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ทุกข้อ คะแนนรวมไม่น้อยกว่า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14 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คะแนน</a:t>
            </a:r>
            <a:endParaRPr lang="en-US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33B131CF-A298-4C45-A08D-9AAD1A6C2BC6}"/>
              </a:ext>
            </a:extLst>
          </p:cNvPr>
          <p:cNvSpPr txBox="1"/>
          <p:nvPr/>
        </p:nvSpPr>
        <p:spPr>
          <a:xfrm>
            <a:off x="3410357" y="1784732"/>
            <a:ext cx="299548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องค์กรคุณธรรมต้นแบบ </a:t>
            </a:r>
          </a:p>
        </p:txBody>
      </p:sp>
      <p:sp>
        <p:nvSpPr>
          <p:cNvPr id="24" name="สี่เหลี่ยมผืนผ้า 31">
            <a:extLst>
              <a:ext uri="{FF2B5EF4-FFF2-40B4-BE49-F238E27FC236}">
                <a16:creationId xmlns:a16="http://schemas.microsoft.com/office/drawing/2014/main" id="{8D1522B0-4621-4654-B7FD-D9C23D8C4FCF}"/>
              </a:ext>
            </a:extLst>
          </p:cNvPr>
          <p:cNvSpPr/>
          <p:nvPr/>
        </p:nvSpPr>
        <p:spPr>
          <a:xfrm>
            <a:off x="4315922" y="2205541"/>
            <a:ext cx="430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ทำข้อ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1-9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 ทุกข้อ คะแนนรวมไม่น้อยกว่า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21 </a:t>
            </a:r>
            <a:r>
              <a:rPr lang="th-TH" altLang="ko-KR" sz="2000" b="1" dirty="0">
                <a:solidFill>
                  <a:srgbClr val="733E13"/>
                </a:solidFill>
                <a:latin typeface="DB Adman X" panose="02000506090000020004" pitchFamily="2" charset="-34"/>
                <a:ea typeface="Dotum" pitchFamily="34" charset="-127"/>
                <a:cs typeface="DB Adman X" panose="02000506090000020004" pitchFamily="2" charset="-34"/>
              </a:rPr>
              <a:t>คะแนน</a:t>
            </a:r>
            <a:endParaRPr lang="en-US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25" name="ตัวเชื่อมต่อตรง 33">
            <a:extLst>
              <a:ext uri="{FF2B5EF4-FFF2-40B4-BE49-F238E27FC236}">
                <a16:creationId xmlns:a16="http://schemas.microsoft.com/office/drawing/2014/main" id="{93BD8A73-F7EC-4C1B-80C7-3C522A2C57D8}"/>
              </a:ext>
            </a:extLst>
          </p:cNvPr>
          <p:cNvCxnSpPr>
            <a:cxnSpLocks/>
          </p:cNvCxnSpPr>
          <p:nvPr/>
        </p:nvCxnSpPr>
        <p:spPr>
          <a:xfrm>
            <a:off x="4076971" y="2615236"/>
            <a:ext cx="5067029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ตัวเชื่อมต่อตรง 34">
            <a:extLst>
              <a:ext uri="{FF2B5EF4-FFF2-40B4-BE49-F238E27FC236}">
                <a16:creationId xmlns:a16="http://schemas.microsoft.com/office/drawing/2014/main" id="{CD231384-5216-4E27-B33E-0933223B8625}"/>
              </a:ext>
            </a:extLst>
          </p:cNvPr>
          <p:cNvCxnSpPr>
            <a:cxnSpLocks/>
          </p:cNvCxnSpPr>
          <p:nvPr/>
        </p:nvCxnSpPr>
        <p:spPr>
          <a:xfrm>
            <a:off x="4653035" y="3443002"/>
            <a:ext cx="4479894" cy="2739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ตัวเชื่อมต่อตรง 35">
            <a:extLst>
              <a:ext uri="{FF2B5EF4-FFF2-40B4-BE49-F238E27FC236}">
                <a16:creationId xmlns:a16="http://schemas.microsoft.com/office/drawing/2014/main" id="{6AEF4927-5E56-4824-9744-2B9DC71CA85B}"/>
              </a:ext>
            </a:extLst>
          </p:cNvPr>
          <p:cNvCxnSpPr>
            <a:cxnSpLocks/>
          </p:cNvCxnSpPr>
          <p:nvPr/>
        </p:nvCxnSpPr>
        <p:spPr>
          <a:xfrm>
            <a:off x="5301107" y="4471388"/>
            <a:ext cx="3842893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原创设计师QQ598969553     _9">
            <a:extLst>
              <a:ext uri="{FF2B5EF4-FFF2-40B4-BE49-F238E27FC236}">
                <a16:creationId xmlns:a16="http://schemas.microsoft.com/office/drawing/2014/main" id="{9F61C513-2566-408B-805D-D3035027F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54" y="281481"/>
            <a:ext cx="5617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/>
            <a:r>
              <a:rPr lang="th-TH" altLang="en-US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การประเมินองค์กรคุณธรรม 3 ระดับ</a:t>
            </a:r>
          </a:p>
        </p:txBody>
      </p:sp>
      <p:cxnSp>
        <p:nvCxnSpPr>
          <p:cNvPr id="29" name="ตัวเชื่อมต่อตรง 15">
            <a:extLst>
              <a:ext uri="{FF2B5EF4-FFF2-40B4-BE49-F238E27FC236}">
                <a16:creationId xmlns:a16="http://schemas.microsoft.com/office/drawing/2014/main" id="{E79FF149-C301-4558-8334-01CB6F1CE3B8}"/>
              </a:ext>
            </a:extLst>
          </p:cNvPr>
          <p:cNvCxnSpPr>
            <a:cxnSpLocks/>
          </p:cNvCxnSpPr>
          <p:nvPr/>
        </p:nvCxnSpPr>
        <p:spPr>
          <a:xfrm>
            <a:off x="3174277" y="915566"/>
            <a:ext cx="5740199" cy="0"/>
          </a:xfrm>
          <a:prstGeom prst="line">
            <a:avLst/>
          </a:prstGeom>
          <a:ln w="190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3">
            <a:extLst>
              <a:ext uri="{FF2B5EF4-FFF2-40B4-BE49-F238E27FC236}">
                <a16:creationId xmlns:a16="http://schemas.microsoft.com/office/drawing/2014/main" id="{D08F3266-B89A-4D56-B65D-D63E0690ABAC}"/>
              </a:ext>
            </a:extLst>
          </p:cNvPr>
          <p:cNvGrpSpPr/>
          <p:nvPr/>
        </p:nvGrpSpPr>
        <p:grpSpPr>
          <a:xfrm>
            <a:off x="0" y="-22814"/>
            <a:ext cx="9144000" cy="678089"/>
            <a:chOff x="-8078" y="17373"/>
            <a:chExt cx="6671512" cy="1018725"/>
          </a:xfrm>
        </p:grpSpPr>
        <p:sp>
          <p:nvSpPr>
            <p:cNvPr id="73" name="Freeform 4">
              <a:extLst>
                <a:ext uri="{FF2B5EF4-FFF2-40B4-BE49-F238E27FC236}">
                  <a16:creationId xmlns:a16="http://schemas.microsoft.com/office/drawing/2014/main" id="{90D3EB18-85A2-41F4-B9AE-4DCE657C8937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原创设计师QQ598969553     _9">
            <a:extLst>
              <a:ext uri="{FF2B5EF4-FFF2-40B4-BE49-F238E27FC236}">
                <a16:creationId xmlns:a16="http://schemas.microsoft.com/office/drawing/2014/main" id="{E77BECCC-0D41-42A9-9393-AB6A2F32D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684"/>
            <a:ext cx="91439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 algn="ctr"/>
            <a:r>
              <a:rPr lang="th-TH" altLang="en-US" sz="26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ขั้นตอนการขับเคลื่อนองค์กรคุณธรรมต้นแบบ ประจำปีงบประมาณ พ.ศ. 2567</a:t>
            </a:r>
          </a:p>
        </p:txBody>
      </p:sp>
      <p:cxnSp>
        <p:nvCxnSpPr>
          <p:cNvPr id="8" name="ตัวเชื่อมต่อตรง 34">
            <a:extLst>
              <a:ext uri="{FF2B5EF4-FFF2-40B4-BE49-F238E27FC236}">
                <a16:creationId xmlns:a16="http://schemas.microsoft.com/office/drawing/2014/main" id="{6F05E4D4-690D-4DCF-9C8A-B199F71906EF}"/>
              </a:ext>
            </a:extLst>
          </p:cNvPr>
          <p:cNvCxnSpPr>
            <a:cxnSpLocks/>
          </p:cNvCxnSpPr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190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48;p18">
            <a:extLst>
              <a:ext uri="{FF2B5EF4-FFF2-40B4-BE49-F238E27FC236}">
                <a16:creationId xmlns:a16="http://schemas.microsoft.com/office/drawing/2014/main" id="{9CF45A86-97D4-4A40-BE06-F70F33D73981}"/>
              </a:ext>
            </a:extLst>
          </p:cNvPr>
          <p:cNvSpPr/>
          <p:nvPr/>
        </p:nvSpPr>
        <p:spPr>
          <a:xfrm>
            <a:off x="355874" y="1861584"/>
            <a:ext cx="7490290" cy="1372199"/>
          </a:xfrm>
          <a:custGeom>
            <a:avLst/>
            <a:gdLst/>
            <a:ahLst/>
            <a:cxnLst/>
            <a:rect l="l" t="t" r="r" b="b"/>
            <a:pathLst>
              <a:path w="239174" h="43816" extrusionOk="0">
                <a:moveTo>
                  <a:pt x="21863" y="0"/>
                </a:moveTo>
                <a:cubicBezTo>
                  <a:pt x="20934" y="0"/>
                  <a:pt x="20019" y="61"/>
                  <a:pt x="19122" y="179"/>
                </a:cubicBezTo>
                <a:cubicBezTo>
                  <a:pt x="17157" y="418"/>
                  <a:pt x="15300" y="941"/>
                  <a:pt x="13609" y="1632"/>
                </a:cubicBezTo>
                <a:cubicBezTo>
                  <a:pt x="11919" y="2311"/>
                  <a:pt x="10406" y="3192"/>
                  <a:pt x="9073" y="4156"/>
                </a:cubicBezTo>
                <a:cubicBezTo>
                  <a:pt x="6394" y="6085"/>
                  <a:pt x="4489" y="8395"/>
                  <a:pt x="3156" y="10574"/>
                </a:cubicBezTo>
                <a:cubicBezTo>
                  <a:pt x="1846" y="12764"/>
                  <a:pt x="1096" y="14848"/>
                  <a:pt x="667" y="16551"/>
                </a:cubicBezTo>
                <a:cubicBezTo>
                  <a:pt x="239" y="18277"/>
                  <a:pt x="108" y="19622"/>
                  <a:pt x="48" y="20527"/>
                </a:cubicBezTo>
                <a:cubicBezTo>
                  <a:pt x="12" y="20980"/>
                  <a:pt x="24" y="21325"/>
                  <a:pt x="12" y="21563"/>
                </a:cubicBezTo>
                <a:cubicBezTo>
                  <a:pt x="0" y="21789"/>
                  <a:pt x="0" y="21908"/>
                  <a:pt x="0" y="21908"/>
                </a:cubicBezTo>
                <a:lnTo>
                  <a:pt x="11264" y="21908"/>
                </a:lnTo>
                <a:cubicBezTo>
                  <a:pt x="11264" y="21908"/>
                  <a:pt x="11264" y="21849"/>
                  <a:pt x="11264" y="21730"/>
                </a:cubicBezTo>
                <a:cubicBezTo>
                  <a:pt x="11276" y="21623"/>
                  <a:pt x="11264" y="21456"/>
                  <a:pt x="11288" y="21230"/>
                </a:cubicBezTo>
                <a:cubicBezTo>
                  <a:pt x="11311" y="20789"/>
                  <a:pt x="11383" y="20134"/>
                  <a:pt x="11585" y="19301"/>
                </a:cubicBezTo>
                <a:cubicBezTo>
                  <a:pt x="11788" y="18467"/>
                  <a:pt x="12157" y="17467"/>
                  <a:pt x="12788" y="16396"/>
                </a:cubicBezTo>
                <a:cubicBezTo>
                  <a:pt x="13443" y="15348"/>
                  <a:pt x="14371" y="14205"/>
                  <a:pt x="15681" y="13276"/>
                </a:cubicBezTo>
                <a:cubicBezTo>
                  <a:pt x="16979" y="12336"/>
                  <a:pt x="18622" y="11586"/>
                  <a:pt x="20551" y="11347"/>
                </a:cubicBezTo>
                <a:cubicBezTo>
                  <a:pt x="20987" y="11287"/>
                  <a:pt x="21439" y="11257"/>
                  <a:pt x="21900" y="11257"/>
                </a:cubicBezTo>
                <a:cubicBezTo>
                  <a:pt x="22444" y="11257"/>
                  <a:pt x="23002" y="11299"/>
                  <a:pt x="23563" y="11383"/>
                </a:cubicBezTo>
                <a:cubicBezTo>
                  <a:pt x="24075" y="11467"/>
                  <a:pt x="24587" y="11586"/>
                  <a:pt x="25099" y="11740"/>
                </a:cubicBezTo>
                <a:cubicBezTo>
                  <a:pt x="25611" y="11907"/>
                  <a:pt x="26123" y="12109"/>
                  <a:pt x="26623" y="12360"/>
                </a:cubicBezTo>
                <a:cubicBezTo>
                  <a:pt x="27623" y="12848"/>
                  <a:pt x="28575" y="13526"/>
                  <a:pt x="29421" y="14360"/>
                </a:cubicBezTo>
                <a:cubicBezTo>
                  <a:pt x="30254" y="15193"/>
                  <a:pt x="30980" y="16193"/>
                  <a:pt x="31528" y="17324"/>
                </a:cubicBezTo>
                <a:cubicBezTo>
                  <a:pt x="32064" y="18456"/>
                  <a:pt x="32409" y="19694"/>
                  <a:pt x="32516" y="21003"/>
                </a:cubicBezTo>
                <a:cubicBezTo>
                  <a:pt x="32528" y="21170"/>
                  <a:pt x="32552" y="21337"/>
                  <a:pt x="32552" y="21503"/>
                </a:cubicBezTo>
                <a:cubicBezTo>
                  <a:pt x="32552" y="21706"/>
                  <a:pt x="32564" y="21908"/>
                  <a:pt x="32564" y="22111"/>
                </a:cubicBezTo>
                <a:cubicBezTo>
                  <a:pt x="32576" y="22444"/>
                  <a:pt x="32576" y="22789"/>
                  <a:pt x="32600" y="23135"/>
                </a:cubicBezTo>
                <a:cubicBezTo>
                  <a:pt x="32624" y="23468"/>
                  <a:pt x="32647" y="23813"/>
                  <a:pt x="32671" y="24159"/>
                </a:cubicBezTo>
                <a:cubicBezTo>
                  <a:pt x="32814" y="25528"/>
                  <a:pt x="33088" y="26909"/>
                  <a:pt x="33505" y="28266"/>
                </a:cubicBezTo>
                <a:cubicBezTo>
                  <a:pt x="34326" y="30969"/>
                  <a:pt x="35695" y="33576"/>
                  <a:pt x="37565" y="35839"/>
                </a:cubicBezTo>
                <a:cubicBezTo>
                  <a:pt x="39422" y="38101"/>
                  <a:pt x="41791" y="40030"/>
                  <a:pt x="44494" y="41411"/>
                </a:cubicBezTo>
                <a:cubicBezTo>
                  <a:pt x="47209" y="42804"/>
                  <a:pt x="50281" y="43649"/>
                  <a:pt x="53412" y="43792"/>
                </a:cubicBezTo>
                <a:cubicBezTo>
                  <a:pt x="53745" y="43807"/>
                  <a:pt x="54080" y="43815"/>
                  <a:pt x="54415" y="43815"/>
                </a:cubicBezTo>
                <a:cubicBezTo>
                  <a:pt x="57218" y="43815"/>
                  <a:pt x="60078" y="43280"/>
                  <a:pt x="62758" y="42185"/>
                </a:cubicBezTo>
                <a:cubicBezTo>
                  <a:pt x="65771" y="40970"/>
                  <a:pt x="68509" y="39029"/>
                  <a:pt x="70735" y="36577"/>
                </a:cubicBezTo>
                <a:cubicBezTo>
                  <a:pt x="72950" y="34124"/>
                  <a:pt x="74653" y="31112"/>
                  <a:pt x="75557" y="27826"/>
                </a:cubicBezTo>
                <a:cubicBezTo>
                  <a:pt x="76022" y="26195"/>
                  <a:pt x="76296" y="24492"/>
                  <a:pt x="76355" y="22777"/>
                </a:cubicBezTo>
                <a:cubicBezTo>
                  <a:pt x="76367" y="22420"/>
                  <a:pt x="76379" y="22063"/>
                  <a:pt x="76379" y="21706"/>
                </a:cubicBezTo>
                <a:lnTo>
                  <a:pt x="76391" y="21384"/>
                </a:lnTo>
                <a:cubicBezTo>
                  <a:pt x="76391" y="21289"/>
                  <a:pt x="76403" y="21182"/>
                  <a:pt x="76415" y="21075"/>
                </a:cubicBezTo>
                <a:cubicBezTo>
                  <a:pt x="76439" y="20658"/>
                  <a:pt x="76510" y="20241"/>
                  <a:pt x="76581" y="19825"/>
                </a:cubicBezTo>
                <a:cubicBezTo>
                  <a:pt x="76903" y="18182"/>
                  <a:pt x="77629" y="16598"/>
                  <a:pt x="78713" y="15253"/>
                </a:cubicBezTo>
                <a:cubicBezTo>
                  <a:pt x="79784" y="13907"/>
                  <a:pt x="81201" y="12824"/>
                  <a:pt x="82796" y="12133"/>
                </a:cubicBezTo>
                <a:cubicBezTo>
                  <a:pt x="84116" y="11562"/>
                  <a:pt x="85557" y="11260"/>
                  <a:pt x="87020" y="11260"/>
                </a:cubicBezTo>
                <a:cubicBezTo>
                  <a:pt x="87326" y="11260"/>
                  <a:pt x="87633" y="11273"/>
                  <a:pt x="87940" y="11300"/>
                </a:cubicBezTo>
                <a:cubicBezTo>
                  <a:pt x="89702" y="11443"/>
                  <a:pt x="91417" y="12038"/>
                  <a:pt x="92905" y="13026"/>
                </a:cubicBezTo>
                <a:cubicBezTo>
                  <a:pt x="93655" y="13526"/>
                  <a:pt x="94334" y="14122"/>
                  <a:pt x="94941" y="14776"/>
                </a:cubicBezTo>
                <a:cubicBezTo>
                  <a:pt x="95536" y="15455"/>
                  <a:pt x="96072" y="16193"/>
                  <a:pt x="96477" y="16991"/>
                </a:cubicBezTo>
                <a:lnTo>
                  <a:pt x="96632" y="17289"/>
                </a:lnTo>
                <a:lnTo>
                  <a:pt x="96763" y="17598"/>
                </a:lnTo>
                <a:cubicBezTo>
                  <a:pt x="96870" y="17801"/>
                  <a:pt x="96941" y="18015"/>
                  <a:pt x="97024" y="18217"/>
                </a:cubicBezTo>
                <a:cubicBezTo>
                  <a:pt x="97167" y="18646"/>
                  <a:pt x="97310" y="19075"/>
                  <a:pt x="97405" y="19515"/>
                </a:cubicBezTo>
                <a:cubicBezTo>
                  <a:pt x="97513" y="19956"/>
                  <a:pt x="97572" y="20396"/>
                  <a:pt x="97632" y="20849"/>
                </a:cubicBezTo>
                <a:cubicBezTo>
                  <a:pt x="97632" y="21075"/>
                  <a:pt x="97667" y="21301"/>
                  <a:pt x="97667" y="21527"/>
                </a:cubicBezTo>
                <a:lnTo>
                  <a:pt x="97691" y="22539"/>
                </a:lnTo>
                <a:cubicBezTo>
                  <a:pt x="97786" y="26254"/>
                  <a:pt x="98882" y="29993"/>
                  <a:pt x="100811" y="33195"/>
                </a:cubicBezTo>
                <a:cubicBezTo>
                  <a:pt x="102751" y="36410"/>
                  <a:pt x="105514" y="39125"/>
                  <a:pt x="108788" y="40970"/>
                </a:cubicBezTo>
                <a:cubicBezTo>
                  <a:pt x="110419" y="41899"/>
                  <a:pt x="112181" y="42601"/>
                  <a:pt x="114003" y="43089"/>
                </a:cubicBezTo>
                <a:cubicBezTo>
                  <a:pt x="115836" y="43578"/>
                  <a:pt x="117718" y="43804"/>
                  <a:pt x="119587" y="43816"/>
                </a:cubicBezTo>
                <a:cubicBezTo>
                  <a:pt x="121456" y="43804"/>
                  <a:pt x="123349" y="43578"/>
                  <a:pt x="125171" y="43089"/>
                </a:cubicBezTo>
                <a:cubicBezTo>
                  <a:pt x="126992" y="42601"/>
                  <a:pt x="128755" y="41899"/>
                  <a:pt x="130386" y="40970"/>
                </a:cubicBezTo>
                <a:cubicBezTo>
                  <a:pt x="133672" y="39125"/>
                  <a:pt x="136422" y="36410"/>
                  <a:pt x="138363" y="33195"/>
                </a:cubicBezTo>
                <a:cubicBezTo>
                  <a:pt x="140292" y="29993"/>
                  <a:pt x="141387" y="26254"/>
                  <a:pt x="141482" y="22539"/>
                </a:cubicBezTo>
                <a:lnTo>
                  <a:pt x="141506" y="21527"/>
                </a:lnTo>
                <a:cubicBezTo>
                  <a:pt x="141506" y="21301"/>
                  <a:pt x="141542" y="21075"/>
                  <a:pt x="141554" y="20849"/>
                </a:cubicBezTo>
                <a:cubicBezTo>
                  <a:pt x="141601" y="20396"/>
                  <a:pt x="141661" y="19956"/>
                  <a:pt x="141768" y="19515"/>
                </a:cubicBezTo>
                <a:cubicBezTo>
                  <a:pt x="141863" y="19075"/>
                  <a:pt x="142006" y="18646"/>
                  <a:pt x="142149" y="18217"/>
                </a:cubicBezTo>
                <a:cubicBezTo>
                  <a:pt x="142244" y="18015"/>
                  <a:pt x="142304" y="17801"/>
                  <a:pt x="142411" y="17598"/>
                </a:cubicBezTo>
                <a:lnTo>
                  <a:pt x="142542" y="17289"/>
                </a:lnTo>
                <a:lnTo>
                  <a:pt x="142697" y="16991"/>
                </a:lnTo>
                <a:cubicBezTo>
                  <a:pt x="143102" y="16193"/>
                  <a:pt x="143637" y="15455"/>
                  <a:pt x="144233" y="14776"/>
                </a:cubicBezTo>
                <a:cubicBezTo>
                  <a:pt x="144840" y="14122"/>
                  <a:pt x="145519" y="13526"/>
                  <a:pt x="146269" y="13026"/>
                </a:cubicBezTo>
                <a:cubicBezTo>
                  <a:pt x="147757" y="12038"/>
                  <a:pt x="149471" y="11443"/>
                  <a:pt x="151234" y="11300"/>
                </a:cubicBezTo>
                <a:cubicBezTo>
                  <a:pt x="151541" y="11273"/>
                  <a:pt x="151847" y="11260"/>
                  <a:pt x="152154" y="11260"/>
                </a:cubicBezTo>
                <a:cubicBezTo>
                  <a:pt x="153616" y="11260"/>
                  <a:pt x="155058" y="11562"/>
                  <a:pt x="156377" y="12133"/>
                </a:cubicBezTo>
                <a:cubicBezTo>
                  <a:pt x="157973" y="12824"/>
                  <a:pt x="159389" y="13907"/>
                  <a:pt x="160461" y="15253"/>
                </a:cubicBezTo>
                <a:cubicBezTo>
                  <a:pt x="161544" y="16598"/>
                  <a:pt x="162271" y="18182"/>
                  <a:pt x="162592" y="19825"/>
                </a:cubicBezTo>
                <a:cubicBezTo>
                  <a:pt x="162664" y="20241"/>
                  <a:pt x="162735" y="20658"/>
                  <a:pt x="162759" y="21075"/>
                </a:cubicBezTo>
                <a:cubicBezTo>
                  <a:pt x="162771" y="21182"/>
                  <a:pt x="162783" y="21289"/>
                  <a:pt x="162783" y="21396"/>
                </a:cubicBezTo>
                <a:lnTo>
                  <a:pt x="162795" y="21706"/>
                </a:lnTo>
                <a:cubicBezTo>
                  <a:pt x="162795" y="22063"/>
                  <a:pt x="162806" y="22420"/>
                  <a:pt x="162818" y="22789"/>
                </a:cubicBezTo>
                <a:cubicBezTo>
                  <a:pt x="162878" y="24492"/>
                  <a:pt x="163152" y="26195"/>
                  <a:pt x="163616" y="27838"/>
                </a:cubicBezTo>
                <a:cubicBezTo>
                  <a:pt x="164521" y="31112"/>
                  <a:pt x="166224" y="34124"/>
                  <a:pt x="168438" y="36577"/>
                </a:cubicBezTo>
                <a:cubicBezTo>
                  <a:pt x="170665" y="39041"/>
                  <a:pt x="173403" y="40970"/>
                  <a:pt x="176415" y="42185"/>
                </a:cubicBezTo>
                <a:cubicBezTo>
                  <a:pt x="179095" y="43280"/>
                  <a:pt x="181955" y="43815"/>
                  <a:pt x="184759" y="43815"/>
                </a:cubicBezTo>
                <a:cubicBezTo>
                  <a:pt x="185094" y="43815"/>
                  <a:pt x="185428" y="43807"/>
                  <a:pt x="185762" y="43792"/>
                </a:cubicBezTo>
                <a:cubicBezTo>
                  <a:pt x="188893" y="43649"/>
                  <a:pt x="191965" y="42804"/>
                  <a:pt x="194680" y="41411"/>
                </a:cubicBezTo>
                <a:cubicBezTo>
                  <a:pt x="197382" y="40030"/>
                  <a:pt x="199752" y="38101"/>
                  <a:pt x="201609" y="35839"/>
                </a:cubicBezTo>
                <a:cubicBezTo>
                  <a:pt x="203478" y="33576"/>
                  <a:pt x="204847" y="30969"/>
                  <a:pt x="205669" y="28266"/>
                </a:cubicBezTo>
                <a:cubicBezTo>
                  <a:pt x="206086" y="26909"/>
                  <a:pt x="206360" y="25528"/>
                  <a:pt x="206502" y="24159"/>
                </a:cubicBezTo>
                <a:cubicBezTo>
                  <a:pt x="206526" y="23813"/>
                  <a:pt x="206550" y="23468"/>
                  <a:pt x="206574" y="23135"/>
                </a:cubicBezTo>
                <a:cubicBezTo>
                  <a:pt x="206598" y="22789"/>
                  <a:pt x="206598" y="22444"/>
                  <a:pt x="206610" y="22111"/>
                </a:cubicBezTo>
                <a:cubicBezTo>
                  <a:pt x="206610" y="21908"/>
                  <a:pt x="206621" y="21706"/>
                  <a:pt x="206621" y="21503"/>
                </a:cubicBezTo>
                <a:cubicBezTo>
                  <a:pt x="206621" y="21337"/>
                  <a:pt x="206645" y="21170"/>
                  <a:pt x="206657" y="21003"/>
                </a:cubicBezTo>
                <a:cubicBezTo>
                  <a:pt x="206764" y="19694"/>
                  <a:pt x="207110" y="18456"/>
                  <a:pt x="207645" y="17324"/>
                </a:cubicBezTo>
                <a:cubicBezTo>
                  <a:pt x="208193" y="16205"/>
                  <a:pt x="208919" y="15193"/>
                  <a:pt x="209753" y="14360"/>
                </a:cubicBezTo>
                <a:cubicBezTo>
                  <a:pt x="210598" y="13526"/>
                  <a:pt x="211551" y="12848"/>
                  <a:pt x="212551" y="12360"/>
                </a:cubicBezTo>
                <a:cubicBezTo>
                  <a:pt x="213051" y="12109"/>
                  <a:pt x="213563" y="11907"/>
                  <a:pt x="214075" y="11740"/>
                </a:cubicBezTo>
                <a:cubicBezTo>
                  <a:pt x="214587" y="11586"/>
                  <a:pt x="215099" y="11467"/>
                  <a:pt x="215611" y="11383"/>
                </a:cubicBezTo>
                <a:cubicBezTo>
                  <a:pt x="216185" y="11304"/>
                  <a:pt x="216755" y="11261"/>
                  <a:pt x="217311" y="11261"/>
                </a:cubicBezTo>
                <a:cubicBezTo>
                  <a:pt x="217759" y="11261"/>
                  <a:pt x="218198" y="11289"/>
                  <a:pt x="218623" y="11347"/>
                </a:cubicBezTo>
                <a:cubicBezTo>
                  <a:pt x="220552" y="11586"/>
                  <a:pt x="222207" y="12336"/>
                  <a:pt x="223493" y="13276"/>
                </a:cubicBezTo>
                <a:cubicBezTo>
                  <a:pt x="224802" y="14217"/>
                  <a:pt x="225743" y="15348"/>
                  <a:pt x="226386" y="16396"/>
                </a:cubicBezTo>
                <a:cubicBezTo>
                  <a:pt x="227017" y="17467"/>
                  <a:pt x="227386" y="18467"/>
                  <a:pt x="227588" y="19301"/>
                </a:cubicBezTo>
                <a:cubicBezTo>
                  <a:pt x="227791" y="20134"/>
                  <a:pt x="227862" y="20789"/>
                  <a:pt x="227886" y="21230"/>
                </a:cubicBezTo>
                <a:cubicBezTo>
                  <a:pt x="227910" y="21456"/>
                  <a:pt x="227898" y="21623"/>
                  <a:pt x="227910" y="21730"/>
                </a:cubicBezTo>
                <a:cubicBezTo>
                  <a:pt x="227910" y="21849"/>
                  <a:pt x="227910" y="21908"/>
                  <a:pt x="227910" y="21908"/>
                </a:cubicBezTo>
                <a:lnTo>
                  <a:pt x="239173" y="21908"/>
                </a:lnTo>
                <a:cubicBezTo>
                  <a:pt x="239173" y="21908"/>
                  <a:pt x="239173" y="21789"/>
                  <a:pt x="239161" y="21563"/>
                </a:cubicBezTo>
                <a:cubicBezTo>
                  <a:pt x="239161" y="21325"/>
                  <a:pt x="239161" y="20980"/>
                  <a:pt x="239126" y="20527"/>
                </a:cubicBezTo>
                <a:cubicBezTo>
                  <a:pt x="239078" y="19622"/>
                  <a:pt x="238935" y="18277"/>
                  <a:pt x="238506" y="16551"/>
                </a:cubicBezTo>
                <a:cubicBezTo>
                  <a:pt x="238078" y="14848"/>
                  <a:pt x="237340" y="12764"/>
                  <a:pt x="236018" y="10574"/>
                </a:cubicBezTo>
                <a:cubicBezTo>
                  <a:pt x="234685" y="8395"/>
                  <a:pt x="232780" y="6085"/>
                  <a:pt x="230101" y="4156"/>
                </a:cubicBezTo>
                <a:cubicBezTo>
                  <a:pt x="228767" y="3192"/>
                  <a:pt x="227255" y="2311"/>
                  <a:pt x="225564" y="1632"/>
                </a:cubicBezTo>
                <a:cubicBezTo>
                  <a:pt x="223874" y="941"/>
                  <a:pt x="222028" y="418"/>
                  <a:pt x="220052" y="179"/>
                </a:cubicBezTo>
                <a:cubicBezTo>
                  <a:pt x="219160" y="61"/>
                  <a:pt x="218246" y="0"/>
                  <a:pt x="217315" y="0"/>
                </a:cubicBezTo>
                <a:cubicBezTo>
                  <a:pt x="216196" y="0"/>
                  <a:pt x="215053" y="87"/>
                  <a:pt x="213896" y="263"/>
                </a:cubicBezTo>
                <a:cubicBezTo>
                  <a:pt x="212837" y="429"/>
                  <a:pt x="211765" y="668"/>
                  <a:pt x="210705" y="1001"/>
                </a:cubicBezTo>
                <a:cubicBezTo>
                  <a:pt x="209646" y="1334"/>
                  <a:pt x="208586" y="1763"/>
                  <a:pt x="207562" y="2263"/>
                </a:cubicBezTo>
                <a:cubicBezTo>
                  <a:pt x="205502" y="3275"/>
                  <a:pt x="203550" y="4656"/>
                  <a:pt x="201811" y="6371"/>
                </a:cubicBezTo>
                <a:cubicBezTo>
                  <a:pt x="200097" y="8097"/>
                  <a:pt x="198609" y="10145"/>
                  <a:pt x="197489" y="12467"/>
                </a:cubicBezTo>
                <a:cubicBezTo>
                  <a:pt x="196382" y="14788"/>
                  <a:pt x="195656" y="17384"/>
                  <a:pt x="195442" y="20075"/>
                </a:cubicBezTo>
                <a:cubicBezTo>
                  <a:pt x="195418" y="20408"/>
                  <a:pt x="195382" y="20753"/>
                  <a:pt x="195370" y="21087"/>
                </a:cubicBezTo>
                <a:cubicBezTo>
                  <a:pt x="195370" y="21396"/>
                  <a:pt x="195358" y="21694"/>
                  <a:pt x="195358" y="22004"/>
                </a:cubicBezTo>
                <a:cubicBezTo>
                  <a:pt x="195346" y="22170"/>
                  <a:pt x="195346" y="22337"/>
                  <a:pt x="195334" y="22504"/>
                </a:cubicBezTo>
                <a:cubicBezTo>
                  <a:pt x="195322" y="22670"/>
                  <a:pt x="195311" y="22837"/>
                  <a:pt x="195299" y="23016"/>
                </a:cubicBezTo>
                <a:cubicBezTo>
                  <a:pt x="195227" y="23682"/>
                  <a:pt x="195096" y="24349"/>
                  <a:pt x="194894" y="25004"/>
                </a:cubicBezTo>
                <a:cubicBezTo>
                  <a:pt x="194501" y="26302"/>
                  <a:pt x="193834" y="27564"/>
                  <a:pt x="192929" y="28671"/>
                </a:cubicBezTo>
                <a:cubicBezTo>
                  <a:pt x="192013" y="29778"/>
                  <a:pt x="190858" y="30719"/>
                  <a:pt x="189548" y="31386"/>
                </a:cubicBezTo>
                <a:cubicBezTo>
                  <a:pt x="188226" y="32064"/>
                  <a:pt x="186762" y="32469"/>
                  <a:pt x="185226" y="32541"/>
                </a:cubicBezTo>
                <a:cubicBezTo>
                  <a:pt x="185055" y="32548"/>
                  <a:pt x="184883" y="32552"/>
                  <a:pt x="184712" y="32552"/>
                </a:cubicBezTo>
                <a:cubicBezTo>
                  <a:pt x="183337" y="32552"/>
                  <a:pt x="181970" y="32296"/>
                  <a:pt x="180678" y="31767"/>
                </a:cubicBezTo>
                <a:cubicBezTo>
                  <a:pt x="179225" y="31183"/>
                  <a:pt x="177892" y="30231"/>
                  <a:pt x="176796" y="29040"/>
                </a:cubicBezTo>
                <a:cubicBezTo>
                  <a:pt x="175713" y="27826"/>
                  <a:pt x="174891" y="26373"/>
                  <a:pt x="174451" y="24790"/>
                </a:cubicBezTo>
                <a:cubicBezTo>
                  <a:pt x="174236" y="24004"/>
                  <a:pt x="174094" y="23182"/>
                  <a:pt x="174070" y="22337"/>
                </a:cubicBezTo>
                <a:lnTo>
                  <a:pt x="174046" y="21503"/>
                </a:lnTo>
                <a:lnTo>
                  <a:pt x="174034" y="20861"/>
                </a:lnTo>
                <a:cubicBezTo>
                  <a:pt x="174022" y="20646"/>
                  <a:pt x="173998" y="20432"/>
                  <a:pt x="173986" y="20218"/>
                </a:cubicBezTo>
                <a:cubicBezTo>
                  <a:pt x="173927" y="19360"/>
                  <a:pt x="173796" y="18503"/>
                  <a:pt x="173641" y="17646"/>
                </a:cubicBezTo>
                <a:cubicBezTo>
                  <a:pt x="172963" y="14241"/>
                  <a:pt x="171450" y="10966"/>
                  <a:pt x="169248" y="8216"/>
                </a:cubicBezTo>
                <a:cubicBezTo>
                  <a:pt x="167045" y="5466"/>
                  <a:pt x="164152" y="3227"/>
                  <a:pt x="160854" y="1799"/>
                </a:cubicBezTo>
                <a:cubicBezTo>
                  <a:pt x="159211" y="1084"/>
                  <a:pt x="157461" y="584"/>
                  <a:pt x="155687" y="287"/>
                </a:cubicBezTo>
                <a:cubicBezTo>
                  <a:pt x="154533" y="94"/>
                  <a:pt x="153370" y="1"/>
                  <a:pt x="152203" y="1"/>
                </a:cubicBezTo>
                <a:cubicBezTo>
                  <a:pt x="151563" y="1"/>
                  <a:pt x="150922" y="29"/>
                  <a:pt x="150281" y="84"/>
                </a:cubicBezTo>
                <a:cubicBezTo>
                  <a:pt x="146674" y="370"/>
                  <a:pt x="143090" y="1620"/>
                  <a:pt x="140042" y="3644"/>
                </a:cubicBezTo>
                <a:cubicBezTo>
                  <a:pt x="138506" y="4668"/>
                  <a:pt x="137113" y="5883"/>
                  <a:pt x="135875" y="7240"/>
                </a:cubicBezTo>
                <a:cubicBezTo>
                  <a:pt x="134648" y="8621"/>
                  <a:pt x="133565" y="10133"/>
                  <a:pt x="132719" y="11788"/>
                </a:cubicBezTo>
                <a:lnTo>
                  <a:pt x="132398" y="12407"/>
                </a:lnTo>
                <a:lnTo>
                  <a:pt x="132112" y="13038"/>
                </a:lnTo>
                <a:cubicBezTo>
                  <a:pt x="131922" y="13455"/>
                  <a:pt x="131755" y="13895"/>
                  <a:pt x="131588" y="14324"/>
                </a:cubicBezTo>
                <a:cubicBezTo>
                  <a:pt x="131279" y="15205"/>
                  <a:pt x="130993" y="16086"/>
                  <a:pt x="130791" y="17003"/>
                </a:cubicBezTo>
                <a:cubicBezTo>
                  <a:pt x="130576" y="17908"/>
                  <a:pt x="130445" y="18837"/>
                  <a:pt x="130338" y="19753"/>
                </a:cubicBezTo>
                <a:cubicBezTo>
                  <a:pt x="130314" y="20218"/>
                  <a:pt x="130255" y="20682"/>
                  <a:pt x="130255" y="21146"/>
                </a:cubicBezTo>
                <a:lnTo>
                  <a:pt x="130231" y="22218"/>
                </a:lnTo>
                <a:cubicBezTo>
                  <a:pt x="130183" y="24040"/>
                  <a:pt x="129659" y="25825"/>
                  <a:pt x="128719" y="27385"/>
                </a:cubicBezTo>
                <a:cubicBezTo>
                  <a:pt x="127778" y="28945"/>
                  <a:pt x="126421" y="30278"/>
                  <a:pt x="124826" y="31171"/>
                </a:cubicBezTo>
                <a:cubicBezTo>
                  <a:pt x="124040" y="31636"/>
                  <a:pt x="123182" y="31969"/>
                  <a:pt x="122301" y="32207"/>
                </a:cubicBezTo>
                <a:cubicBezTo>
                  <a:pt x="121420" y="32433"/>
                  <a:pt x="120515" y="32552"/>
                  <a:pt x="119587" y="32552"/>
                </a:cubicBezTo>
                <a:cubicBezTo>
                  <a:pt x="118658" y="32552"/>
                  <a:pt x="117753" y="32433"/>
                  <a:pt x="116872" y="32207"/>
                </a:cubicBezTo>
                <a:cubicBezTo>
                  <a:pt x="115991" y="31969"/>
                  <a:pt x="115134" y="31636"/>
                  <a:pt x="114348" y="31171"/>
                </a:cubicBezTo>
                <a:cubicBezTo>
                  <a:pt x="112753" y="30278"/>
                  <a:pt x="111407" y="28945"/>
                  <a:pt x="110455" y="27385"/>
                </a:cubicBezTo>
                <a:cubicBezTo>
                  <a:pt x="109526" y="25825"/>
                  <a:pt x="108990" y="24051"/>
                  <a:pt x="108943" y="22218"/>
                </a:cubicBezTo>
                <a:lnTo>
                  <a:pt x="108919" y="21146"/>
                </a:lnTo>
                <a:cubicBezTo>
                  <a:pt x="108919" y="20682"/>
                  <a:pt x="108859" y="20218"/>
                  <a:pt x="108835" y="19753"/>
                </a:cubicBezTo>
                <a:cubicBezTo>
                  <a:pt x="108728" y="18837"/>
                  <a:pt x="108597" y="17908"/>
                  <a:pt x="108383" y="17003"/>
                </a:cubicBezTo>
                <a:cubicBezTo>
                  <a:pt x="108181" y="16098"/>
                  <a:pt x="107895" y="15205"/>
                  <a:pt x="107585" y="14324"/>
                </a:cubicBezTo>
                <a:cubicBezTo>
                  <a:pt x="107419" y="13895"/>
                  <a:pt x="107264" y="13455"/>
                  <a:pt x="107061" y="13038"/>
                </a:cubicBezTo>
                <a:lnTo>
                  <a:pt x="106776" y="12407"/>
                </a:lnTo>
                <a:lnTo>
                  <a:pt x="106454" y="11788"/>
                </a:lnTo>
                <a:cubicBezTo>
                  <a:pt x="105609" y="10133"/>
                  <a:pt x="104525" y="8621"/>
                  <a:pt x="103299" y="7240"/>
                </a:cubicBezTo>
                <a:cubicBezTo>
                  <a:pt x="102061" y="5883"/>
                  <a:pt x="100668" y="4668"/>
                  <a:pt x="99144" y="3644"/>
                </a:cubicBezTo>
                <a:cubicBezTo>
                  <a:pt x="96084" y="1620"/>
                  <a:pt x="92512" y="370"/>
                  <a:pt x="88892" y="84"/>
                </a:cubicBezTo>
                <a:cubicBezTo>
                  <a:pt x="88252" y="29"/>
                  <a:pt x="87611" y="1"/>
                  <a:pt x="86971" y="1"/>
                </a:cubicBezTo>
                <a:cubicBezTo>
                  <a:pt x="85804" y="1"/>
                  <a:pt x="84640" y="94"/>
                  <a:pt x="83487" y="287"/>
                </a:cubicBezTo>
                <a:cubicBezTo>
                  <a:pt x="81713" y="584"/>
                  <a:pt x="79963" y="1084"/>
                  <a:pt x="78320" y="1799"/>
                </a:cubicBezTo>
                <a:cubicBezTo>
                  <a:pt x="75022" y="3227"/>
                  <a:pt x="72128" y="5466"/>
                  <a:pt x="69926" y="8216"/>
                </a:cubicBezTo>
                <a:cubicBezTo>
                  <a:pt x="67723" y="10966"/>
                  <a:pt x="66211" y="14241"/>
                  <a:pt x="65532" y="17646"/>
                </a:cubicBezTo>
                <a:cubicBezTo>
                  <a:pt x="65378" y="18503"/>
                  <a:pt x="65247" y="19360"/>
                  <a:pt x="65187" y="20218"/>
                </a:cubicBezTo>
                <a:cubicBezTo>
                  <a:pt x="65175" y="20432"/>
                  <a:pt x="65151" y="20646"/>
                  <a:pt x="65151" y="20861"/>
                </a:cubicBezTo>
                <a:lnTo>
                  <a:pt x="65128" y="21503"/>
                </a:lnTo>
                <a:lnTo>
                  <a:pt x="65104" y="22337"/>
                </a:lnTo>
                <a:cubicBezTo>
                  <a:pt x="65080" y="23182"/>
                  <a:pt x="64949" y="24004"/>
                  <a:pt x="64723" y="24790"/>
                </a:cubicBezTo>
                <a:cubicBezTo>
                  <a:pt x="64282" y="26373"/>
                  <a:pt x="63461" y="27826"/>
                  <a:pt x="62377" y="29040"/>
                </a:cubicBezTo>
                <a:cubicBezTo>
                  <a:pt x="61294" y="30231"/>
                  <a:pt x="59948" y="31183"/>
                  <a:pt x="58496" y="31767"/>
                </a:cubicBezTo>
                <a:cubicBezTo>
                  <a:pt x="57204" y="32296"/>
                  <a:pt x="55837" y="32552"/>
                  <a:pt x="54461" y="32552"/>
                </a:cubicBezTo>
                <a:cubicBezTo>
                  <a:pt x="54290" y="32552"/>
                  <a:pt x="54119" y="32548"/>
                  <a:pt x="53948" y="32541"/>
                </a:cubicBezTo>
                <a:cubicBezTo>
                  <a:pt x="52412" y="32469"/>
                  <a:pt x="50947" y="32064"/>
                  <a:pt x="49626" y="31386"/>
                </a:cubicBezTo>
                <a:cubicBezTo>
                  <a:pt x="48316" y="30719"/>
                  <a:pt x="47161" y="29778"/>
                  <a:pt x="46244" y="28671"/>
                </a:cubicBezTo>
                <a:cubicBezTo>
                  <a:pt x="45339" y="27564"/>
                  <a:pt x="44673" y="26302"/>
                  <a:pt x="44280" y="25004"/>
                </a:cubicBezTo>
                <a:cubicBezTo>
                  <a:pt x="44077" y="24349"/>
                  <a:pt x="43946" y="23682"/>
                  <a:pt x="43875" y="23016"/>
                </a:cubicBezTo>
                <a:cubicBezTo>
                  <a:pt x="43863" y="22837"/>
                  <a:pt x="43851" y="22670"/>
                  <a:pt x="43839" y="22504"/>
                </a:cubicBezTo>
                <a:cubicBezTo>
                  <a:pt x="43827" y="22337"/>
                  <a:pt x="43827" y="22170"/>
                  <a:pt x="43827" y="22004"/>
                </a:cubicBezTo>
                <a:cubicBezTo>
                  <a:pt x="43815" y="21694"/>
                  <a:pt x="43804" y="21396"/>
                  <a:pt x="43804" y="21087"/>
                </a:cubicBezTo>
                <a:cubicBezTo>
                  <a:pt x="43792" y="20753"/>
                  <a:pt x="43768" y="20420"/>
                  <a:pt x="43744" y="20075"/>
                </a:cubicBezTo>
                <a:cubicBezTo>
                  <a:pt x="43518" y="17384"/>
                  <a:pt x="42803" y="14788"/>
                  <a:pt x="41684" y="12467"/>
                </a:cubicBezTo>
                <a:cubicBezTo>
                  <a:pt x="40565" y="10145"/>
                  <a:pt x="39077" y="8097"/>
                  <a:pt x="37362" y="6371"/>
                </a:cubicBezTo>
                <a:cubicBezTo>
                  <a:pt x="35624" y="4656"/>
                  <a:pt x="33671" y="3275"/>
                  <a:pt x="31612" y="2263"/>
                </a:cubicBezTo>
                <a:cubicBezTo>
                  <a:pt x="30588" y="1763"/>
                  <a:pt x="29528" y="1334"/>
                  <a:pt x="28468" y="1001"/>
                </a:cubicBezTo>
                <a:cubicBezTo>
                  <a:pt x="27409" y="668"/>
                  <a:pt x="26337" y="429"/>
                  <a:pt x="25277" y="263"/>
                </a:cubicBezTo>
                <a:cubicBezTo>
                  <a:pt x="24120" y="87"/>
                  <a:pt x="22981" y="0"/>
                  <a:pt x="21863" y="0"/>
                </a:cubicBezTo>
                <a:close/>
              </a:path>
            </a:pathLst>
          </a:custGeom>
          <a:solidFill>
            <a:srgbClr val="75D1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10" name="Google Shape;249;p18">
            <a:extLst>
              <a:ext uri="{FF2B5EF4-FFF2-40B4-BE49-F238E27FC236}">
                <a16:creationId xmlns:a16="http://schemas.microsoft.com/office/drawing/2014/main" id="{63F25BB0-AFAB-43D3-BA15-6A696E917E5F}"/>
              </a:ext>
            </a:extLst>
          </p:cNvPr>
          <p:cNvSpPr/>
          <p:nvPr/>
        </p:nvSpPr>
        <p:spPr>
          <a:xfrm>
            <a:off x="1352088" y="2226717"/>
            <a:ext cx="6837761" cy="1033128"/>
          </a:xfrm>
          <a:custGeom>
            <a:avLst/>
            <a:gdLst/>
            <a:ahLst/>
            <a:cxnLst/>
            <a:rect l="l" t="t" r="r" b="b"/>
            <a:pathLst>
              <a:path w="218338" h="32989" extrusionOk="0">
                <a:moveTo>
                  <a:pt x="76602" y="1"/>
                </a:moveTo>
                <a:cubicBezTo>
                  <a:pt x="75021" y="1"/>
                  <a:pt x="73464" y="328"/>
                  <a:pt x="72045" y="948"/>
                </a:cubicBezTo>
                <a:cubicBezTo>
                  <a:pt x="70319" y="1687"/>
                  <a:pt x="68795" y="2865"/>
                  <a:pt x="67640" y="4318"/>
                </a:cubicBezTo>
                <a:cubicBezTo>
                  <a:pt x="66473" y="5759"/>
                  <a:pt x="65687" y="7473"/>
                  <a:pt x="65330" y="9247"/>
                </a:cubicBezTo>
                <a:cubicBezTo>
                  <a:pt x="65259" y="9699"/>
                  <a:pt x="65187" y="10152"/>
                  <a:pt x="65151" y="10604"/>
                </a:cubicBezTo>
                <a:cubicBezTo>
                  <a:pt x="65151" y="10711"/>
                  <a:pt x="65139" y="10831"/>
                  <a:pt x="65128" y="10938"/>
                </a:cubicBezTo>
                <a:lnTo>
                  <a:pt x="65128" y="11283"/>
                </a:lnTo>
                <a:cubicBezTo>
                  <a:pt x="65116" y="11628"/>
                  <a:pt x="65104" y="11985"/>
                  <a:pt x="65092" y="12343"/>
                </a:cubicBezTo>
                <a:cubicBezTo>
                  <a:pt x="65032" y="13986"/>
                  <a:pt x="64770" y="15617"/>
                  <a:pt x="64330" y="17188"/>
                </a:cubicBezTo>
                <a:cubicBezTo>
                  <a:pt x="63449" y="20344"/>
                  <a:pt x="61818" y="23237"/>
                  <a:pt x="59686" y="25606"/>
                </a:cubicBezTo>
                <a:cubicBezTo>
                  <a:pt x="57555" y="27964"/>
                  <a:pt x="54912" y="29821"/>
                  <a:pt x="52019" y="30988"/>
                </a:cubicBezTo>
                <a:cubicBezTo>
                  <a:pt x="49456" y="32047"/>
                  <a:pt x="46715" y="32559"/>
                  <a:pt x="44029" y="32559"/>
                </a:cubicBezTo>
                <a:cubicBezTo>
                  <a:pt x="43695" y="32559"/>
                  <a:pt x="43362" y="32551"/>
                  <a:pt x="43030" y="32536"/>
                </a:cubicBezTo>
                <a:cubicBezTo>
                  <a:pt x="40017" y="32393"/>
                  <a:pt x="37065" y="31583"/>
                  <a:pt x="34469" y="30250"/>
                </a:cubicBezTo>
                <a:cubicBezTo>
                  <a:pt x="31862" y="28916"/>
                  <a:pt x="29587" y="27071"/>
                  <a:pt x="27790" y="24892"/>
                </a:cubicBezTo>
                <a:cubicBezTo>
                  <a:pt x="26004" y="22713"/>
                  <a:pt x="24682" y="20213"/>
                  <a:pt x="23896" y="17605"/>
                </a:cubicBezTo>
                <a:cubicBezTo>
                  <a:pt x="23503" y="16307"/>
                  <a:pt x="23229" y="14986"/>
                  <a:pt x="23099" y="13664"/>
                </a:cubicBezTo>
                <a:cubicBezTo>
                  <a:pt x="23075" y="13331"/>
                  <a:pt x="23051" y="12997"/>
                  <a:pt x="23027" y="12676"/>
                </a:cubicBezTo>
                <a:cubicBezTo>
                  <a:pt x="23003" y="12343"/>
                  <a:pt x="23003" y="12021"/>
                  <a:pt x="22991" y="11688"/>
                </a:cubicBezTo>
                <a:cubicBezTo>
                  <a:pt x="22991" y="11485"/>
                  <a:pt x="22979" y="11271"/>
                  <a:pt x="22979" y="11057"/>
                </a:cubicBezTo>
                <a:cubicBezTo>
                  <a:pt x="22979" y="10878"/>
                  <a:pt x="22956" y="10711"/>
                  <a:pt x="22944" y="10533"/>
                </a:cubicBezTo>
                <a:cubicBezTo>
                  <a:pt x="22825" y="9116"/>
                  <a:pt x="22456" y="7771"/>
                  <a:pt x="21872" y="6544"/>
                </a:cubicBezTo>
                <a:cubicBezTo>
                  <a:pt x="21289" y="5330"/>
                  <a:pt x="20503" y="4258"/>
                  <a:pt x="19598" y="3342"/>
                </a:cubicBezTo>
                <a:cubicBezTo>
                  <a:pt x="18681" y="2449"/>
                  <a:pt x="17657" y="1722"/>
                  <a:pt x="16574" y="1187"/>
                </a:cubicBezTo>
                <a:cubicBezTo>
                  <a:pt x="14931" y="365"/>
                  <a:pt x="13177" y="6"/>
                  <a:pt x="11515" y="6"/>
                </a:cubicBezTo>
                <a:cubicBezTo>
                  <a:pt x="11008" y="6"/>
                  <a:pt x="10509" y="39"/>
                  <a:pt x="10025" y="103"/>
                </a:cubicBezTo>
                <a:cubicBezTo>
                  <a:pt x="7954" y="353"/>
                  <a:pt x="6156" y="1163"/>
                  <a:pt x="4763" y="2175"/>
                </a:cubicBezTo>
                <a:cubicBezTo>
                  <a:pt x="3358" y="3187"/>
                  <a:pt x="2346" y="4413"/>
                  <a:pt x="1655" y="5556"/>
                </a:cubicBezTo>
                <a:cubicBezTo>
                  <a:pt x="965" y="6711"/>
                  <a:pt x="572" y="7794"/>
                  <a:pt x="346" y="8687"/>
                </a:cubicBezTo>
                <a:cubicBezTo>
                  <a:pt x="131" y="9580"/>
                  <a:pt x="48" y="10283"/>
                  <a:pt x="24" y="10771"/>
                </a:cubicBezTo>
                <a:cubicBezTo>
                  <a:pt x="0" y="11009"/>
                  <a:pt x="12" y="11188"/>
                  <a:pt x="0" y="11307"/>
                </a:cubicBezTo>
                <a:cubicBezTo>
                  <a:pt x="0" y="11438"/>
                  <a:pt x="0" y="11497"/>
                  <a:pt x="0" y="11497"/>
                </a:cubicBezTo>
                <a:lnTo>
                  <a:pt x="429" y="11497"/>
                </a:lnTo>
                <a:cubicBezTo>
                  <a:pt x="429" y="11497"/>
                  <a:pt x="429" y="11438"/>
                  <a:pt x="429" y="11319"/>
                </a:cubicBezTo>
                <a:cubicBezTo>
                  <a:pt x="441" y="11200"/>
                  <a:pt x="429" y="11021"/>
                  <a:pt x="453" y="10795"/>
                </a:cubicBezTo>
                <a:cubicBezTo>
                  <a:pt x="477" y="10330"/>
                  <a:pt x="548" y="9652"/>
                  <a:pt x="762" y="8783"/>
                </a:cubicBezTo>
                <a:cubicBezTo>
                  <a:pt x="977" y="7925"/>
                  <a:pt x="1346" y="6890"/>
                  <a:pt x="2013" y="5770"/>
                </a:cubicBezTo>
                <a:cubicBezTo>
                  <a:pt x="2691" y="4675"/>
                  <a:pt x="3656" y="3496"/>
                  <a:pt x="5013" y="2520"/>
                </a:cubicBezTo>
                <a:cubicBezTo>
                  <a:pt x="6358" y="1544"/>
                  <a:pt x="8085" y="770"/>
                  <a:pt x="10073" y="520"/>
                </a:cubicBezTo>
                <a:cubicBezTo>
                  <a:pt x="10526" y="460"/>
                  <a:pt x="10996" y="430"/>
                  <a:pt x="11476" y="430"/>
                </a:cubicBezTo>
                <a:cubicBezTo>
                  <a:pt x="12044" y="430"/>
                  <a:pt x="12624" y="472"/>
                  <a:pt x="13204" y="555"/>
                </a:cubicBezTo>
                <a:cubicBezTo>
                  <a:pt x="13740" y="651"/>
                  <a:pt x="14276" y="770"/>
                  <a:pt x="14812" y="936"/>
                </a:cubicBezTo>
                <a:cubicBezTo>
                  <a:pt x="15336" y="1103"/>
                  <a:pt x="15871" y="1317"/>
                  <a:pt x="16383" y="1568"/>
                </a:cubicBezTo>
                <a:cubicBezTo>
                  <a:pt x="17431" y="2079"/>
                  <a:pt x="18419" y="2782"/>
                  <a:pt x="19300" y="3651"/>
                </a:cubicBezTo>
                <a:cubicBezTo>
                  <a:pt x="20170" y="4520"/>
                  <a:pt x="20920" y="5568"/>
                  <a:pt x="21491" y="6735"/>
                </a:cubicBezTo>
                <a:cubicBezTo>
                  <a:pt x="22051" y="7902"/>
                  <a:pt x="22408" y="9199"/>
                  <a:pt x="22515" y="10569"/>
                </a:cubicBezTo>
                <a:cubicBezTo>
                  <a:pt x="22527" y="10735"/>
                  <a:pt x="22551" y="10902"/>
                  <a:pt x="22551" y="11081"/>
                </a:cubicBezTo>
                <a:cubicBezTo>
                  <a:pt x="22551" y="11283"/>
                  <a:pt x="22563" y="11485"/>
                  <a:pt x="22563" y="11688"/>
                </a:cubicBezTo>
                <a:cubicBezTo>
                  <a:pt x="22575" y="12021"/>
                  <a:pt x="22575" y="12366"/>
                  <a:pt x="22598" y="12700"/>
                </a:cubicBezTo>
                <a:cubicBezTo>
                  <a:pt x="22622" y="13033"/>
                  <a:pt x="22646" y="13367"/>
                  <a:pt x="22670" y="13700"/>
                </a:cubicBezTo>
                <a:cubicBezTo>
                  <a:pt x="22813" y="15057"/>
                  <a:pt x="23087" y="16403"/>
                  <a:pt x="23480" y="17736"/>
                </a:cubicBezTo>
                <a:cubicBezTo>
                  <a:pt x="24289" y="20391"/>
                  <a:pt x="25635" y="22939"/>
                  <a:pt x="27468" y="25166"/>
                </a:cubicBezTo>
                <a:cubicBezTo>
                  <a:pt x="29290" y="27380"/>
                  <a:pt x="31611" y="29273"/>
                  <a:pt x="34267" y="30631"/>
                </a:cubicBezTo>
                <a:cubicBezTo>
                  <a:pt x="36934" y="32000"/>
                  <a:pt x="39934" y="32821"/>
                  <a:pt x="43006" y="32964"/>
                </a:cubicBezTo>
                <a:cubicBezTo>
                  <a:pt x="43339" y="32980"/>
                  <a:pt x="43673" y="32988"/>
                  <a:pt x="44008" y="32988"/>
                </a:cubicBezTo>
                <a:cubicBezTo>
                  <a:pt x="46754" y="32988"/>
                  <a:pt x="49564" y="32464"/>
                  <a:pt x="52185" y="31393"/>
                </a:cubicBezTo>
                <a:cubicBezTo>
                  <a:pt x="55126" y="30190"/>
                  <a:pt x="57829" y="28297"/>
                  <a:pt x="60008" y="25892"/>
                </a:cubicBezTo>
                <a:cubicBezTo>
                  <a:pt x="62187" y="23475"/>
                  <a:pt x="63842" y="20534"/>
                  <a:pt x="64735" y="17308"/>
                </a:cubicBezTo>
                <a:cubicBezTo>
                  <a:pt x="65187" y="15700"/>
                  <a:pt x="65461" y="14033"/>
                  <a:pt x="65520" y="12355"/>
                </a:cubicBezTo>
                <a:cubicBezTo>
                  <a:pt x="65532" y="11997"/>
                  <a:pt x="65544" y="11640"/>
                  <a:pt x="65544" y="11283"/>
                </a:cubicBezTo>
                <a:lnTo>
                  <a:pt x="65556" y="10962"/>
                </a:lnTo>
                <a:cubicBezTo>
                  <a:pt x="65556" y="10854"/>
                  <a:pt x="65568" y="10747"/>
                  <a:pt x="65580" y="10628"/>
                </a:cubicBezTo>
                <a:cubicBezTo>
                  <a:pt x="65604" y="10200"/>
                  <a:pt x="65675" y="9759"/>
                  <a:pt x="65759" y="9330"/>
                </a:cubicBezTo>
                <a:cubicBezTo>
                  <a:pt x="66092" y="7628"/>
                  <a:pt x="66842" y="5973"/>
                  <a:pt x="67973" y="4580"/>
                </a:cubicBezTo>
                <a:cubicBezTo>
                  <a:pt x="69080" y="3187"/>
                  <a:pt x="70557" y="2056"/>
                  <a:pt x="72212" y="1341"/>
                </a:cubicBezTo>
                <a:cubicBezTo>
                  <a:pt x="73582" y="740"/>
                  <a:pt x="75084" y="432"/>
                  <a:pt x="76607" y="432"/>
                </a:cubicBezTo>
                <a:cubicBezTo>
                  <a:pt x="76923" y="432"/>
                  <a:pt x="77241" y="446"/>
                  <a:pt x="77558" y="472"/>
                </a:cubicBezTo>
                <a:cubicBezTo>
                  <a:pt x="79391" y="615"/>
                  <a:pt x="81177" y="1246"/>
                  <a:pt x="82725" y="2270"/>
                </a:cubicBezTo>
                <a:cubicBezTo>
                  <a:pt x="83499" y="2782"/>
                  <a:pt x="84201" y="3401"/>
                  <a:pt x="84832" y="4092"/>
                </a:cubicBezTo>
                <a:cubicBezTo>
                  <a:pt x="85452" y="4794"/>
                  <a:pt x="85999" y="5556"/>
                  <a:pt x="86428" y="6390"/>
                </a:cubicBezTo>
                <a:lnTo>
                  <a:pt x="86595" y="6699"/>
                </a:lnTo>
                <a:lnTo>
                  <a:pt x="86737" y="7021"/>
                </a:lnTo>
                <a:cubicBezTo>
                  <a:pt x="86833" y="7223"/>
                  <a:pt x="86904" y="7449"/>
                  <a:pt x="86999" y="7664"/>
                </a:cubicBezTo>
                <a:cubicBezTo>
                  <a:pt x="87154" y="8104"/>
                  <a:pt x="87297" y="8556"/>
                  <a:pt x="87392" y="9009"/>
                </a:cubicBezTo>
                <a:cubicBezTo>
                  <a:pt x="87511" y="9461"/>
                  <a:pt x="87571" y="9938"/>
                  <a:pt x="87618" y="10402"/>
                </a:cubicBezTo>
                <a:cubicBezTo>
                  <a:pt x="87630" y="10640"/>
                  <a:pt x="87666" y="10866"/>
                  <a:pt x="87666" y="11104"/>
                </a:cubicBezTo>
                <a:lnTo>
                  <a:pt x="87690" y="12116"/>
                </a:lnTo>
                <a:cubicBezTo>
                  <a:pt x="87773" y="15772"/>
                  <a:pt x="88857" y="19427"/>
                  <a:pt x="90750" y="22570"/>
                </a:cubicBezTo>
                <a:cubicBezTo>
                  <a:pt x="92655" y="25713"/>
                  <a:pt x="95358" y="28380"/>
                  <a:pt x="98572" y="30190"/>
                </a:cubicBezTo>
                <a:cubicBezTo>
                  <a:pt x="100180" y="31107"/>
                  <a:pt x="101906" y="31797"/>
                  <a:pt x="103692" y="32286"/>
                </a:cubicBezTo>
                <a:cubicBezTo>
                  <a:pt x="105478" y="32750"/>
                  <a:pt x="107335" y="32976"/>
                  <a:pt x="109169" y="32988"/>
                </a:cubicBezTo>
                <a:cubicBezTo>
                  <a:pt x="111002" y="32976"/>
                  <a:pt x="112860" y="32750"/>
                  <a:pt x="114646" y="32286"/>
                </a:cubicBezTo>
                <a:cubicBezTo>
                  <a:pt x="116432" y="31797"/>
                  <a:pt x="118158" y="31107"/>
                  <a:pt x="119765" y="30190"/>
                </a:cubicBezTo>
                <a:cubicBezTo>
                  <a:pt x="122980" y="28380"/>
                  <a:pt x="125683" y="25713"/>
                  <a:pt x="127588" y="22570"/>
                </a:cubicBezTo>
                <a:cubicBezTo>
                  <a:pt x="129481" y="19427"/>
                  <a:pt x="130552" y="15772"/>
                  <a:pt x="130648" y="12116"/>
                </a:cubicBezTo>
                <a:lnTo>
                  <a:pt x="130671" y="11104"/>
                </a:lnTo>
                <a:cubicBezTo>
                  <a:pt x="130671" y="10866"/>
                  <a:pt x="130707" y="10640"/>
                  <a:pt x="130719" y="10402"/>
                </a:cubicBezTo>
                <a:cubicBezTo>
                  <a:pt x="130767" y="9938"/>
                  <a:pt x="130826" y="9461"/>
                  <a:pt x="130945" y="9009"/>
                </a:cubicBezTo>
                <a:cubicBezTo>
                  <a:pt x="131041" y="8556"/>
                  <a:pt x="131183" y="8104"/>
                  <a:pt x="131338" y="7664"/>
                </a:cubicBezTo>
                <a:cubicBezTo>
                  <a:pt x="131433" y="7449"/>
                  <a:pt x="131505" y="7223"/>
                  <a:pt x="131600" y="7021"/>
                </a:cubicBezTo>
                <a:lnTo>
                  <a:pt x="131743" y="6699"/>
                </a:lnTo>
                <a:lnTo>
                  <a:pt x="131910" y="6390"/>
                </a:lnTo>
                <a:cubicBezTo>
                  <a:pt x="132338" y="5556"/>
                  <a:pt x="132886" y="4794"/>
                  <a:pt x="133505" y="4092"/>
                </a:cubicBezTo>
                <a:cubicBezTo>
                  <a:pt x="134136" y="3401"/>
                  <a:pt x="134839" y="2782"/>
                  <a:pt x="135613" y="2270"/>
                </a:cubicBezTo>
                <a:cubicBezTo>
                  <a:pt x="137160" y="1246"/>
                  <a:pt x="138946" y="615"/>
                  <a:pt x="140780" y="472"/>
                </a:cubicBezTo>
                <a:cubicBezTo>
                  <a:pt x="141097" y="446"/>
                  <a:pt x="141414" y="432"/>
                  <a:pt x="141730" y="432"/>
                </a:cubicBezTo>
                <a:cubicBezTo>
                  <a:pt x="143254" y="432"/>
                  <a:pt x="144755" y="740"/>
                  <a:pt x="146126" y="1341"/>
                </a:cubicBezTo>
                <a:cubicBezTo>
                  <a:pt x="147781" y="2056"/>
                  <a:pt x="149257" y="3187"/>
                  <a:pt x="150364" y="4580"/>
                </a:cubicBezTo>
                <a:cubicBezTo>
                  <a:pt x="151496" y="5973"/>
                  <a:pt x="152246" y="7628"/>
                  <a:pt x="152579" y="9330"/>
                </a:cubicBezTo>
                <a:cubicBezTo>
                  <a:pt x="152662" y="9759"/>
                  <a:pt x="152734" y="10200"/>
                  <a:pt x="152758" y="10628"/>
                </a:cubicBezTo>
                <a:cubicBezTo>
                  <a:pt x="152769" y="10747"/>
                  <a:pt x="152781" y="10854"/>
                  <a:pt x="152781" y="10962"/>
                </a:cubicBezTo>
                <a:lnTo>
                  <a:pt x="152793" y="11283"/>
                </a:lnTo>
                <a:cubicBezTo>
                  <a:pt x="152793" y="11640"/>
                  <a:pt x="152805" y="11997"/>
                  <a:pt x="152817" y="12355"/>
                </a:cubicBezTo>
                <a:cubicBezTo>
                  <a:pt x="152877" y="14033"/>
                  <a:pt x="153150" y="15700"/>
                  <a:pt x="153603" y="17308"/>
                </a:cubicBezTo>
                <a:cubicBezTo>
                  <a:pt x="154496" y="20534"/>
                  <a:pt x="156151" y="23475"/>
                  <a:pt x="158330" y="25892"/>
                </a:cubicBezTo>
                <a:cubicBezTo>
                  <a:pt x="160509" y="28297"/>
                  <a:pt x="163211" y="30190"/>
                  <a:pt x="166152" y="31393"/>
                </a:cubicBezTo>
                <a:cubicBezTo>
                  <a:pt x="168773" y="32464"/>
                  <a:pt x="171583" y="32988"/>
                  <a:pt x="174330" y="32988"/>
                </a:cubicBezTo>
                <a:cubicBezTo>
                  <a:pt x="174665" y="32988"/>
                  <a:pt x="174999" y="32980"/>
                  <a:pt x="175332" y="32964"/>
                </a:cubicBezTo>
                <a:cubicBezTo>
                  <a:pt x="178404" y="32821"/>
                  <a:pt x="181404" y="32000"/>
                  <a:pt x="184071" y="30631"/>
                </a:cubicBezTo>
                <a:cubicBezTo>
                  <a:pt x="186726" y="29273"/>
                  <a:pt x="189048" y="27380"/>
                  <a:pt x="190869" y="25166"/>
                </a:cubicBezTo>
                <a:cubicBezTo>
                  <a:pt x="192703" y="22939"/>
                  <a:pt x="194048" y="20391"/>
                  <a:pt x="194858" y="17736"/>
                </a:cubicBezTo>
                <a:cubicBezTo>
                  <a:pt x="195251" y="16403"/>
                  <a:pt x="195525" y="15057"/>
                  <a:pt x="195668" y="13700"/>
                </a:cubicBezTo>
                <a:cubicBezTo>
                  <a:pt x="195692" y="13367"/>
                  <a:pt x="195715" y="13033"/>
                  <a:pt x="195739" y="12700"/>
                </a:cubicBezTo>
                <a:cubicBezTo>
                  <a:pt x="195763" y="12366"/>
                  <a:pt x="195763" y="12021"/>
                  <a:pt x="195775" y="11688"/>
                </a:cubicBezTo>
                <a:cubicBezTo>
                  <a:pt x="195775" y="11485"/>
                  <a:pt x="195787" y="11283"/>
                  <a:pt x="195787" y="11081"/>
                </a:cubicBezTo>
                <a:cubicBezTo>
                  <a:pt x="195787" y="10902"/>
                  <a:pt x="195811" y="10735"/>
                  <a:pt x="195822" y="10569"/>
                </a:cubicBezTo>
                <a:cubicBezTo>
                  <a:pt x="195930" y="9199"/>
                  <a:pt x="196287" y="7902"/>
                  <a:pt x="196846" y="6735"/>
                </a:cubicBezTo>
                <a:cubicBezTo>
                  <a:pt x="197418" y="5568"/>
                  <a:pt x="198168" y="4520"/>
                  <a:pt x="199037" y="3651"/>
                </a:cubicBezTo>
                <a:cubicBezTo>
                  <a:pt x="199918" y="2782"/>
                  <a:pt x="200906" y="2079"/>
                  <a:pt x="201954" y="1568"/>
                </a:cubicBezTo>
                <a:cubicBezTo>
                  <a:pt x="202466" y="1317"/>
                  <a:pt x="203002" y="1103"/>
                  <a:pt x="203526" y="936"/>
                </a:cubicBezTo>
                <a:cubicBezTo>
                  <a:pt x="204062" y="770"/>
                  <a:pt x="204597" y="651"/>
                  <a:pt x="205133" y="555"/>
                </a:cubicBezTo>
                <a:cubicBezTo>
                  <a:pt x="205714" y="472"/>
                  <a:pt x="206294" y="430"/>
                  <a:pt x="206861" y="430"/>
                </a:cubicBezTo>
                <a:cubicBezTo>
                  <a:pt x="207341" y="430"/>
                  <a:pt x="207812" y="460"/>
                  <a:pt x="208265" y="520"/>
                </a:cubicBezTo>
                <a:cubicBezTo>
                  <a:pt x="210253" y="770"/>
                  <a:pt x="211979" y="1544"/>
                  <a:pt x="213325" y="2520"/>
                </a:cubicBezTo>
                <a:cubicBezTo>
                  <a:pt x="214682" y="3496"/>
                  <a:pt x="215646" y="4675"/>
                  <a:pt x="216325" y="5770"/>
                </a:cubicBezTo>
                <a:cubicBezTo>
                  <a:pt x="216992" y="6890"/>
                  <a:pt x="217361" y="7925"/>
                  <a:pt x="217575" y="8783"/>
                </a:cubicBezTo>
                <a:cubicBezTo>
                  <a:pt x="217790" y="9652"/>
                  <a:pt x="217861" y="10330"/>
                  <a:pt x="217885" y="10795"/>
                </a:cubicBezTo>
                <a:cubicBezTo>
                  <a:pt x="217909" y="11021"/>
                  <a:pt x="217897" y="11200"/>
                  <a:pt x="217909" y="11319"/>
                </a:cubicBezTo>
                <a:cubicBezTo>
                  <a:pt x="217909" y="11438"/>
                  <a:pt x="217909" y="11497"/>
                  <a:pt x="217909" y="11497"/>
                </a:cubicBezTo>
                <a:lnTo>
                  <a:pt x="218337" y="11497"/>
                </a:lnTo>
                <a:cubicBezTo>
                  <a:pt x="218337" y="11497"/>
                  <a:pt x="218337" y="11438"/>
                  <a:pt x="218337" y="11307"/>
                </a:cubicBezTo>
                <a:cubicBezTo>
                  <a:pt x="218325" y="11188"/>
                  <a:pt x="218337" y="11009"/>
                  <a:pt x="218313" y="10771"/>
                </a:cubicBezTo>
                <a:cubicBezTo>
                  <a:pt x="218290" y="10283"/>
                  <a:pt x="218206" y="9580"/>
                  <a:pt x="217992" y="8676"/>
                </a:cubicBezTo>
                <a:cubicBezTo>
                  <a:pt x="217766" y="7783"/>
                  <a:pt x="217373" y="6711"/>
                  <a:pt x="216682" y="5556"/>
                </a:cubicBezTo>
                <a:cubicBezTo>
                  <a:pt x="215992" y="4413"/>
                  <a:pt x="214980" y="3187"/>
                  <a:pt x="213575" y="2175"/>
                </a:cubicBezTo>
                <a:cubicBezTo>
                  <a:pt x="212182" y="1163"/>
                  <a:pt x="210384" y="353"/>
                  <a:pt x="208312" y="103"/>
                </a:cubicBezTo>
                <a:cubicBezTo>
                  <a:pt x="207828" y="39"/>
                  <a:pt x="207330" y="6"/>
                  <a:pt x="206823" y="6"/>
                </a:cubicBezTo>
                <a:cubicBezTo>
                  <a:pt x="205160" y="6"/>
                  <a:pt x="203406" y="365"/>
                  <a:pt x="201764" y="1187"/>
                </a:cubicBezTo>
                <a:cubicBezTo>
                  <a:pt x="200680" y="1722"/>
                  <a:pt x="199656" y="2449"/>
                  <a:pt x="198740" y="3342"/>
                </a:cubicBezTo>
                <a:cubicBezTo>
                  <a:pt x="197835" y="4258"/>
                  <a:pt x="197049" y="5330"/>
                  <a:pt x="196465" y="6544"/>
                </a:cubicBezTo>
                <a:cubicBezTo>
                  <a:pt x="195882" y="7771"/>
                  <a:pt x="195513" y="9116"/>
                  <a:pt x="195394" y="10533"/>
                </a:cubicBezTo>
                <a:cubicBezTo>
                  <a:pt x="195382" y="10711"/>
                  <a:pt x="195358" y="10878"/>
                  <a:pt x="195358" y="11057"/>
                </a:cubicBezTo>
                <a:cubicBezTo>
                  <a:pt x="195358" y="11271"/>
                  <a:pt x="195358" y="11473"/>
                  <a:pt x="195346" y="11688"/>
                </a:cubicBezTo>
                <a:cubicBezTo>
                  <a:pt x="195334" y="12021"/>
                  <a:pt x="195334" y="12343"/>
                  <a:pt x="195322" y="12676"/>
                </a:cubicBezTo>
                <a:cubicBezTo>
                  <a:pt x="195287" y="12997"/>
                  <a:pt x="195263" y="13331"/>
                  <a:pt x="195239" y="13664"/>
                </a:cubicBezTo>
                <a:cubicBezTo>
                  <a:pt x="195108" y="14986"/>
                  <a:pt x="194846" y="16307"/>
                  <a:pt x="194441" y="17605"/>
                </a:cubicBezTo>
                <a:cubicBezTo>
                  <a:pt x="193656" y="20213"/>
                  <a:pt x="192334" y="22713"/>
                  <a:pt x="190548" y="24892"/>
                </a:cubicBezTo>
                <a:cubicBezTo>
                  <a:pt x="188750" y="27059"/>
                  <a:pt x="186476" y="28916"/>
                  <a:pt x="183869" y="30250"/>
                </a:cubicBezTo>
                <a:cubicBezTo>
                  <a:pt x="181273" y="31583"/>
                  <a:pt x="178320" y="32393"/>
                  <a:pt x="175308" y="32536"/>
                </a:cubicBezTo>
                <a:cubicBezTo>
                  <a:pt x="174976" y="32551"/>
                  <a:pt x="174643" y="32559"/>
                  <a:pt x="174308" y="32559"/>
                </a:cubicBezTo>
                <a:cubicBezTo>
                  <a:pt x="171623" y="32559"/>
                  <a:pt x="168881" y="32047"/>
                  <a:pt x="166319" y="30988"/>
                </a:cubicBezTo>
                <a:cubicBezTo>
                  <a:pt x="163426" y="29821"/>
                  <a:pt x="160782" y="27964"/>
                  <a:pt x="158651" y="25606"/>
                </a:cubicBezTo>
                <a:cubicBezTo>
                  <a:pt x="156520" y="23237"/>
                  <a:pt x="154889" y="20344"/>
                  <a:pt x="154008" y="17188"/>
                </a:cubicBezTo>
                <a:cubicBezTo>
                  <a:pt x="153567" y="15617"/>
                  <a:pt x="153305" y="13986"/>
                  <a:pt x="153246" y="12343"/>
                </a:cubicBezTo>
                <a:cubicBezTo>
                  <a:pt x="153234" y="11985"/>
                  <a:pt x="153222" y="11628"/>
                  <a:pt x="153210" y="11283"/>
                </a:cubicBezTo>
                <a:lnTo>
                  <a:pt x="153210" y="10938"/>
                </a:lnTo>
                <a:cubicBezTo>
                  <a:pt x="153198" y="10831"/>
                  <a:pt x="153186" y="10711"/>
                  <a:pt x="153186" y="10604"/>
                </a:cubicBezTo>
                <a:cubicBezTo>
                  <a:pt x="153150" y="10152"/>
                  <a:pt x="153079" y="9699"/>
                  <a:pt x="153008" y="9247"/>
                </a:cubicBezTo>
                <a:cubicBezTo>
                  <a:pt x="152650" y="7473"/>
                  <a:pt x="151865" y="5759"/>
                  <a:pt x="150698" y="4318"/>
                </a:cubicBezTo>
                <a:cubicBezTo>
                  <a:pt x="149543" y="2865"/>
                  <a:pt x="148019" y="1687"/>
                  <a:pt x="146292" y="948"/>
                </a:cubicBezTo>
                <a:cubicBezTo>
                  <a:pt x="144874" y="328"/>
                  <a:pt x="143317" y="1"/>
                  <a:pt x="141735" y="1"/>
                </a:cubicBezTo>
                <a:cubicBezTo>
                  <a:pt x="141406" y="1"/>
                  <a:pt x="141075" y="15"/>
                  <a:pt x="140744" y="44"/>
                </a:cubicBezTo>
                <a:cubicBezTo>
                  <a:pt x="138839" y="198"/>
                  <a:pt x="136994" y="853"/>
                  <a:pt x="135374" y="1913"/>
                </a:cubicBezTo>
                <a:cubicBezTo>
                  <a:pt x="134577" y="2449"/>
                  <a:pt x="133839" y="3092"/>
                  <a:pt x="133184" y="3806"/>
                </a:cubicBezTo>
                <a:cubicBezTo>
                  <a:pt x="132541" y="4532"/>
                  <a:pt x="131969" y="5330"/>
                  <a:pt x="131529" y="6187"/>
                </a:cubicBezTo>
                <a:lnTo>
                  <a:pt x="131362" y="6509"/>
                </a:lnTo>
                <a:lnTo>
                  <a:pt x="131219" y="6842"/>
                </a:lnTo>
                <a:cubicBezTo>
                  <a:pt x="131112" y="7068"/>
                  <a:pt x="131041" y="7294"/>
                  <a:pt x="130933" y="7521"/>
                </a:cubicBezTo>
                <a:cubicBezTo>
                  <a:pt x="130779" y="7973"/>
                  <a:pt x="130624" y="8437"/>
                  <a:pt x="130529" y="8914"/>
                </a:cubicBezTo>
                <a:cubicBezTo>
                  <a:pt x="130410" y="9390"/>
                  <a:pt x="130350" y="9878"/>
                  <a:pt x="130290" y="10354"/>
                </a:cubicBezTo>
                <a:cubicBezTo>
                  <a:pt x="130279" y="10604"/>
                  <a:pt x="130243" y="10842"/>
                  <a:pt x="130243" y="11092"/>
                </a:cubicBezTo>
                <a:lnTo>
                  <a:pt x="130219" y="12105"/>
                </a:lnTo>
                <a:cubicBezTo>
                  <a:pt x="130136" y="15676"/>
                  <a:pt x="129076" y="19260"/>
                  <a:pt x="127219" y="22356"/>
                </a:cubicBezTo>
                <a:cubicBezTo>
                  <a:pt x="125349" y="25439"/>
                  <a:pt x="122706" y="28047"/>
                  <a:pt x="119551" y="29821"/>
                </a:cubicBezTo>
                <a:cubicBezTo>
                  <a:pt x="117979" y="30726"/>
                  <a:pt x="116289" y="31393"/>
                  <a:pt x="114539" y="31869"/>
                </a:cubicBezTo>
                <a:cubicBezTo>
                  <a:pt x="112776" y="32321"/>
                  <a:pt x="110967" y="32548"/>
                  <a:pt x="109169" y="32559"/>
                </a:cubicBezTo>
                <a:cubicBezTo>
                  <a:pt x="107371" y="32548"/>
                  <a:pt x="105561" y="32321"/>
                  <a:pt x="103799" y="31869"/>
                </a:cubicBezTo>
                <a:cubicBezTo>
                  <a:pt x="102049" y="31393"/>
                  <a:pt x="100358" y="30726"/>
                  <a:pt x="98787" y="29821"/>
                </a:cubicBezTo>
                <a:cubicBezTo>
                  <a:pt x="95631" y="28047"/>
                  <a:pt x="92988" y="25439"/>
                  <a:pt x="91119" y="22356"/>
                </a:cubicBezTo>
                <a:cubicBezTo>
                  <a:pt x="89262" y="19272"/>
                  <a:pt x="88202" y="15688"/>
                  <a:pt x="88119" y="12105"/>
                </a:cubicBezTo>
                <a:lnTo>
                  <a:pt x="88095" y="11092"/>
                </a:lnTo>
                <a:cubicBezTo>
                  <a:pt x="88095" y="10842"/>
                  <a:pt x="88059" y="10604"/>
                  <a:pt x="88047" y="10354"/>
                </a:cubicBezTo>
                <a:cubicBezTo>
                  <a:pt x="87988" y="9878"/>
                  <a:pt x="87928" y="9390"/>
                  <a:pt x="87809" y="8914"/>
                </a:cubicBezTo>
                <a:cubicBezTo>
                  <a:pt x="87714" y="8437"/>
                  <a:pt x="87559" y="7973"/>
                  <a:pt x="87404" y="7521"/>
                </a:cubicBezTo>
                <a:cubicBezTo>
                  <a:pt x="87309" y="7294"/>
                  <a:pt x="87226" y="7068"/>
                  <a:pt x="87118" y="6842"/>
                </a:cubicBezTo>
                <a:lnTo>
                  <a:pt x="86976" y="6509"/>
                </a:lnTo>
                <a:lnTo>
                  <a:pt x="86809" y="6187"/>
                </a:lnTo>
                <a:cubicBezTo>
                  <a:pt x="86368" y="5330"/>
                  <a:pt x="85797" y="4532"/>
                  <a:pt x="85154" y="3806"/>
                </a:cubicBezTo>
                <a:cubicBezTo>
                  <a:pt x="84499" y="3092"/>
                  <a:pt x="83761" y="2449"/>
                  <a:pt x="82963" y="1913"/>
                </a:cubicBezTo>
                <a:cubicBezTo>
                  <a:pt x="81344" y="853"/>
                  <a:pt x="79498" y="198"/>
                  <a:pt x="77593" y="44"/>
                </a:cubicBezTo>
                <a:cubicBezTo>
                  <a:pt x="77263" y="15"/>
                  <a:pt x="76932" y="1"/>
                  <a:pt x="7660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11" name="Google Shape;250;p18">
            <a:extLst>
              <a:ext uri="{FF2B5EF4-FFF2-40B4-BE49-F238E27FC236}">
                <a16:creationId xmlns:a16="http://schemas.microsoft.com/office/drawing/2014/main" id="{C41BDAB3-A222-465E-B4D6-64F565D4C578}"/>
              </a:ext>
            </a:extLst>
          </p:cNvPr>
          <p:cNvSpPr/>
          <p:nvPr/>
        </p:nvSpPr>
        <p:spPr>
          <a:xfrm>
            <a:off x="1155773" y="2030599"/>
            <a:ext cx="7464171" cy="1032876"/>
          </a:xfrm>
          <a:custGeom>
            <a:avLst/>
            <a:gdLst/>
            <a:ahLst/>
            <a:cxnLst/>
            <a:rect l="l" t="t" r="r" b="b"/>
            <a:pathLst>
              <a:path w="238340" h="32981" extrusionOk="0">
                <a:moveTo>
                  <a:pt x="21497" y="1"/>
                </a:moveTo>
                <a:cubicBezTo>
                  <a:pt x="20566" y="1"/>
                  <a:pt x="19650" y="60"/>
                  <a:pt x="18752" y="176"/>
                </a:cubicBezTo>
                <a:cubicBezTo>
                  <a:pt x="16824" y="414"/>
                  <a:pt x="15002" y="926"/>
                  <a:pt x="13347" y="1593"/>
                </a:cubicBezTo>
                <a:cubicBezTo>
                  <a:pt x="11692" y="2272"/>
                  <a:pt x="10216" y="3129"/>
                  <a:pt x="8906" y="4070"/>
                </a:cubicBezTo>
                <a:cubicBezTo>
                  <a:pt x="6275" y="5963"/>
                  <a:pt x="4405" y="8225"/>
                  <a:pt x="3096" y="10368"/>
                </a:cubicBezTo>
                <a:cubicBezTo>
                  <a:pt x="1810" y="12523"/>
                  <a:pt x="1072" y="14559"/>
                  <a:pt x="655" y="16238"/>
                </a:cubicBezTo>
                <a:cubicBezTo>
                  <a:pt x="238" y="17916"/>
                  <a:pt x="95" y="19250"/>
                  <a:pt x="48" y="20131"/>
                </a:cubicBezTo>
                <a:cubicBezTo>
                  <a:pt x="12" y="20583"/>
                  <a:pt x="24" y="20917"/>
                  <a:pt x="12" y="21143"/>
                </a:cubicBezTo>
                <a:cubicBezTo>
                  <a:pt x="0" y="21369"/>
                  <a:pt x="0" y="21488"/>
                  <a:pt x="0" y="21488"/>
                </a:cubicBezTo>
                <a:lnTo>
                  <a:pt x="429" y="21488"/>
                </a:lnTo>
                <a:cubicBezTo>
                  <a:pt x="429" y="21488"/>
                  <a:pt x="429" y="21369"/>
                  <a:pt x="441" y="21155"/>
                </a:cubicBezTo>
                <a:cubicBezTo>
                  <a:pt x="441" y="20929"/>
                  <a:pt x="441" y="20595"/>
                  <a:pt x="476" y="20167"/>
                </a:cubicBezTo>
                <a:cubicBezTo>
                  <a:pt x="524" y="19286"/>
                  <a:pt x="655" y="17988"/>
                  <a:pt x="1060" y="16345"/>
                </a:cubicBezTo>
                <a:cubicBezTo>
                  <a:pt x="1477" y="14702"/>
                  <a:pt x="2191" y="12702"/>
                  <a:pt x="3465" y="10582"/>
                </a:cubicBezTo>
                <a:cubicBezTo>
                  <a:pt x="4739" y="8487"/>
                  <a:pt x="6584" y="6272"/>
                  <a:pt x="9156" y="4415"/>
                </a:cubicBezTo>
                <a:cubicBezTo>
                  <a:pt x="10430" y="3498"/>
                  <a:pt x="11883" y="2653"/>
                  <a:pt x="13514" y="1986"/>
                </a:cubicBezTo>
                <a:cubicBezTo>
                  <a:pt x="15133" y="1331"/>
                  <a:pt x="16919" y="831"/>
                  <a:pt x="18812" y="593"/>
                </a:cubicBezTo>
                <a:cubicBezTo>
                  <a:pt x="19668" y="480"/>
                  <a:pt x="20543" y="423"/>
                  <a:pt x="21433" y="423"/>
                </a:cubicBezTo>
                <a:cubicBezTo>
                  <a:pt x="22513" y="423"/>
                  <a:pt x="23614" y="507"/>
                  <a:pt x="24729" y="676"/>
                </a:cubicBezTo>
                <a:cubicBezTo>
                  <a:pt x="25753" y="831"/>
                  <a:pt x="26777" y="1069"/>
                  <a:pt x="27801" y="1391"/>
                </a:cubicBezTo>
                <a:cubicBezTo>
                  <a:pt x="28825" y="1712"/>
                  <a:pt x="29825" y="2117"/>
                  <a:pt x="30825" y="2605"/>
                </a:cubicBezTo>
                <a:cubicBezTo>
                  <a:pt x="32802" y="3581"/>
                  <a:pt x="34683" y="4903"/>
                  <a:pt x="36350" y="6546"/>
                </a:cubicBezTo>
                <a:cubicBezTo>
                  <a:pt x="38005" y="8201"/>
                  <a:pt x="39434" y="10177"/>
                  <a:pt x="40505" y="12416"/>
                </a:cubicBezTo>
                <a:cubicBezTo>
                  <a:pt x="41577" y="14642"/>
                  <a:pt x="42267" y="17143"/>
                  <a:pt x="42482" y="19726"/>
                </a:cubicBezTo>
                <a:cubicBezTo>
                  <a:pt x="42505" y="20048"/>
                  <a:pt x="42529" y="20381"/>
                  <a:pt x="42541" y="20702"/>
                </a:cubicBezTo>
                <a:cubicBezTo>
                  <a:pt x="42541" y="21000"/>
                  <a:pt x="42553" y="21298"/>
                  <a:pt x="42565" y="21595"/>
                </a:cubicBezTo>
                <a:cubicBezTo>
                  <a:pt x="42565" y="21774"/>
                  <a:pt x="42565" y="21953"/>
                  <a:pt x="42577" y="22131"/>
                </a:cubicBezTo>
                <a:cubicBezTo>
                  <a:pt x="42589" y="22322"/>
                  <a:pt x="42601" y="22500"/>
                  <a:pt x="42613" y="22679"/>
                </a:cubicBezTo>
                <a:cubicBezTo>
                  <a:pt x="42696" y="23405"/>
                  <a:pt x="42839" y="24120"/>
                  <a:pt x="43053" y="24822"/>
                </a:cubicBezTo>
                <a:cubicBezTo>
                  <a:pt x="43482" y="26239"/>
                  <a:pt x="44196" y="27596"/>
                  <a:pt x="45172" y="28787"/>
                </a:cubicBezTo>
                <a:cubicBezTo>
                  <a:pt x="46161" y="29989"/>
                  <a:pt x="47411" y="31001"/>
                  <a:pt x="48828" y="31728"/>
                </a:cubicBezTo>
                <a:cubicBezTo>
                  <a:pt x="50245" y="32454"/>
                  <a:pt x="51828" y="32894"/>
                  <a:pt x="53483" y="32966"/>
                </a:cubicBezTo>
                <a:cubicBezTo>
                  <a:pt x="53672" y="32975"/>
                  <a:pt x="53861" y="32980"/>
                  <a:pt x="54050" y="32980"/>
                </a:cubicBezTo>
                <a:cubicBezTo>
                  <a:pt x="55529" y="32980"/>
                  <a:pt x="57007" y="32692"/>
                  <a:pt x="58400" y="32132"/>
                </a:cubicBezTo>
                <a:cubicBezTo>
                  <a:pt x="59972" y="31490"/>
                  <a:pt x="61413" y="30478"/>
                  <a:pt x="62591" y="29180"/>
                </a:cubicBezTo>
                <a:cubicBezTo>
                  <a:pt x="63758" y="27882"/>
                  <a:pt x="64639" y="26310"/>
                  <a:pt x="65115" y="24596"/>
                </a:cubicBezTo>
                <a:cubicBezTo>
                  <a:pt x="65354" y="23739"/>
                  <a:pt x="65508" y="22858"/>
                  <a:pt x="65532" y="21953"/>
                </a:cubicBezTo>
                <a:lnTo>
                  <a:pt x="65556" y="21095"/>
                </a:lnTo>
                <a:lnTo>
                  <a:pt x="65568" y="20476"/>
                </a:lnTo>
                <a:cubicBezTo>
                  <a:pt x="65580" y="20274"/>
                  <a:pt x="65604" y="20060"/>
                  <a:pt x="65615" y="19857"/>
                </a:cubicBezTo>
                <a:cubicBezTo>
                  <a:pt x="65675" y="19036"/>
                  <a:pt x="65794" y="18214"/>
                  <a:pt x="65949" y="17393"/>
                </a:cubicBezTo>
                <a:cubicBezTo>
                  <a:pt x="66592" y="14118"/>
                  <a:pt x="68044" y="10963"/>
                  <a:pt x="70164" y="8320"/>
                </a:cubicBezTo>
                <a:cubicBezTo>
                  <a:pt x="72283" y="5677"/>
                  <a:pt x="75069" y="3534"/>
                  <a:pt x="78236" y="2153"/>
                </a:cubicBezTo>
                <a:cubicBezTo>
                  <a:pt x="79820" y="1462"/>
                  <a:pt x="81498" y="986"/>
                  <a:pt x="83213" y="700"/>
                </a:cubicBezTo>
                <a:cubicBezTo>
                  <a:pt x="84333" y="513"/>
                  <a:pt x="85463" y="428"/>
                  <a:pt x="86597" y="428"/>
                </a:cubicBezTo>
                <a:cubicBezTo>
                  <a:pt x="87199" y="428"/>
                  <a:pt x="87801" y="452"/>
                  <a:pt x="88404" y="498"/>
                </a:cubicBezTo>
                <a:cubicBezTo>
                  <a:pt x="91881" y="783"/>
                  <a:pt x="95322" y="1974"/>
                  <a:pt x="98251" y="3939"/>
                </a:cubicBezTo>
                <a:cubicBezTo>
                  <a:pt x="99727" y="4915"/>
                  <a:pt x="101072" y="6082"/>
                  <a:pt x="102263" y="7391"/>
                </a:cubicBezTo>
                <a:cubicBezTo>
                  <a:pt x="103442" y="8713"/>
                  <a:pt x="104477" y="10165"/>
                  <a:pt x="105287" y="11749"/>
                </a:cubicBezTo>
                <a:lnTo>
                  <a:pt x="105597" y="12344"/>
                </a:lnTo>
                <a:lnTo>
                  <a:pt x="105871" y="12963"/>
                </a:lnTo>
                <a:cubicBezTo>
                  <a:pt x="106061" y="13368"/>
                  <a:pt x="106216" y="13785"/>
                  <a:pt x="106382" y="14202"/>
                </a:cubicBezTo>
                <a:cubicBezTo>
                  <a:pt x="106680" y="15047"/>
                  <a:pt x="106942" y="15892"/>
                  <a:pt x="107144" y="16773"/>
                </a:cubicBezTo>
                <a:cubicBezTo>
                  <a:pt x="107347" y="17643"/>
                  <a:pt x="107478" y="18536"/>
                  <a:pt x="107573" y="19417"/>
                </a:cubicBezTo>
                <a:cubicBezTo>
                  <a:pt x="107609" y="19869"/>
                  <a:pt x="107656" y="20310"/>
                  <a:pt x="107656" y="20762"/>
                </a:cubicBezTo>
                <a:lnTo>
                  <a:pt x="107680" y="21822"/>
                </a:lnTo>
                <a:cubicBezTo>
                  <a:pt x="107728" y="23798"/>
                  <a:pt x="108311" y="25715"/>
                  <a:pt x="109311" y="27406"/>
                </a:cubicBezTo>
                <a:cubicBezTo>
                  <a:pt x="110335" y="29084"/>
                  <a:pt x="111788" y="30525"/>
                  <a:pt x="113514" y="31490"/>
                </a:cubicBezTo>
                <a:cubicBezTo>
                  <a:pt x="114360" y="31990"/>
                  <a:pt x="115288" y="32347"/>
                  <a:pt x="116241" y="32609"/>
                </a:cubicBezTo>
                <a:cubicBezTo>
                  <a:pt x="117193" y="32847"/>
                  <a:pt x="118170" y="32978"/>
                  <a:pt x="119170" y="32978"/>
                </a:cubicBezTo>
                <a:cubicBezTo>
                  <a:pt x="120170" y="32978"/>
                  <a:pt x="121146" y="32847"/>
                  <a:pt x="122099" y="32609"/>
                </a:cubicBezTo>
                <a:cubicBezTo>
                  <a:pt x="123051" y="32347"/>
                  <a:pt x="123980" y="31990"/>
                  <a:pt x="124825" y="31490"/>
                </a:cubicBezTo>
                <a:cubicBezTo>
                  <a:pt x="126552" y="30525"/>
                  <a:pt x="128004" y="29084"/>
                  <a:pt x="129028" y="27406"/>
                </a:cubicBezTo>
                <a:cubicBezTo>
                  <a:pt x="130028" y="25715"/>
                  <a:pt x="130612" y="23786"/>
                  <a:pt x="130659" y="21822"/>
                </a:cubicBezTo>
                <a:lnTo>
                  <a:pt x="130683" y="20762"/>
                </a:lnTo>
                <a:cubicBezTo>
                  <a:pt x="130683" y="20310"/>
                  <a:pt x="130731" y="19869"/>
                  <a:pt x="130766" y="19417"/>
                </a:cubicBezTo>
                <a:cubicBezTo>
                  <a:pt x="130862" y="18536"/>
                  <a:pt x="130993" y="17643"/>
                  <a:pt x="131195" y="16773"/>
                </a:cubicBezTo>
                <a:cubicBezTo>
                  <a:pt x="131386" y="15892"/>
                  <a:pt x="131659" y="15047"/>
                  <a:pt x="131957" y="14202"/>
                </a:cubicBezTo>
                <a:cubicBezTo>
                  <a:pt x="132124" y="13785"/>
                  <a:pt x="132279" y="13368"/>
                  <a:pt x="132469" y="12963"/>
                </a:cubicBezTo>
                <a:lnTo>
                  <a:pt x="132743" y="12344"/>
                </a:lnTo>
                <a:lnTo>
                  <a:pt x="133052" y="11749"/>
                </a:lnTo>
                <a:cubicBezTo>
                  <a:pt x="133862" y="10165"/>
                  <a:pt x="134898" y="8713"/>
                  <a:pt x="136077" y="7391"/>
                </a:cubicBezTo>
                <a:cubicBezTo>
                  <a:pt x="137267" y="6082"/>
                  <a:pt x="138613" y="4915"/>
                  <a:pt x="140089" y="3939"/>
                </a:cubicBezTo>
                <a:cubicBezTo>
                  <a:pt x="143018" y="1974"/>
                  <a:pt x="146459" y="783"/>
                  <a:pt x="149936" y="498"/>
                </a:cubicBezTo>
                <a:cubicBezTo>
                  <a:pt x="150538" y="452"/>
                  <a:pt x="151141" y="428"/>
                  <a:pt x="151742" y="428"/>
                </a:cubicBezTo>
                <a:cubicBezTo>
                  <a:pt x="152876" y="428"/>
                  <a:pt x="154006" y="513"/>
                  <a:pt x="155127" y="700"/>
                </a:cubicBezTo>
                <a:cubicBezTo>
                  <a:pt x="156841" y="986"/>
                  <a:pt x="158520" y="1462"/>
                  <a:pt x="160103" y="2153"/>
                </a:cubicBezTo>
                <a:cubicBezTo>
                  <a:pt x="163271" y="3534"/>
                  <a:pt x="166057" y="5677"/>
                  <a:pt x="168176" y="8320"/>
                </a:cubicBezTo>
                <a:cubicBezTo>
                  <a:pt x="170295" y="10963"/>
                  <a:pt x="171748" y="14118"/>
                  <a:pt x="172391" y="17393"/>
                </a:cubicBezTo>
                <a:cubicBezTo>
                  <a:pt x="172546" y="18214"/>
                  <a:pt x="172665" y="19036"/>
                  <a:pt x="172724" y="19857"/>
                </a:cubicBezTo>
                <a:cubicBezTo>
                  <a:pt x="172736" y="20071"/>
                  <a:pt x="172760" y="20274"/>
                  <a:pt x="172772" y="20476"/>
                </a:cubicBezTo>
                <a:lnTo>
                  <a:pt x="172784" y="21095"/>
                </a:lnTo>
                <a:lnTo>
                  <a:pt x="172807" y="21953"/>
                </a:lnTo>
                <a:cubicBezTo>
                  <a:pt x="172831" y="22858"/>
                  <a:pt x="172986" y="23750"/>
                  <a:pt x="173224" y="24596"/>
                </a:cubicBezTo>
                <a:cubicBezTo>
                  <a:pt x="173700" y="26310"/>
                  <a:pt x="174581" y="27882"/>
                  <a:pt x="175748" y="29180"/>
                </a:cubicBezTo>
                <a:cubicBezTo>
                  <a:pt x="176927" y="30478"/>
                  <a:pt x="178368" y="31490"/>
                  <a:pt x="179939" y="32132"/>
                </a:cubicBezTo>
                <a:cubicBezTo>
                  <a:pt x="181333" y="32692"/>
                  <a:pt x="182811" y="32980"/>
                  <a:pt x="184290" y="32980"/>
                </a:cubicBezTo>
                <a:cubicBezTo>
                  <a:pt x="184479" y="32980"/>
                  <a:pt x="184668" y="32975"/>
                  <a:pt x="184857" y="32966"/>
                </a:cubicBezTo>
                <a:cubicBezTo>
                  <a:pt x="186512" y="32894"/>
                  <a:pt x="188095" y="32454"/>
                  <a:pt x="189512" y="31728"/>
                </a:cubicBezTo>
                <a:cubicBezTo>
                  <a:pt x="190929" y="31001"/>
                  <a:pt x="192179" y="29989"/>
                  <a:pt x="193167" y="28787"/>
                </a:cubicBezTo>
                <a:cubicBezTo>
                  <a:pt x="194143" y="27596"/>
                  <a:pt x="194858" y="26239"/>
                  <a:pt x="195286" y="24822"/>
                </a:cubicBezTo>
                <a:cubicBezTo>
                  <a:pt x="195501" y="24120"/>
                  <a:pt x="195644" y="23405"/>
                  <a:pt x="195727" y="22679"/>
                </a:cubicBezTo>
                <a:cubicBezTo>
                  <a:pt x="195739" y="22500"/>
                  <a:pt x="195751" y="22310"/>
                  <a:pt x="195763" y="22131"/>
                </a:cubicBezTo>
                <a:cubicBezTo>
                  <a:pt x="195775" y="21953"/>
                  <a:pt x="195775" y="21774"/>
                  <a:pt x="195775" y="21595"/>
                </a:cubicBezTo>
                <a:cubicBezTo>
                  <a:pt x="195787" y="21298"/>
                  <a:pt x="195798" y="21000"/>
                  <a:pt x="195798" y="20702"/>
                </a:cubicBezTo>
                <a:cubicBezTo>
                  <a:pt x="195810" y="20381"/>
                  <a:pt x="195834" y="20048"/>
                  <a:pt x="195858" y="19726"/>
                </a:cubicBezTo>
                <a:cubicBezTo>
                  <a:pt x="196072" y="17143"/>
                  <a:pt x="196763" y="14642"/>
                  <a:pt x="197834" y="12416"/>
                </a:cubicBezTo>
                <a:cubicBezTo>
                  <a:pt x="198906" y="10177"/>
                  <a:pt x="200335" y="8201"/>
                  <a:pt x="201990" y="6546"/>
                </a:cubicBezTo>
                <a:cubicBezTo>
                  <a:pt x="203657" y="4903"/>
                  <a:pt x="205538" y="3581"/>
                  <a:pt x="207514" y="2605"/>
                </a:cubicBezTo>
                <a:cubicBezTo>
                  <a:pt x="208514" y="2117"/>
                  <a:pt x="209514" y="1712"/>
                  <a:pt x="210538" y="1391"/>
                </a:cubicBezTo>
                <a:cubicBezTo>
                  <a:pt x="211562" y="1069"/>
                  <a:pt x="212586" y="831"/>
                  <a:pt x="213610" y="676"/>
                </a:cubicBezTo>
                <a:cubicBezTo>
                  <a:pt x="214726" y="507"/>
                  <a:pt x="215827" y="423"/>
                  <a:pt x="216906" y="423"/>
                </a:cubicBezTo>
                <a:cubicBezTo>
                  <a:pt x="217796" y="423"/>
                  <a:pt x="218672" y="480"/>
                  <a:pt x="219528" y="593"/>
                </a:cubicBezTo>
                <a:cubicBezTo>
                  <a:pt x="221421" y="831"/>
                  <a:pt x="223207" y="1331"/>
                  <a:pt x="224826" y="1986"/>
                </a:cubicBezTo>
                <a:cubicBezTo>
                  <a:pt x="226457" y="2653"/>
                  <a:pt x="227910" y="3498"/>
                  <a:pt x="229184" y="4415"/>
                </a:cubicBezTo>
                <a:cubicBezTo>
                  <a:pt x="231755" y="6272"/>
                  <a:pt x="233601" y="8487"/>
                  <a:pt x="234875" y="10582"/>
                </a:cubicBezTo>
                <a:cubicBezTo>
                  <a:pt x="236149" y="12702"/>
                  <a:pt x="236863" y="14690"/>
                  <a:pt x="237280" y="16345"/>
                </a:cubicBezTo>
                <a:cubicBezTo>
                  <a:pt x="237685" y="17988"/>
                  <a:pt x="237816" y="19286"/>
                  <a:pt x="237863" y="20167"/>
                </a:cubicBezTo>
                <a:cubicBezTo>
                  <a:pt x="237899" y="20595"/>
                  <a:pt x="237899" y="20929"/>
                  <a:pt x="237899" y="21155"/>
                </a:cubicBezTo>
                <a:cubicBezTo>
                  <a:pt x="237911" y="21369"/>
                  <a:pt x="237911" y="21488"/>
                  <a:pt x="237911" y="21488"/>
                </a:cubicBezTo>
                <a:lnTo>
                  <a:pt x="238339" y="21488"/>
                </a:lnTo>
                <a:cubicBezTo>
                  <a:pt x="238339" y="21488"/>
                  <a:pt x="238339" y="21369"/>
                  <a:pt x="238328" y="21143"/>
                </a:cubicBezTo>
                <a:cubicBezTo>
                  <a:pt x="238316" y="20917"/>
                  <a:pt x="238328" y="20583"/>
                  <a:pt x="238292" y="20131"/>
                </a:cubicBezTo>
                <a:cubicBezTo>
                  <a:pt x="238244" y="19250"/>
                  <a:pt x="238101" y="17916"/>
                  <a:pt x="237685" y="16238"/>
                </a:cubicBezTo>
                <a:cubicBezTo>
                  <a:pt x="237268" y="14559"/>
                  <a:pt x="236530" y="12523"/>
                  <a:pt x="235244" y="10368"/>
                </a:cubicBezTo>
                <a:cubicBezTo>
                  <a:pt x="233934" y="8225"/>
                  <a:pt x="232065" y="5963"/>
                  <a:pt x="229434" y="4070"/>
                </a:cubicBezTo>
                <a:cubicBezTo>
                  <a:pt x="228124" y="3129"/>
                  <a:pt x="226648" y="2272"/>
                  <a:pt x="224993" y="1593"/>
                </a:cubicBezTo>
                <a:cubicBezTo>
                  <a:pt x="223338" y="926"/>
                  <a:pt x="221516" y="414"/>
                  <a:pt x="219575" y="176"/>
                </a:cubicBezTo>
                <a:cubicBezTo>
                  <a:pt x="218683" y="60"/>
                  <a:pt x="217770" y="1"/>
                  <a:pt x="216840" y="1"/>
                </a:cubicBezTo>
                <a:cubicBezTo>
                  <a:pt x="215761" y="1"/>
                  <a:pt x="214658" y="81"/>
                  <a:pt x="213539" y="248"/>
                </a:cubicBezTo>
                <a:cubicBezTo>
                  <a:pt x="212503" y="414"/>
                  <a:pt x="211455" y="652"/>
                  <a:pt x="210407" y="974"/>
                </a:cubicBezTo>
                <a:cubicBezTo>
                  <a:pt x="209372" y="1307"/>
                  <a:pt x="208336" y="1724"/>
                  <a:pt x="207324" y="2224"/>
                </a:cubicBezTo>
                <a:cubicBezTo>
                  <a:pt x="205312" y="3212"/>
                  <a:pt x="203395" y="4570"/>
                  <a:pt x="201692" y="6248"/>
                </a:cubicBezTo>
                <a:cubicBezTo>
                  <a:pt x="200001" y="7939"/>
                  <a:pt x="198537" y="9951"/>
                  <a:pt x="197453" y="12225"/>
                </a:cubicBezTo>
                <a:cubicBezTo>
                  <a:pt x="196358" y="14511"/>
                  <a:pt x="195656" y="17059"/>
                  <a:pt x="195429" y="19690"/>
                </a:cubicBezTo>
                <a:cubicBezTo>
                  <a:pt x="195417" y="20024"/>
                  <a:pt x="195382" y="20357"/>
                  <a:pt x="195370" y="20691"/>
                </a:cubicBezTo>
                <a:cubicBezTo>
                  <a:pt x="195370" y="20988"/>
                  <a:pt x="195358" y="21286"/>
                  <a:pt x="195358" y="21584"/>
                </a:cubicBezTo>
                <a:cubicBezTo>
                  <a:pt x="195346" y="21762"/>
                  <a:pt x="195346" y="21941"/>
                  <a:pt x="195334" y="22107"/>
                </a:cubicBezTo>
                <a:cubicBezTo>
                  <a:pt x="195322" y="22286"/>
                  <a:pt x="195310" y="22465"/>
                  <a:pt x="195298" y="22631"/>
                </a:cubicBezTo>
                <a:cubicBezTo>
                  <a:pt x="195227" y="23334"/>
                  <a:pt x="195084" y="24024"/>
                  <a:pt x="194882" y="24703"/>
                </a:cubicBezTo>
                <a:cubicBezTo>
                  <a:pt x="194465" y="26060"/>
                  <a:pt x="193774" y="27370"/>
                  <a:pt x="192834" y="28525"/>
                </a:cubicBezTo>
                <a:cubicBezTo>
                  <a:pt x="191881" y="29668"/>
                  <a:pt x="190691" y="30644"/>
                  <a:pt x="189321" y="31347"/>
                </a:cubicBezTo>
                <a:cubicBezTo>
                  <a:pt x="187952" y="32037"/>
                  <a:pt x="186428" y="32466"/>
                  <a:pt x="184833" y="32537"/>
                </a:cubicBezTo>
                <a:cubicBezTo>
                  <a:pt x="184645" y="32547"/>
                  <a:pt x="184457" y="32552"/>
                  <a:pt x="184269" y="32552"/>
                </a:cubicBezTo>
                <a:cubicBezTo>
                  <a:pt x="182848" y="32552"/>
                  <a:pt x="181431" y="32274"/>
                  <a:pt x="180106" y="31728"/>
                </a:cubicBezTo>
                <a:cubicBezTo>
                  <a:pt x="178594" y="31120"/>
                  <a:pt x="177201" y="30144"/>
                  <a:pt x="176070" y="28894"/>
                </a:cubicBezTo>
                <a:cubicBezTo>
                  <a:pt x="174951" y="27644"/>
                  <a:pt x="174093" y="26132"/>
                  <a:pt x="173629" y="24489"/>
                </a:cubicBezTo>
                <a:cubicBezTo>
                  <a:pt x="173403" y="23667"/>
                  <a:pt x="173260" y="22810"/>
                  <a:pt x="173236" y="21941"/>
                </a:cubicBezTo>
                <a:lnTo>
                  <a:pt x="173212" y="21083"/>
                </a:lnTo>
                <a:lnTo>
                  <a:pt x="173188" y="20464"/>
                </a:lnTo>
                <a:cubicBezTo>
                  <a:pt x="173188" y="20250"/>
                  <a:pt x="173165" y="20036"/>
                  <a:pt x="173153" y="19821"/>
                </a:cubicBezTo>
                <a:cubicBezTo>
                  <a:pt x="173093" y="18988"/>
                  <a:pt x="172962" y="18143"/>
                  <a:pt x="172807" y="17309"/>
                </a:cubicBezTo>
                <a:cubicBezTo>
                  <a:pt x="172153" y="13964"/>
                  <a:pt x="170664" y="10749"/>
                  <a:pt x="168497" y="8058"/>
                </a:cubicBezTo>
                <a:cubicBezTo>
                  <a:pt x="166342" y="5355"/>
                  <a:pt x="163509" y="3165"/>
                  <a:pt x="160270" y="1772"/>
                </a:cubicBezTo>
                <a:cubicBezTo>
                  <a:pt x="158663" y="1057"/>
                  <a:pt x="156948" y="569"/>
                  <a:pt x="155198" y="283"/>
                </a:cubicBezTo>
                <a:cubicBezTo>
                  <a:pt x="154070" y="91"/>
                  <a:pt x="152931" y="3"/>
                  <a:pt x="151790" y="3"/>
                </a:cubicBezTo>
                <a:cubicBezTo>
                  <a:pt x="151160" y="3"/>
                  <a:pt x="150530" y="30"/>
                  <a:pt x="149900" y="81"/>
                </a:cubicBezTo>
                <a:cubicBezTo>
                  <a:pt x="146352" y="367"/>
                  <a:pt x="142851" y="1581"/>
                  <a:pt x="139851" y="3581"/>
                </a:cubicBezTo>
                <a:cubicBezTo>
                  <a:pt x="138351" y="4570"/>
                  <a:pt x="136982" y="5760"/>
                  <a:pt x="135767" y="7106"/>
                </a:cubicBezTo>
                <a:cubicBezTo>
                  <a:pt x="134565" y="8451"/>
                  <a:pt x="133505" y="9939"/>
                  <a:pt x="132671" y="11559"/>
                </a:cubicBezTo>
                <a:lnTo>
                  <a:pt x="132362" y="12166"/>
                </a:lnTo>
                <a:lnTo>
                  <a:pt x="132076" y="12785"/>
                </a:lnTo>
                <a:cubicBezTo>
                  <a:pt x="131886" y="13202"/>
                  <a:pt x="131731" y="13630"/>
                  <a:pt x="131564" y="14047"/>
                </a:cubicBezTo>
                <a:cubicBezTo>
                  <a:pt x="131255" y="14916"/>
                  <a:pt x="130981" y="15785"/>
                  <a:pt x="130790" y="16678"/>
                </a:cubicBezTo>
                <a:cubicBezTo>
                  <a:pt x="130576" y="17571"/>
                  <a:pt x="130445" y="18476"/>
                  <a:pt x="130338" y="19381"/>
                </a:cubicBezTo>
                <a:cubicBezTo>
                  <a:pt x="130314" y="19833"/>
                  <a:pt x="130255" y="20286"/>
                  <a:pt x="130255" y="20738"/>
                </a:cubicBezTo>
                <a:lnTo>
                  <a:pt x="130231" y="21810"/>
                </a:lnTo>
                <a:cubicBezTo>
                  <a:pt x="130183" y="23703"/>
                  <a:pt x="129635" y="25560"/>
                  <a:pt x="128659" y="27191"/>
                </a:cubicBezTo>
                <a:cubicBezTo>
                  <a:pt x="127671" y="28799"/>
                  <a:pt x="126278" y="30192"/>
                  <a:pt x="124623" y="31120"/>
                </a:cubicBezTo>
                <a:cubicBezTo>
                  <a:pt x="123801" y="31597"/>
                  <a:pt x="122908" y="31942"/>
                  <a:pt x="121992" y="32192"/>
                </a:cubicBezTo>
                <a:cubicBezTo>
                  <a:pt x="121075" y="32430"/>
                  <a:pt x="120134" y="32549"/>
                  <a:pt x="119170" y="32549"/>
                </a:cubicBezTo>
                <a:cubicBezTo>
                  <a:pt x="118205" y="32549"/>
                  <a:pt x="117265" y="32430"/>
                  <a:pt x="116348" y="32192"/>
                </a:cubicBezTo>
                <a:cubicBezTo>
                  <a:pt x="115431" y="31942"/>
                  <a:pt x="114538" y="31597"/>
                  <a:pt x="113717" y="31120"/>
                </a:cubicBezTo>
                <a:cubicBezTo>
                  <a:pt x="112062" y="30192"/>
                  <a:pt x="110669" y="28799"/>
                  <a:pt x="109681" y="27191"/>
                </a:cubicBezTo>
                <a:cubicBezTo>
                  <a:pt x="108704" y="25560"/>
                  <a:pt x="108157" y="23703"/>
                  <a:pt x="108109" y="21810"/>
                </a:cubicBezTo>
                <a:lnTo>
                  <a:pt x="108085" y="20738"/>
                </a:lnTo>
                <a:cubicBezTo>
                  <a:pt x="108085" y="20286"/>
                  <a:pt x="108026" y="19833"/>
                  <a:pt x="108002" y="19381"/>
                </a:cubicBezTo>
                <a:cubicBezTo>
                  <a:pt x="107895" y="18476"/>
                  <a:pt x="107764" y="17571"/>
                  <a:pt x="107549" y="16678"/>
                </a:cubicBezTo>
                <a:cubicBezTo>
                  <a:pt x="107359" y="15785"/>
                  <a:pt x="107085" y="14916"/>
                  <a:pt x="106775" y="14047"/>
                </a:cubicBezTo>
                <a:cubicBezTo>
                  <a:pt x="106609" y="13630"/>
                  <a:pt x="106454" y="13202"/>
                  <a:pt x="106263" y="12785"/>
                </a:cubicBezTo>
                <a:lnTo>
                  <a:pt x="105978" y="12166"/>
                </a:lnTo>
                <a:lnTo>
                  <a:pt x="105668" y="11559"/>
                </a:lnTo>
                <a:cubicBezTo>
                  <a:pt x="104835" y="9939"/>
                  <a:pt x="103775" y="8451"/>
                  <a:pt x="102572" y="7106"/>
                </a:cubicBezTo>
                <a:cubicBezTo>
                  <a:pt x="101358" y="5760"/>
                  <a:pt x="99989" y="4570"/>
                  <a:pt x="98489" y="3581"/>
                </a:cubicBezTo>
                <a:cubicBezTo>
                  <a:pt x="95488" y="1581"/>
                  <a:pt x="91988" y="367"/>
                  <a:pt x="88440" y="81"/>
                </a:cubicBezTo>
                <a:cubicBezTo>
                  <a:pt x="87809" y="30"/>
                  <a:pt x="87179" y="3"/>
                  <a:pt x="86550" y="3"/>
                </a:cubicBezTo>
                <a:cubicBezTo>
                  <a:pt x="85408" y="3"/>
                  <a:pt x="84270" y="91"/>
                  <a:pt x="83141" y="283"/>
                </a:cubicBezTo>
                <a:cubicBezTo>
                  <a:pt x="81391" y="569"/>
                  <a:pt x="79677" y="1057"/>
                  <a:pt x="78069" y="1772"/>
                </a:cubicBezTo>
                <a:cubicBezTo>
                  <a:pt x="74831" y="3165"/>
                  <a:pt x="71997" y="5355"/>
                  <a:pt x="69842" y="8058"/>
                </a:cubicBezTo>
                <a:cubicBezTo>
                  <a:pt x="67663" y="10749"/>
                  <a:pt x="66187" y="13964"/>
                  <a:pt x="65532" y="17309"/>
                </a:cubicBezTo>
                <a:cubicBezTo>
                  <a:pt x="65365" y="18143"/>
                  <a:pt x="65246" y="18988"/>
                  <a:pt x="65187" y="19821"/>
                </a:cubicBezTo>
                <a:cubicBezTo>
                  <a:pt x="65175" y="20036"/>
                  <a:pt x="65151" y="20250"/>
                  <a:pt x="65151" y="20452"/>
                </a:cubicBezTo>
                <a:lnTo>
                  <a:pt x="65127" y="21083"/>
                </a:lnTo>
                <a:lnTo>
                  <a:pt x="65104" y="21941"/>
                </a:lnTo>
                <a:cubicBezTo>
                  <a:pt x="65080" y="22810"/>
                  <a:pt x="64937" y="23667"/>
                  <a:pt x="64711" y="24489"/>
                </a:cubicBezTo>
                <a:cubicBezTo>
                  <a:pt x="64246" y="26132"/>
                  <a:pt x="63389" y="27644"/>
                  <a:pt x="62270" y="28894"/>
                </a:cubicBezTo>
                <a:cubicBezTo>
                  <a:pt x="61139" y="30144"/>
                  <a:pt x="59746" y="31120"/>
                  <a:pt x="58234" y="31728"/>
                </a:cubicBezTo>
                <a:cubicBezTo>
                  <a:pt x="56909" y="32274"/>
                  <a:pt x="55491" y="32552"/>
                  <a:pt x="54071" y="32552"/>
                </a:cubicBezTo>
                <a:cubicBezTo>
                  <a:pt x="53883" y="32552"/>
                  <a:pt x="53695" y="32547"/>
                  <a:pt x="53507" y="32537"/>
                </a:cubicBezTo>
                <a:cubicBezTo>
                  <a:pt x="51911" y="32466"/>
                  <a:pt x="50387" y="32037"/>
                  <a:pt x="49018" y="31347"/>
                </a:cubicBezTo>
                <a:cubicBezTo>
                  <a:pt x="47649" y="30644"/>
                  <a:pt x="46458" y="29668"/>
                  <a:pt x="45506" y="28525"/>
                </a:cubicBezTo>
                <a:cubicBezTo>
                  <a:pt x="44565" y="27370"/>
                  <a:pt x="43875" y="26060"/>
                  <a:pt x="43458" y="24703"/>
                </a:cubicBezTo>
                <a:cubicBezTo>
                  <a:pt x="43256" y="24024"/>
                  <a:pt x="43113" y="23334"/>
                  <a:pt x="43041" y="22631"/>
                </a:cubicBezTo>
                <a:cubicBezTo>
                  <a:pt x="43029" y="22465"/>
                  <a:pt x="43017" y="22286"/>
                  <a:pt x="43006" y="22107"/>
                </a:cubicBezTo>
                <a:cubicBezTo>
                  <a:pt x="42994" y="21941"/>
                  <a:pt x="42994" y="21762"/>
                  <a:pt x="42982" y="21584"/>
                </a:cubicBezTo>
                <a:cubicBezTo>
                  <a:pt x="42982" y="21286"/>
                  <a:pt x="42970" y="20988"/>
                  <a:pt x="42970" y="20691"/>
                </a:cubicBezTo>
                <a:cubicBezTo>
                  <a:pt x="42958" y="20357"/>
                  <a:pt x="42922" y="20024"/>
                  <a:pt x="42910" y="19690"/>
                </a:cubicBezTo>
                <a:cubicBezTo>
                  <a:pt x="42684" y="17059"/>
                  <a:pt x="41982" y="14511"/>
                  <a:pt x="40886" y="12225"/>
                </a:cubicBezTo>
                <a:cubicBezTo>
                  <a:pt x="39803" y="9951"/>
                  <a:pt x="38338" y="7939"/>
                  <a:pt x="36648" y="6248"/>
                </a:cubicBezTo>
                <a:cubicBezTo>
                  <a:pt x="34945" y="4570"/>
                  <a:pt x="33028" y="3212"/>
                  <a:pt x="31016" y="2224"/>
                </a:cubicBezTo>
                <a:cubicBezTo>
                  <a:pt x="30004" y="1724"/>
                  <a:pt x="28968" y="1307"/>
                  <a:pt x="27932" y="974"/>
                </a:cubicBezTo>
                <a:cubicBezTo>
                  <a:pt x="26884" y="652"/>
                  <a:pt x="25837" y="414"/>
                  <a:pt x="24801" y="248"/>
                </a:cubicBezTo>
                <a:cubicBezTo>
                  <a:pt x="23681" y="81"/>
                  <a:pt x="22579" y="1"/>
                  <a:pt x="21497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12" name="Google Shape;251;p18">
            <a:extLst>
              <a:ext uri="{FF2B5EF4-FFF2-40B4-BE49-F238E27FC236}">
                <a16:creationId xmlns:a16="http://schemas.microsoft.com/office/drawing/2014/main" id="{5FC58B5C-7730-437E-8BA6-1A156FAC34BD}"/>
              </a:ext>
            </a:extLst>
          </p:cNvPr>
          <p:cNvSpPr/>
          <p:nvPr/>
        </p:nvSpPr>
        <p:spPr>
          <a:xfrm>
            <a:off x="1253449" y="2428548"/>
            <a:ext cx="34289" cy="81282"/>
          </a:xfrm>
          <a:custGeom>
            <a:avLst/>
            <a:gdLst/>
            <a:ahLst/>
            <a:cxnLst/>
            <a:rect l="l" t="t" r="r" b="b"/>
            <a:pathLst>
              <a:path w="513" h="1216" extrusionOk="0">
                <a:moveTo>
                  <a:pt x="49" y="1"/>
                </a:moveTo>
                <a:cubicBezTo>
                  <a:pt x="13" y="406"/>
                  <a:pt x="1" y="810"/>
                  <a:pt x="1" y="1215"/>
                </a:cubicBezTo>
                <a:lnTo>
                  <a:pt x="477" y="1215"/>
                </a:lnTo>
                <a:cubicBezTo>
                  <a:pt x="477" y="822"/>
                  <a:pt x="489" y="429"/>
                  <a:pt x="513" y="37"/>
                </a:cubicBezTo>
                <a:lnTo>
                  <a:pt x="49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13" name="Google Shape;252;p18">
            <a:extLst>
              <a:ext uri="{FF2B5EF4-FFF2-40B4-BE49-F238E27FC236}">
                <a16:creationId xmlns:a16="http://schemas.microsoft.com/office/drawing/2014/main" id="{A61982E2-61B9-4956-B7E7-2200D00CE2D6}"/>
              </a:ext>
            </a:extLst>
          </p:cNvPr>
          <p:cNvSpPr/>
          <p:nvPr/>
        </p:nvSpPr>
        <p:spPr>
          <a:xfrm>
            <a:off x="1261165" y="2128236"/>
            <a:ext cx="7127102" cy="1034381"/>
          </a:xfrm>
          <a:custGeom>
            <a:avLst/>
            <a:gdLst/>
            <a:ahLst/>
            <a:cxnLst/>
            <a:rect l="l" t="t" r="r" b="b"/>
            <a:pathLst>
              <a:path w="227577" h="33029" extrusionOk="0">
                <a:moveTo>
                  <a:pt x="81023" y="0"/>
                </a:moveTo>
                <a:lnTo>
                  <a:pt x="81035" y="477"/>
                </a:lnTo>
                <a:lnTo>
                  <a:pt x="81237" y="477"/>
                </a:lnTo>
                <a:cubicBezTo>
                  <a:pt x="81952" y="477"/>
                  <a:pt x="82678" y="524"/>
                  <a:pt x="83380" y="608"/>
                </a:cubicBezTo>
                <a:lnTo>
                  <a:pt x="83440" y="143"/>
                </a:lnTo>
                <a:cubicBezTo>
                  <a:pt x="82714" y="48"/>
                  <a:pt x="81975" y="0"/>
                  <a:pt x="81237" y="0"/>
                </a:cubicBezTo>
                <a:close/>
                <a:moveTo>
                  <a:pt x="146364" y="0"/>
                </a:moveTo>
                <a:cubicBezTo>
                  <a:pt x="145579" y="0"/>
                  <a:pt x="144805" y="48"/>
                  <a:pt x="144031" y="155"/>
                </a:cubicBezTo>
                <a:lnTo>
                  <a:pt x="144102" y="631"/>
                </a:lnTo>
                <a:cubicBezTo>
                  <a:pt x="144840" y="524"/>
                  <a:pt x="145602" y="477"/>
                  <a:pt x="146364" y="477"/>
                </a:cubicBezTo>
                <a:lnTo>
                  <a:pt x="146448" y="477"/>
                </a:lnTo>
                <a:lnTo>
                  <a:pt x="146448" y="0"/>
                </a:lnTo>
                <a:close/>
                <a:moveTo>
                  <a:pt x="211873" y="0"/>
                </a:moveTo>
                <a:lnTo>
                  <a:pt x="211861" y="477"/>
                </a:lnTo>
                <a:cubicBezTo>
                  <a:pt x="212646" y="489"/>
                  <a:pt x="213432" y="572"/>
                  <a:pt x="214206" y="703"/>
                </a:cubicBezTo>
                <a:lnTo>
                  <a:pt x="214278" y="227"/>
                </a:lnTo>
                <a:cubicBezTo>
                  <a:pt x="213492" y="96"/>
                  <a:pt x="212682" y="24"/>
                  <a:pt x="211873" y="0"/>
                </a:cubicBezTo>
                <a:close/>
                <a:moveTo>
                  <a:pt x="15598" y="0"/>
                </a:moveTo>
                <a:cubicBezTo>
                  <a:pt x="14788" y="24"/>
                  <a:pt x="13979" y="108"/>
                  <a:pt x="13193" y="250"/>
                </a:cubicBezTo>
                <a:lnTo>
                  <a:pt x="13276" y="727"/>
                </a:lnTo>
                <a:cubicBezTo>
                  <a:pt x="14038" y="584"/>
                  <a:pt x="14824" y="500"/>
                  <a:pt x="15610" y="477"/>
                </a:cubicBezTo>
                <a:lnTo>
                  <a:pt x="15598" y="0"/>
                </a:lnTo>
                <a:close/>
                <a:moveTo>
                  <a:pt x="18015" y="108"/>
                </a:moveTo>
                <a:lnTo>
                  <a:pt x="17955" y="572"/>
                </a:lnTo>
                <a:cubicBezTo>
                  <a:pt x="18741" y="667"/>
                  <a:pt x="19515" y="810"/>
                  <a:pt x="20265" y="1012"/>
                </a:cubicBezTo>
                <a:lnTo>
                  <a:pt x="20396" y="548"/>
                </a:lnTo>
                <a:cubicBezTo>
                  <a:pt x="19610" y="346"/>
                  <a:pt x="18813" y="191"/>
                  <a:pt x="18015" y="108"/>
                </a:cubicBezTo>
                <a:close/>
                <a:moveTo>
                  <a:pt x="209456" y="119"/>
                </a:moveTo>
                <a:cubicBezTo>
                  <a:pt x="208658" y="215"/>
                  <a:pt x="207860" y="369"/>
                  <a:pt x="207086" y="584"/>
                </a:cubicBezTo>
                <a:lnTo>
                  <a:pt x="207217" y="1048"/>
                </a:lnTo>
                <a:cubicBezTo>
                  <a:pt x="207967" y="834"/>
                  <a:pt x="208741" y="679"/>
                  <a:pt x="209515" y="596"/>
                </a:cubicBezTo>
                <a:lnTo>
                  <a:pt x="209456" y="119"/>
                </a:lnTo>
                <a:close/>
                <a:moveTo>
                  <a:pt x="148865" y="179"/>
                </a:moveTo>
                <a:lnTo>
                  <a:pt x="148793" y="655"/>
                </a:lnTo>
                <a:cubicBezTo>
                  <a:pt x="149567" y="774"/>
                  <a:pt x="150329" y="953"/>
                  <a:pt x="151079" y="1179"/>
                </a:cubicBezTo>
                <a:lnTo>
                  <a:pt x="151222" y="727"/>
                </a:lnTo>
                <a:cubicBezTo>
                  <a:pt x="150448" y="489"/>
                  <a:pt x="149651" y="298"/>
                  <a:pt x="148865" y="179"/>
                </a:cubicBezTo>
                <a:close/>
                <a:moveTo>
                  <a:pt x="78618" y="203"/>
                </a:moveTo>
                <a:cubicBezTo>
                  <a:pt x="77820" y="334"/>
                  <a:pt x="77022" y="512"/>
                  <a:pt x="76260" y="762"/>
                </a:cubicBezTo>
                <a:lnTo>
                  <a:pt x="76403" y="1215"/>
                </a:lnTo>
                <a:cubicBezTo>
                  <a:pt x="77153" y="977"/>
                  <a:pt x="77915" y="798"/>
                  <a:pt x="78689" y="679"/>
                </a:cubicBezTo>
                <a:lnTo>
                  <a:pt x="78618" y="203"/>
                </a:lnTo>
                <a:close/>
                <a:moveTo>
                  <a:pt x="85809" y="631"/>
                </a:moveTo>
                <a:lnTo>
                  <a:pt x="85678" y="1096"/>
                </a:lnTo>
                <a:cubicBezTo>
                  <a:pt x="86428" y="1310"/>
                  <a:pt x="87167" y="1584"/>
                  <a:pt x="87881" y="1905"/>
                </a:cubicBezTo>
                <a:lnTo>
                  <a:pt x="88071" y="1477"/>
                </a:lnTo>
                <a:cubicBezTo>
                  <a:pt x="87345" y="1143"/>
                  <a:pt x="86583" y="858"/>
                  <a:pt x="85809" y="631"/>
                </a:cubicBezTo>
                <a:close/>
                <a:moveTo>
                  <a:pt x="141673" y="667"/>
                </a:moveTo>
                <a:cubicBezTo>
                  <a:pt x="140899" y="893"/>
                  <a:pt x="140137" y="1179"/>
                  <a:pt x="139411" y="1524"/>
                </a:cubicBezTo>
                <a:lnTo>
                  <a:pt x="139614" y="1953"/>
                </a:lnTo>
                <a:cubicBezTo>
                  <a:pt x="140316" y="1632"/>
                  <a:pt x="141054" y="1346"/>
                  <a:pt x="141804" y="1131"/>
                </a:cubicBezTo>
                <a:lnTo>
                  <a:pt x="141673" y="667"/>
                </a:lnTo>
                <a:close/>
                <a:moveTo>
                  <a:pt x="216635" y="810"/>
                </a:moveTo>
                <a:lnTo>
                  <a:pt x="216480" y="1262"/>
                </a:lnTo>
                <a:cubicBezTo>
                  <a:pt x="217218" y="1512"/>
                  <a:pt x="217957" y="1810"/>
                  <a:pt x="218659" y="2167"/>
                </a:cubicBezTo>
                <a:lnTo>
                  <a:pt x="218873" y="1739"/>
                </a:lnTo>
                <a:cubicBezTo>
                  <a:pt x="218147" y="1370"/>
                  <a:pt x="217397" y="1060"/>
                  <a:pt x="216635" y="810"/>
                </a:cubicBezTo>
                <a:close/>
                <a:moveTo>
                  <a:pt x="10847" y="858"/>
                </a:moveTo>
                <a:cubicBezTo>
                  <a:pt x="10085" y="1108"/>
                  <a:pt x="9335" y="1429"/>
                  <a:pt x="8621" y="1798"/>
                </a:cubicBezTo>
                <a:lnTo>
                  <a:pt x="8835" y="2215"/>
                </a:lnTo>
                <a:cubicBezTo>
                  <a:pt x="9538" y="1858"/>
                  <a:pt x="10264" y="1560"/>
                  <a:pt x="11002" y="1310"/>
                </a:cubicBezTo>
                <a:lnTo>
                  <a:pt x="10847" y="858"/>
                </a:lnTo>
                <a:close/>
                <a:moveTo>
                  <a:pt x="22682" y="1346"/>
                </a:moveTo>
                <a:lnTo>
                  <a:pt x="22492" y="1786"/>
                </a:lnTo>
                <a:cubicBezTo>
                  <a:pt x="23206" y="2096"/>
                  <a:pt x="23909" y="2465"/>
                  <a:pt x="24575" y="2870"/>
                </a:cubicBezTo>
                <a:lnTo>
                  <a:pt x="24825" y="2465"/>
                </a:lnTo>
                <a:cubicBezTo>
                  <a:pt x="24135" y="2048"/>
                  <a:pt x="23420" y="1667"/>
                  <a:pt x="22682" y="1346"/>
                </a:cubicBezTo>
                <a:close/>
                <a:moveTo>
                  <a:pt x="204812" y="1393"/>
                </a:moveTo>
                <a:cubicBezTo>
                  <a:pt x="204074" y="1727"/>
                  <a:pt x="203360" y="2108"/>
                  <a:pt x="202669" y="2536"/>
                </a:cubicBezTo>
                <a:lnTo>
                  <a:pt x="202931" y="2941"/>
                </a:lnTo>
                <a:cubicBezTo>
                  <a:pt x="203586" y="2524"/>
                  <a:pt x="204288" y="2143"/>
                  <a:pt x="205003" y="1834"/>
                </a:cubicBezTo>
                <a:lnTo>
                  <a:pt x="204812" y="1393"/>
                </a:lnTo>
                <a:close/>
                <a:moveTo>
                  <a:pt x="153472" y="1596"/>
                </a:moveTo>
                <a:lnTo>
                  <a:pt x="153270" y="2036"/>
                </a:lnTo>
                <a:cubicBezTo>
                  <a:pt x="153972" y="2370"/>
                  <a:pt x="154663" y="2763"/>
                  <a:pt x="155306" y="3191"/>
                </a:cubicBezTo>
                <a:lnTo>
                  <a:pt x="155580" y="2798"/>
                </a:lnTo>
                <a:cubicBezTo>
                  <a:pt x="154901" y="2346"/>
                  <a:pt x="154199" y="1953"/>
                  <a:pt x="153472" y="1596"/>
                </a:cubicBezTo>
                <a:close/>
                <a:moveTo>
                  <a:pt x="74010" y="1655"/>
                </a:moveTo>
                <a:cubicBezTo>
                  <a:pt x="73296" y="2013"/>
                  <a:pt x="72593" y="2417"/>
                  <a:pt x="71927" y="2870"/>
                </a:cubicBezTo>
                <a:lnTo>
                  <a:pt x="72188" y="3263"/>
                </a:lnTo>
                <a:cubicBezTo>
                  <a:pt x="72843" y="2822"/>
                  <a:pt x="73522" y="2429"/>
                  <a:pt x="74224" y="2084"/>
                </a:cubicBezTo>
                <a:lnTo>
                  <a:pt x="74010" y="1655"/>
                </a:lnTo>
                <a:close/>
                <a:moveTo>
                  <a:pt x="90203" y="2632"/>
                </a:moveTo>
                <a:lnTo>
                  <a:pt x="89941" y="3036"/>
                </a:lnTo>
                <a:cubicBezTo>
                  <a:pt x="90596" y="3453"/>
                  <a:pt x="91227" y="3929"/>
                  <a:pt x="91810" y="4453"/>
                </a:cubicBezTo>
                <a:lnTo>
                  <a:pt x="92131" y="4096"/>
                </a:lnTo>
                <a:cubicBezTo>
                  <a:pt x="91524" y="3560"/>
                  <a:pt x="90869" y="3072"/>
                  <a:pt x="90203" y="2632"/>
                </a:cubicBezTo>
                <a:close/>
                <a:moveTo>
                  <a:pt x="137292" y="2703"/>
                </a:moveTo>
                <a:cubicBezTo>
                  <a:pt x="136625" y="3144"/>
                  <a:pt x="135982" y="3632"/>
                  <a:pt x="135375" y="4168"/>
                </a:cubicBezTo>
                <a:lnTo>
                  <a:pt x="135696" y="4525"/>
                </a:lnTo>
                <a:cubicBezTo>
                  <a:pt x="136280" y="4013"/>
                  <a:pt x="136911" y="3525"/>
                  <a:pt x="137554" y="3096"/>
                </a:cubicBezTo>
                <a:lnTo>
                  <a:pt x="137292" y="2703"/>
                </a:lnTo>
                <a:close/>
                <a:moveTo>
                  <a:pt x="220945" y="2977"/>
                </a:moveTo>
                <a:lnTo>
                  <a:pt x="220671" y="3370"/>
                </a:lnTo>
                <a:cubicBezTo>
                  <a:pt x="221314" y="3810"/>
                  <a:pt x="221921" y="4310"/>
                  <a:pt x="222493" y="4846"/>
                </a:cubicBezTo>
                <a:lnTo>
                  <a:pt x="222826" y="4501"/>
                </a:lnTo>
                <a:cubicBezTo>
                  <a:pt x="222231" y="3953"/>
                  <a:pt x="221600" y="3441"/>
                  <a:pt x="220945" y="2977"/>
                </a:cubicBezTo>
                <a:close/>
                <a:moveTo>
                  <a:pt x="6549" y="3048"/>
                </a:moveTo>
                <a:cubicBezTo>
                  <a:pt x="5894" y="3513"/>
                  <a:pt x="5275" y="4037"/>
                  <a:pt x="4692" y="4596"/>
                </a:cubicBezTo>
                <a:lnTo>
                  <a:pt x="5025" y="4941"/>
                </a:lnTo>
                <a:cubicBezTo>
                  <a:pt x="5585" y="4394"/>
                  <a:pt x="6192" y="3894"/>
                  <a:pt x="6835" y="3441"/>
                </a:cubicBezTo>
                <a:lnTo>
                  <a:pt x="6549" y="3048"/>
                </a:lnTo>
                <a:close/>
                <a:moveTo>
                  <a:pt x="26778" y="3894"/>
                </a:moveTo>
                <a:lnTo>
                  <a:pt x="26468" y="4251"/>
                </a:lnTo>
                <a:cubicBezTo>
                  <a:pt x="27064" y="4763"/>
                  <a:pt x="27635" y="5311"/>
                  <a:pt x="28147" y="5894"/>
                </a:cubicBezTo>
                <a:lnTo>
                  <a:pt x="28504" y="5584"/>
                </a:lnTo>
                <a:cubicBezTo>
                  <a:pt x="27969" y="4977"/>
                  <a:pt x="27397" y="4406"/>
                  <a:pt x="26778" y="3894"/>
                </a:cubicBezTo>
                <a:close/>
                <a:moveTo>
                  <a:pt x="200728" y="3965"/>
                </a:moveTo>
                <a:cubicBezTo>
                  <a:pt x="200121" y="4489"/>
                  <a:pt x="199538" y="5072"/>
                  <a:pt x="199014" y="5680"/>
                </a:cubicBezTo>
                <a:lnTo>
                  <a:pt x="199371" y="5989"/>
                </a:lnTo>
                <a:cubicBezTo>
                  <a:pt x="199883" y="5394"/>
                  <a:pt x="200443" y="4846"/>
                  <a:pt x="201038" y="4334"/>
                </a:cubicBezTo>
                <a:lnTo>
                  <a:pt x="200728" y="3965"/>
                </a:lnTo>
                <a:close/>
                <a:moveTo>
                  <a:pt x="157473" y="4299"/>
                </a:moveTo>
                <a:lnTo>
                  <a:pt x="157151" y="4644"/>
                </a:lnTo>
                <a:cubicBezTo>
                  <a:pt x="157735" y="5180"/>
                  <a:pt x="158283" y="5751"/>
                  <a:pt x="158771" y="6346"/>
                </a:cubicBezTo>
                <a:lnTo>
                  <a:pt x="159140" y="6049"/>
                </a:lnTo>
                <a:cubicBezTo>
                  <a:pt x="158628" y="5430"/>
                  <a:pt x="158068" y="4834"/>
                  <a:pt x="157473" y="4299"/>
                </a:cubicBezTo>
                <a:close/>
                <a:moveTo>
                  <a:pt x="70033" y="4382"/>
                </a:moveTo>
                <a:cubicBezTo>
                  <a:pt x="69438" y="4930"/>
                  <a:pt x="68890" y="5525"/>
                  <a:pt x="68378" y="6144"/>
                </a:cubicBezTo>
                <a:lnTo>
                  <a:pt x="68748" y="6442"/>
                </a:lnTo>
                <a:cubicBezTo>
                  <a:pt x="69248" y="5834"/>
                  <a:pt x="69783" y="5263"/>
                  <a:pt x="70355" y="4727"/>
                </a:cubicBezTo>
                <a:lnTo>
                  <a:pt x="70033" y="4382"/>
                </a:lnTo>
                <a:close/>
                <a:moveTo>
                  <a:pt x="93822" y="5811"/>
                </a:moveTo>
                <a:lnTo>
                  <a:pt x="93465" y="6120"/>
                </a:lnTo>
                <a:cubicBezTo>
                  <a:pt x="93977" y="6715"/>
                  <a:pt x="94441" y="7358"/>
                  <a:pt x="94846" y="8013"/>
                </a:cubicBezTo>
                <a:lnTo>
                  <a:pt x="95251" y="7763"/>
                </a:lnTo>
                <a:cubicBezTo>
                  <a:pt x="94834" y="7085"/>
                  <a:pt x="94346" y="6430"/>
                  <a:pt x="93822" y="5811"/>
                </a:cubicBezTo>
                <a:close/>
                <a:moveTo>
                  <a:pt x="133696" y="5906"/>
                </a:moveTo>
                <a:cubicBezTo>
                  <a:pt x="133172" y="6525"/>
                  <a:pt x="132696" y="7192"/>
                  <a:pt x="132279" y="7870"/>
                </a:cubicBezTo>
                <a:lnTo>
                  <a:pt x="132684" y="8120"/>
                </a:lnTo>
                <a:cubicBezTo>
                  <a:pt x="133101" y="7454"/>
                  <a:pt x="133553" y="6811"/>
                  <a:pt x="134065" y="6215"/>
                </a:cubicBezTo>
                <a:lnTo>
                  <a:pt x="133696" y="5906"/>
                </a:lnTo>
                <a:close/>
                <a:moveTo>
                  <a:pt x="224457" y="6287"/>
                </a:moveTo>
                <a:lnTo>
                  <a:pt x="224076" y="6585"/>
                </a:lnTo>
                <a:cubicBezTo>
                  <a:pt x="224565" y="7204"/>
                  <a:pt x="225005" y="7858"/>
                  <a:pt x="225398" y="8525"/>
                </a:cubicBezTo>
                <a:lnTo>
                  <a:pt x="225803" y="8287"/>
                </a:lnTo>
                <a:cubicBezTo>
                  <a:pt x="225410" y="7597"/>
                  <a:pt x="224946" y="6918"/>
                  <a:pt x="224457" y="6287"/>
                </a:cubicBezTo>
                <a:close/>
                <a:moveTo>
                  <a:pt x="3073" y="6394"/>
                </a:moveTo>
                <a:cubicBezTo>
                  <a:pt x="2573" y="7025"/>
                  <a:pt x="2132" y="7704"/>
                  <a:pt x="1727" y="8406"/>
                </a:cubicBezTo>
                <a:lnTo>
                  <a:pt x="2144" y="8632"/>
                </a:lnTo>
                <a:cubicBezTo>
                  <a:pt x="2525" y="7954"/>
                  <a:pt x="2966" y="7299"/>
                  <a:pt x="3442" y="6680"/>
                </a:cubicBezTo>
                <a:lnTo>
                  <a:pt x="3073" y="6394"/>
                </a:lnTo>
                <a:close/>
                <a:moveTo>
                  <a:pt x="29969" y="7501"/>
                </a:moveTo>
                <a:lnTo>
                  <a:pt x="29576" y="7763"/>
                </a:lnTo>
                <a:cubicBezTo>
                  <a:pt x="30005" y="8418"/>
                  <a:pt x="30386" y="9109"/>
                  <a:pt x="30707" y="9823"/>
                </a:cubicBezTo>
                <a:lnTo>
                  <a:pt x="31136" y="9621"/>
                </a:lnTo>
                <a:cubicBezTo>
                  <a:pt x="30802" y="8894"/>
                  <a:pt x="30409" y="8180"/>
                  <a:pt x="29969" y="7501"/>
                </a:cubicBezTo>
                <a:close/>
                <a:moveTo>
                  <a:pt x="197561" y="7608"/>
                </a:moveTo>
                <a:cubicBezTo>
                  <a:pt x="197121" y="8287"/>
                  <a:pt x="196740" y="9001"/>
                  <a:pt x="196406" y="9740"/>
                </a:cubicBezTo>
                <a:lnTo>
                  <a:pt x="196847" y="9930"/>
                </a:lnTo>
                <a:cubicBezTo>
                  <a:pt x="197168" y="9228"/>
                  <a:pt x="197537" y="8525"/>
                  <a:pt x="197966" y="7870"/>
                </a:cubicBezTo>
                <a:lnTo>
                  <a:pt x="197561" y="7608"/>
                </a:lnTo>
                <a:close/>
                <a:moveTo>
                  <a:pt x="160533" y="8025"/>
                </a:moveTo>
                <a:lnTo>
                  <a:pt x="160128" y="8275"/>
                </a:lnTo>
                <a:cubicBezTo>
                  <a:pt x="160533" y="8942"/>
                  <a:pt x="160878" y="9644"/>
                  <a:pt x="161188" y="10371"/>
                </a:cubicBezTo>
                <a:lnTo>
                  <a:pt x="161628" y="10180"/>
                </a:lnTo>
                <a:cubicBezTo>
                  <a:pt x="161319" y="9442"/>
                  <a:pt x="160950" y="8716"/>
                  <a:pt x="160533" y="8025"/>
                </a:cubicBezTo>
                <a:close/>
                <a:moveTo>
                  <a:pt x="66997" y="8132"/>
                </a:moveTo>
                <a:cubicBezTo>
                  <a:pt x="66593" y="8835"/>
                  <a:pt x="66235" y="9561"/>
                  <a:pt x="65926" y="10299"/>
                </a:cubicBezTo>
                <a:lnTo>
                  <a:pt x="66366" y="10490"/>
                </a:lnTo>
                <a:cubicBezTo>
                  <a:pt x="66664" y="9763"/>
                  <a:pt x="67021" y="9049"/>
                  <a:pt x="67414" y="8382"/>
                </a:cubicBezTo>
                <a:lnTo>
                  <a:pt x="66997" y="8132"/>
                </a:lnTo>
                <a:close/>
                <a:moveTo>
                  <a:pt x="96382" y="9906"/>
                </a:moveTo>
                <a:lnTo>
                  <a:pt x="95953" y="10097"/>
                </a:lnTo>
                <a:cubicBezTo>
                  <a:pt x="96263" y="10811"/>
                  <a:pt x="96525" y="11561"/>
                  <a:pt x="96727" y="12311"/>
                </a:cubicBezTo>
                <a:lnTo>
                  <a:pt x="97192" y="12180"/>
                </a:lnTo>
                <a:cubicBezTo>
                  <a:pt x="96977" y="11407"/>
                  <a:pt x="96703" y="10645"/>
                  <a:pt x="96382" y="9906"/>
                </a:cubicBezTo>
                <a:close/>
                <a:moveTo>
                  <a:pt x="131172" y="10025"/>
                </a:moveTo>
                <a:cubicBezTo>
                  <a:pt x="130851" y="10764"/>
                  <a:pt x="130589" y="11538"/>
                  <a:pt x="130386" y="12311"/>
                </a:cubicBezTo>
                <a:lnTo>
                  <a:pt x="130839" y="12430"/>
                </a:lnTo>
                <a:cubicBezTo>
                  <a:pt x="131041" y="11680"/>
                  <a:pt x="131303" y="10930"/>
                  <a:pt x="131601" y="10204"/>
                </a:cubicBezTo>
                <a:lnTo>
                  <a:pt x="131172" y="10025"/>
                </a:lnTo>
                <a:close/>
                <a:moveTo>
                  <a:pt x="226851" y="10466"/>
                </a:moveTo>
                <a:lnTo>
                  <a:pt x="226410" y="10645"/>
                </a:lnTo>
                <a:cubicBezTo>
                  <a:pt x="226696" y="11371"/>
                  <a:pt x="226934" y="12133"/>
                  <a:pt x="227113" y="12895"/>
                </a:cubicBezTo>
                <a:lnTo>
                  <a:pt x="227577" y="12788"/>
                </a:lnTo>
                <a:cubicBezTo>
                  <a:pt x="227386" y="12002"/>
                  <a:pt x="227148" y="11216"/>
                  <a:pt x="226851" y="10466"/>
                </a:cubicBezTo>
                <a:close/>
                <a:moveTo>
                  <a:pt x="703" y="10597"/>
                </a:moveTo>
                <a:cubicBezTo>
                  <a:pt x="406" y="11347"/>
                  <a:pt x="179" y="12121"/>
                  <a:pt x="1" y="12907"/>
                </a:cubicBezTo>
                <a:lnTo>
                  <a:pt x="465" y="13014"/>
                </a:lnTo>
                <a:cubicBezTo>
                  <a:pt x="632" y="12252"/>
                  <a:pt x="858" y="11490"/>
                  <a:pt x="1144" y="10764"/>
                </a:cubicBezTo>
                <a:lnTo>
                  <a:pt x="703" y="10597"/>
                </a:lnTo>
                <a:close/>
                <a:moveTo>
                  <a:pt x="31981" y="11895"/>
                </a:moveTo>
                <a:lnTo>
                  <a:pt x="31529" y="12026"/>
                </a:lnTo>
                <a:cubicBezTo>
                  <a:pt x="31743" y="12776"/>
                  <a:pt x="31910" y="13550"/>
                  <a:pt x="32017" y="14324"/>
                </a:cubicBezTo>
                <a:lnTo>
                  <a:pt x="32493" y="14252"/>
                </a:lnTo>
                <a:cubicBezTo>
                  <a:pt x="32374" y="13454"/>
                  <a:pt x="32207" y="12657"/>
                  <a:pt x="31981" y="11895"/>
                </a:cubicBezTo>
                <a:close/>
                <a:moveTo>
                  <a:pt x="195585" y="12014"/>
                </a:moveTo>
                <a:cubicBezTo>
                  <a:pt x="195359" y="12788"/>
                  <a:pt x="195204" y="13585"/>
                  <a:pt x="195097" y="14383"/>
                </a:cubicBezTo>
                <a:lnTo>
                  <a:pt x="195573" y="14443"/>
                </a:lnTo>
                <a:cubicBezTo>
                  <a:pt x="195668" y="13669"/>
                  <a:pt x="195823" y="12895"/>
                  <a:pt x="196037" y="12145"/>
                </a:cubicBezTo>
                <a:lnTo>
                  <a:pt x="195585" y="12014"/>
                </a:lnTo>
                <a:close/>
                <a:moveTo>
                  <a:pt x="162378" y="12478"/>
                </a:moveTo>
                <a:lnTo>
                  <a:pt x="161926" y="12597"/>
                </a:lnTo>
                <a:cubicBezTo>
                  <a:pt x="162104" y="13359"/>
                  <a:pt x="162247" y="14133"/>
                  <a:pt x="162319" y="14907"/>
                </a:cubicBezTo>
                <a:lnTo>
                  <a:pt x="162795" y="14871"/>
                </a:lnTo>
                <a:cubicBezTo>
                  <a:pt x="162712" y="14062"/>
                  <a:pt x="162581" y="13264"/>
                  <a:pt x="162378" y="12478"/>
                </a:cubicBezTo>
                <a:close/>
                <a:moveTo>
                  <a:pt x="65188" y="12609"/>
                </a:moveTo>
                <a:cubicBezTo>
                  <a:pt x="64997" y="13395"/>
                  <a:pt x="64866" y="14193"/>
                  <a:pt x="64795" y="14990"/>
                </a:cubicBezTo>
                <a:lnTo>
                  <a:pt x="65271" y="15038"/>
                </a:lnTo>
                <a:cubicBezTo>
                  <a:pt x="65342" y="14264"/>
                  <a:pt x="65473" y="13478"/>
                  <a:pt x="65652" y="12716"/>
                </a:cubicBezTo>
                <a:lnTo>
                  <a:pt x="65188" y="12609"/>
                </a:lnTo>
                <a:close/>
                <a:moveTo>
                  <a:pt x="97644" y="14562"/>
                </a:moveTo>
                <a:lnTo>
                  <a:pt x="97168" y="14621"/>
                </a:lnTo>
                <a:cubicBezTo>
                  <a:pt x="97251" y="15240"/>
                  <a:pt x="97287" y="15883"/>
                  <a:pt x="97287" y="16514"/>
                </a:cubicBezTo>
                <a:cubicBezTo>
                  <a:pt x="97287" y="16669"/>
                  <a:pt x="97287" y="16824"/>
                  <a:pt x="97287" y="16979"/>
                </a:cubicBezTo>
                <a:lnTo>
                  <a:pt x="97763" y="16967"/>
                </a:lnTo>
                <a:cubicBezTo>
                  <a:pt x="97763" y="16812"/>
                  <a:pt x="97763" y="16669"/>
                  <a:pt x="97763" y="16514"/>
                </a:cubicBezTo>
                <a:cubicBezTo>
                  <a:pt x="97763" y="15859"/>
                  <a:pt x="97715" y="15205"/>
                  <a:pt x="97644" y="14562"/>
                </a:cubicBezTo>
                <a:close/>
                <a:moveTo>
                  <a:pt x="129946" y="14693"/>
                </a:moveTo>
                <a:cubicBezTo>
                  <a:pt x="129874" y="15288"/>
                  <a:pt x="129839" y="15907"/>
                  <a:pt x="129839" y="16514"/>
                </a:cubicBezTo>
                <a:cubicBezTo>
                  <a:pt x="129839" y="16717"/>
                  <a:pt x="129839" y="16895"/>
                  <a:pt x="129827" y="17086"/>
                </a:cubicBezTo>
                <a:lnTo>
                  <a:pt x="130303" y="17110"/>
                </a:lnTo>
                <a:cubicBezTo>
                  <a:pt x="130315" y="16907"/>
                  <a:pt x="130315" y="16717"/>
                  <a:pt x="130315" y="16514"/>
                </a:cubicBezTo>
                <a:cubicBezTo>
                  <a:pt x="130315" y="15919"/>
                  <a:pt x="130350" y="15324"/>
                  <a:pt x="130410" y="14740"/>
                </a:cubicBezTo>
                <a:lnTo>
                  <a:pt x="129946" y="14693"/>
                </a:lnTo>
                <a:close/>
                <a:moveTo>
                  <a:pt x="32172" y="16669"/>
                </a:moveTo>
                <a:cubicBezTo>
                  <a:pt x="32172" y="17479"/>
                  <a:pt x="32243" y="18288"/>
                  <a:pt x="32362" y="19074"/>
                </a:cubicBezTo>
                <a:lnTo>
                  <a:pt x="32838" y="19003"/>
                </a:lnTo>
                <a:cubicBezTo>
                  <a:pt x="32719" y="18241"/>
                  <a:pt x="32648" y="17443"/>
                  <a:pt x="32648" y="16669"/>
                </a:cubicBezTo>
                <a:close/>
                <a:moveTo>
                  <a:pt x="194954" y="16788"/>
                </a:moveTo>
                <a:cubicBezTo>
                  <a:pt x="194942" y="17574"/>
                  <a:pt x="194870" y="18360"/>
                  <a:pt x="194751" y="19134"/>
                </a:cubicBezTo>
                <a:lnTo>
                  <a:pt x="195216" y="19205"/>
                </a:lnTo>
                <a:cubicBezTo>
                  <a:pt x="195347" y="18419"/>
                  <a:pt x="195418" y="17610"/>
                  <a:pt x="195430" y="16800"/>
                </a:cubicBezTo>
                <a:lnTo>
                  <a:pt x="194954" y="16788"/>
                </a:lnTo>
                <a:close/>
                <a:moveTo>
                  <a:pt x="162890" y="17264"/>
                </a:moveTo>
                <a:lnTo>
                  <a:pt x="162414" y="17288"/>
                </a:lnTo>
                <a:cubicBezTo>
                  <a:pt x="162462" y="18086"/>
                  <a:pt x="162557" y="18896"/>
                  <a:pt x="162700" y="19681"/>
                </a:cubicBezTo>
                <a:lnTo>
                  <a:pt x="163176" y="19598"/>
                </a:lnTo>
                <a:cubicBezTo>
                  <a:pt x="163021" y="18824"/>
                  <a:pt x="162926" y="18038"/>
                  <a:pt x="162890" y="17264"/>
                </a:cubicBezTo>
                <a:close/>
                <a:moveTo>
                  <a:pt x="64699" y="17383"/>
                </a:moveTo>
                <a:cubicBezTo>
                  <a:pt x="64664" y="18169"/>
                  <a:pt x="64557" y="18955"/>
                  <a:pt x="64402" y="19717"/>
                </a:cubicBezTo>
                <a:lnTo>
                  <a:pt x="64866" y="19812"/>
                </a:lnTo>
                <a:cubicBezTo>
                  <a:pt x="65033" y="19027"/>
                  <a:pt x="65128" y="18217"/>
                  <a:pt x="65176" y="17419"/>
                </a:cubicBezTo>
                <a:lnTo>
                  <a:pt x="64699" y="17383"/>
                </a:lnTo>
                <a:close/>
                <a:moveTo>
                  <a:pt x="98001" y="19300"/>
                </a:moveTo>
                <a:lnTo>
                  <a:pt x="97537" y="19384"/>
                </a:lnTo>
                <a:cubicBezTo>
                  <a:pt x="97668" y="20170"/>
                  <a:pt x="97870" y="20967"/>
                  <a:pt x="98120" y="21729"/>
                </a:cubicBezTo>
                <a:lnTo>
                  <a:pt x="98573" y="21574"/>
                </a:lnTo>
                <a:cubicBezTo>
                  <a:pt x="98323" y="20836"/>
                  <a:pt x="98132" y="20074"/>
                  <a:pt x="98001" y="19300"/>
                </a:cubicBezTo>
                <a:close/>
                <a:moveTo>
                  <a:pt x="129577" y="19419"/>
                </a:moveTo>
                <a:cubicBezTo>
                  <a:pt x="129434" y="20193"/>
                  <a:pt x="129243" y="20955"/>
                  <a:pt x="128981" y="21694"/>
                </a:cubicBezTo>
                <a:lnTo>
                  <a:pt x="129434" y="21848"/>
                </a:lnTo>
                <a:cubicBezTo>
                  <a:pt x="129696" y="21086"/>
                  <a:pt x="129898" y="20300"/>
                  <a:pt x="130053" y="19515"/>
                </a:cubicBezTo>
                <a:lnTo>
                  <a:pt x="129577" y="19419"/>
                </a:lnTo>
                <a:close/>
                <a:moveTo>
                  <a:pt x="33362" y="21289"/>
                </a:moveTo>
                <a:lnTo>
                  <a:pt x="32910" y="21432"/>
                </a:lnTo>
                <a:cubicBezTo>
                  <a:pt x="33148" y="22205"/>
                  <a:pt x="33446" y="22956"/>
                  <a:pt x="33803" y="23682"/>
                </a:cubicBezTo>
                <a:lnTo>
                  <a:pt x="34231" y="23479"/>
                </a:lnTo>
                <a:cubicBezTo>
                  <a:pt x="33886" y="22777"/>
                  <a:pt x="33600" y="22039"/>
                  <a:pt x="33362" y="21289"/>
                </a:cubicBezTo>
                <a:close/>
                <a:moveTo>
                  <a:pt x="194204" y="21408"/>
                </a:moveTo>
                <a:cubicBezTo>
                  <a:pt x="193966" y="22158"/>
                  <a:pt x="193668" y="22884"/>
                  <a:pt x="193323" y="23587"/>
                </a:cubicBezTo>
                <a:lnTo>
                  <a:pt x="193751" y="23801"/>
                </a:lnTo>
                <a:cubicBezTo>
                  <a:pt x="194097" y="23075"/>
                  <a:pt x="194406" y="22325"/>
                  <a:pt x="194656" y="21563"/>
                </a:cubicBezTo>
                <a:lnTo>
                  <a:pt x="194204" y="21408"/>
                </a:lnTo>
                <a:close/>
                <a:moveTo>
                  <a:pt x="163795" y="21860"/>
                </a:moveTo>
                <a:lnTo>
                  <a:pt x="163343" y="22015"/>
                </a:lnTo>
                <a:cubicBezTo>
                  <a:pt x="163605" y="22777"/>
                  <a:pt x="163938" y="23527"/>
                  <a:pt x="164319" y="24241"/>
                </a:cubicBezTo>
                <a:lnTo>
                  <a:pt x="164736" y="24015"/>
                </a:lnTo>
                <a:cubicBezTo>
                  <a:pt x="164367" y="23325"/>
                  <a:pt x="164057" y="22598"/>
                  <a:pt x="163795" y="21860"/>
                </a:cubicBezTo>
                <a:close/>
                <a:moveTo>
                  <a:pt x="63771" y="21979"/>
                </a:moveTo>
                <a:cubicBezTo>
                  <a:pt x="63509" y="22717"/>
                  <a:pt x="63175" y="23432"/>
                  <a:pt x="62806" y="24122"/>
                </a:cubicBezTo>
                <a:lnTo>
                  <a:pt x="63223" y="24349"/>
                </a:lnTo>
                <a:cubicBezTo>
                  <a:pt x="63616" y="23634"/>
                  <a:pt x="63937" y="22896"/>
                  <a:pt x="64211" y="22146"/>
                </a:cubicBezTo>
                <a:lnTo>
                  <a:pt x="63771" y="21979"/>
                </a:lnTo>
                <a:close/>
                <a:moveTo>
                  <a:pt x="99478" y="23741"/>
                </a:moveTo>
                <a:lnTo>
                  <a:pt x="99049" y="23968"/>
                </a:lnTo>
                <a:cubicBezTo>
                  <a:pt x="99418" y="24682"/>
                  <a:pt x="99835" y="25373"/>
                  <a:pt x="100299" y="26039"/>
                </a:cubicBezTo>
                <a:lnTo>
                  <a:pt x="100692" y="25765"/>
                </a:lnTo>
                <a:cubicBezTo>
                  <a:pt x="100240" y="25123"/>
                  <a:pt x="99835" y="24444"/>
                  <a:pt x="99478" y="23741"/>
                </a:cubicBezTo>
                <a:close/>
                <a:moveTo>
                  <a:pt x="128064" y="23860"/>
                </a:moveTo>
                <a:cubicBezTo>
                  <a:pt x="127707" y="24551"/>
                  <a:pt x="127291" y="25230"/>
                  <a:pt x="126838" y="25861"/>
                </a:cubicBezTo>
                <a:lnTo>
                  <a:pt x="127231" y="26135"/>
                </a:lnTo>
                <a:cubicBezTo>
                  <a:pt x="127695" y="25480"/>
                  <a:pt x="128124" y="24789"/>
                  <a:pt x="128493" y="24075"/>
                </a:cubicBezTo>
                <a:lnTo>
                  <a:pt x="128064" y="23860"/>
                </a:lnTo>
                <a:close/>
                <a:moveTo>
                  <a:pt x="35398" y="25515"/>
                </a:moveTo>
                <a:lnTo>
                  <a:pt x="35005" y="25777"/>
                </a:lnTo>
                <a:cubicBezTo>
                  <a:pt x="35458" y="26444"/>
                  <a:pt x="35970" y="27087"/>
                  <a:pt x="36505" y="27682"/>
                </a:cubicBezTo>
                <a:lnTo>
                  <a:pt x="36863" y="27361"/>
                </a:lnTo>
                <a:cubicBezTo>
                  <a:pt x="36339" y="26777"/>
                  <a:pt x="35839" y="26158"/>
                  <a:pt x="35398" y="25515"/>
                </a:cubicBezTo>
                <a:close/>
                <a:moveTo>
                  <a:pt x="192132" y="25611"/>
                </a:moveTo>
                <a:cubicBezTo>
                  <a:pt x="191680" y="26254"/>
                  <a:pt x="191191" y="26873"/>
                  <a:pt x="190656" y="27444"/>
                </a:cubicBezTo>
                <a:lnTo>
                  <a:pt x="191001" y="27766"/>
                </a:lnTo>
                <a:cubicBezTo>
                  <a:pt x="191561" y="27182"/>
                  <a:pt x="192061" y="26551"/>
                  <a:pt x="192525" y="25885"/>
                </a:cubicBezTo>
                <a:lnTo>
                  <a:pt x="192132" y="25611"/>
                </a:lnTo>
                <a:close/>
                <a:moveTo>
                  <a:pt x="165986" y="26004"/>
                </a:moveTo>
                <a:lnTo>
                  <a:pt x="165605" y="26289"/>
                </a:lnTo>
                <a:cubicBezTo>
                  <a:pt x="166081" y="26932"/>
                  <a:pt x="166605" y="27551"/>
                  <a:pt x="167177" y="28123"/>
                </a:cubicBezTo>
                <a:lnTo>
                  <a:pt x="167510" y="27789"/>
                </a:lnTo>
                <a:cubicBezTo>
                  <a:pt x="166962" y="27230"/>
                  <a:pt x="166450" y="26635"/>
                  <a:pt x="165986" y="26004"/>
                </a:cubicBezTo>
                <a:close/>
                <a:moveTo>
                  <a:pt x="61544" y="26099"/>
                </a:moveTo>
                <a:cubicBezTo>
                  <a:pt x="61080" y="26730"/>
                  <a:pt x="60556" y="27325"/>
                  <a:pt x="60008" y="27873"/>
                </a:cubicBezTo>
                <a:lnTo>
                  <a:pt x="60342" y="28218"/>
                </a:lnTo>
                <a:cubicBezTo>
                  <a:pt x="60913" y="27647"/>
                  <a:pt x="61449" y="27028"/>
                  <a:pt x="61925" y="26385"/>
                </a:cubicBezTo>
                <a:lnTo>
                  <a:pt x="61544" y="26099"/>
                </a:lnTo>
                <a:close/>
                <a:moveTo>
                  <a:pt x="102180" y="27575"/>
                </a:moveTo>
                <a:lnTo>
                  <a:pt x="101835" y="27909"/>
                </a:lnTo>
                <a:cubicBezTo>
                  <a:pt x="102395" y="28480"/>
                  <a:pt x="103002" y="29028"/>
                  <a:pt x="103633" y="29528"/>
                </a:cubicBezTo>
                <a:lnTo>
                  <a:pt x="103919" y="29159"/>
                </a:lnTo>
                <a:cubicBezTo>
                  <a:pt x="103311" y="28671"/>
                  <a:pt x="102728" y="28135"/>
                  <a:pt x="102180" y="27575"/>
                </a:cubicBezTo>
                <a:close/>
                <a:moveTo>
                  <a:pt x="125338" y="27659"/>
                </a:moveTo>
                <a:cubicBezTo>
                  <a:pt x="124790" y="28230"/>
                  <a:pt x="124195" y="28754"/>
                  <a:pt x="123576" y="29230"/>
                </a:cubicBezTo>
                <a:lnTo>
                  <a:pt x="123873" y="29611"/>
                </a:lnTo>
                <a:cubicBezTo>
                  <a:pt x="124505" y="29111"/>
                  <a:pt x="125112" y="28575"/>
                  <a:pt x="125671" y="27992"/>
                </a:cubicBezTo>
                <a:lnTo>
                  <a:pt x="125338" y="27659"/>
                </a:lnTo>
                <a:close/>
                <a:moveTo>
                  <a:pt x="38577" y="28968"/>
                </a:moveTo>
                <a:lnTo>
                  <a:pt x="38268" y="29337"/>
                </a:lnTo>
                <a:cubicBezTo>
                  <a:pt x="38899" y="29849"/>
                  <a:pt x="39565" y="30314"/>
                  <a:pt x="40256" y="30718"/>
                </a:cubicBezTo>
                <a:lnTo>
                  <a:pt x="40494" y="30314"/>
                </a:lnTo>
                <a:cubicBezTo>
                  <a:pt x="39827" y="29909"/>
                  <a:pt x="39184" y="29456"/>
                  <a:pt x="38577" y="28968"/>
                </a:cubicBezTo>
                <a:close/>
                <a:moveTo>
                  <a:pt x="188929" y="29040"/>
                </a:moveTo>
                <a:cubicBezTo>
                  <a:pt x="188322" y="29528"/>
                  <a:pt x="187667" y="29980"/>
                  <a:pt x="187000" y="30373"/>
                </a:cubicBezTo>
                <a:lnTo>
                  <a:pt x="187239" y="30790"/>
                </a:lnTo>
                <a:cubicBezTo>
                  <a:pt x="187929" y="30385"/>
                  <a:pt x="188608" y="29921"/>
                  <a:pt x="189227" y="29421"/>
                </a:cubicBezTo>
                <a:lnTo>
                  <a:pt x="188929" y="29040"/>
                </a:lnTo>
                <a:close/>
                <a:moveTo>
                  <a:pt x="169284" y="29337"/>
                </a:moveTo>
                <a:lnTo>
                  <a:pt x="168998" y="29718"/>
                </a:lnTo>
                <a:cubicBezTo>
                  <a:pt x="169641" y="30206"/>
                  <a:pt x="170320" y="30647"/>
                  <a:pt x="171022" y="31028"/>
                </a:cubicBezTo>
                <a:lnTo>
                  <a:pt x="171248" y="30611"/>
                </a:lnTo>
                <a:cubicBezTo>
                  <a:pt x="170570" y="30230"/>
                  <a:pt x="169903" y="29802"/>
                  <a:pt x="169284" y="29337"/>
                </a:cubicBezTo>
                <a:close/>
                <a:moveTo>
                  <a:pt x="58222" y="29409"/>
                </a:moveTo>
                <a:cubicBezTo>
                  <a:pt x="57591" y="29873"/>
                  <a:pt x="56925" y="30302"/>
                  <a:pt x="56246" y="30671"/>
                </a:cubicBezTo>
                <a:lnTo>
                  <a:pt x="56460" y="31088"/>
                </a:lnTo>
                <a:cubicBezTo>
                  <a:pt x="57175" y="30707"/>
                  <a:pt x="57865" y="30266"/>
                  <a:pt x="58508" y="29790"/>
                </a:cubicBezTo>
                <a:lnTo>
                  <a:pt x="58222" y="29409"/>
                </a:lnTo>
                <a:close/>
                <a:moveTo>
                  <a:pt x="105871" y="30456"/>
                </a:moveTo>
                <a:lnTo>
                  <a:pt x="105633" y="30873"/>
                </a:lnTo>
                <a:cubicBezTo>
                  <a:pt x="106336" y="31278"/>
                  <a:pt x="107074" y="31623"/>
                  <a:pt x="107824" y="31909"/>
                </a:cubicBezTo>
                <a:lnTo>
                  <a:pt x="107991" y="31469"/>
                </a:lnTo>
                <a:cubicBezTo>
                  <a:pt x="107264" y="31183"/>
                  <a:pt x="106550" y="30849"/>
                  <a:pt x="105871" y="30456"/>
                </a:cubicBezTo>
                <a:close/>
                <a:moveTo>
                  <a:pt x="121623" y="30528"/>
                </a:moveTo>
                <a:cubicBezTo>
                  <a:pt x="120933" y="30909"/>
                  <a:pt x="120218" y="31242"/>
                  <a:pt x="119492" y="31516"/>
                </a:cubicBezTo>
                <a:lnTo>
                  <a:pt x="119659" y="31957"/>
                </a:lnTo>
                <a:cubicBezTo>
                  <a:pt x="120409" y="31671"/>
                  <a:pt x="121147" y="31338"/>
                  <a:pt x="121849" y="30945"/>
                </a:cubicBezTo>
                <a:lnTo>
                  <a:pt x="121623" y="30528"/>
                </a:lnTo>
                <a:close/>
                <a:moveTo>
                  <a:pt x="42601" y="31361"/>
                </a:moveTo>
                <a:lnTo>
                  <a:pt x="42423" y="31802"/>
                </a:lnTo>
                <a:cubicBezTo>
                  <a:pt x="43161" y="32111"/>
                  <a:pt x="43935" y="32361"/>
                  <a:pt x="44721" y="32552"/>
                </a:cubicBezTo>
                <a:lnTo>
                  <a:pt x="44828" y="32088"/>
                </a:lnTo>
                <a:cubicBezTo>
                  <a:pt x="44078" y="31897"/>
                  <a:pt x="43316" y="31659"/>
                  <a:pt x="42601" y="31361"/>
                </a:cubicBezTo>
                <a:close/>
                <a:moveTo>
                  <a:pt x="184881" y="31409"/>
                </a:moveTo>
                <a:cubicBezTo>
                  <a:pt x="184167" y="31695"/>
                  <a:pt x="183405" y="31933"/>
                  <a:pt x="182643" y="32123"/>
                </a:cubicBezTo>
                <a:lnTo>
                  <a:pt x="182762" y="32576"/>
                </a:lnTo>
                <a:cubicBezTo>
                  <a:pt x="183536" y="32397"/>
                  <a:pt x="184322" y="32147"/>
                  <a:pt x="185060" y="31850"/>
                </a:cubicBezTo>
                <a:lnTo>
                  <a:pt x="184881" y="31409"/>
                </a:lnTo>
                <a:close/>
                <a:moveTo>
                  <a:pt x="173392" y="31576"/>
                </a:moveTo>
                <a:lnTo>
                  <a:pt x="173225" y="32028"/>
                </a:lnTo>
                <a:cubicBezTo>
                  <a:pt x="173987" y="32302"/>
                  <a:pt x="174761" y="32528"/>
                  <a:pt x="175559" y="32683"/>
                </a:cubicBezTo>
                <a:lnTo>
                  <a:pt x="175654" y="32219"/>
                </a:lnTo>
                <a:cubicBezTo>
                  <a:pt x="174880" y="32064"/>
                  <a:pt x="174130" y="31850"/>
                  <a:pt x="173392" y="31576"/>
                </a:cubicBezTo>
                <a:close/>
                <a:moveTo>
                  <a:pt x="54091" y="31623"/>
                </a:moveTo>
                <a:cubicBezTo>
                  <a:pt x="53353" y="31885"/>
                  <a:pt x="52591" y="32088"/>
                  <a:pt x="51829" y="32242"/>
                </a:cubicBezTo>
                <a:lnTo>
                  <a:pt x="51924" y="32719"/>
                </a:lnTo>
                <a:cubicBezTo>
                  <a:pt x="52710" y="32552"/>
                  <a:pt x="53496" y="32338"/>
                  <a:pt x="54258" y="32064"/>
                </a:cubicBezTo>
                <a:lnTo>
                  <a:pt x="54091" y="31623"/>
                </a:lnTo>
                <a:close/>
                <a:moveTo>
                  <a:pt x="110241" y="32159"/>
                </a:moveTo>
                <a:lnTo>
                  <a:pt x="110134" y="32623"/>
                </a:lnTo>
                <a:cubicBezTo>
                  <a:pt x="110919" y="32802"/>
                  <a:pt x="111717" y="32921"/>
                  <a:pt x="112527" y="32981"/>
                </a:cubicBezTo>
                <a:lnTo>
                  <a:pt x="112563" y="32504"/>
                </a:lnTo>
                <a:cubicBezTo>
                  <a:pt x="111777" y="32445"/>
                  <a:pt x="111003" y="32326"/>
                  <a:pt x="110241" y="32159"/>
                </a:cubicBezTo>
                <a:close/>
                <a:moveTo>
                  <a:pt x="117242" y="32183"/>
                </a:moveTo>
                <a:cubicBezTo>
                  <a:pt x="116480" y="32350"/>
                  <a:pt x="115694" y="32469"/>
                  <a:pt x="114908" y="32516"/>
                </a:cubicBezTo>
                <a:lnTo>
                  <a:pt x="114944" y="32993"/>
                </a:lnTo>
                <a:cubicBezTo>
                  <a:pt x="115753" y="32933"/>
                  <a:pt x="116551" y="32826"/>
                  <a:pt x="117337" y="32647"/>
                </a:cubicBezTo>
                <a:lnTo>
                  <a:pt x="117242" y="32183"/>
                </a:lnTo>
                <a:close/>
                <a:moveTo>
                  <a:pt x="47150" y="32481"/>
                </a:moveTo>
                <a:lnTo>
                  <a:pt x="47102" y="32957"/>
                </a:lnTo>
                <a:cubicBezTo>
                  <a:pt x="47626" y="33004"/>
                  <a:pt x="48150" y="33028"/>
                  <a:pt x="48686" y="33028"/>
                </a:cubicBezTo>
                <a:cubicBezTo>
                  <a:pt x="48959" y="33028"/>
                  <a:pt x="49245" y="33028"/>
                  <a:pt x="49519" y="33004"/>
                </a:cubicBezTo>
                <a:lnTo>
                  <a:pt x="49495" y="32528"/>
                </a:lnTo>
                <a:cubicBezTo>
                  <a:pt x="49221" y="32552"/>
                  <a:pt x="48947" y="32552"/>
                  <a:pt x="48686" y="32552"/>
                </a:cubicBezTo>
                <a:cubicBezTo>
                  <a:pt x="48174" y="32552"/>
                  <a:pt x="47650" y="32528"/>
                  <a:pt x="47150" y="32481"/>
                </a:cubicBezTo>
                <a:close/>
                <a:moveTo>
                  <a:pt x="180333" y="32492"/>
                </a:moveTo>
                <a:cubicBezTo>
                  <a:pt x="179857" y="32528"/>
                  <a:pt x="179392" y="32552"/>
                  <a:pt x="178916" y="32552"/>
                </a:cubicBezTo>
                <a:cubicBezTo>
                  <a:pt x="178607" y="32552"/>
                  <a:pt x="178297" y="32540"/>
                  <a:pt x="177975" y="32528"/>
                </a:cubicBezTo>
                <a:lnTo>
                  <a:pt x="177952" y="33004"/>
                </a:lnTo>
                <a:cubicBezTo>
                  <a:pt x="178273" y="33016"/>
                  <a:pt x="178595" y="33028"/>
                  <a:pt x="178916" y="33028"/>
                </a:cubicBezTo>
                <a:cubicBezTo>
                  <a:pt x="179404" y="33028"/>
                  <a:pt x="179892" y="33004"/>
                  <a:pt x="180369" y="32969"/>
                </a:cubicBezTo>
                <a:lnTo>
                  <a:pt x="180333" y="3249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14" name="Google Shape;253;p18">
            <a:extLst>
              <a:ext uri="{FF2B5EF4-FFF2-40B4-BE49-F238E27FC236}">
                <a16:creationId xmlns:a16="http://schemas.microsoft.com/office/drawing/2014/main" id="{3AAB8E58-E914-4352-9CA2-4EBF21231F30}"/>
              </a:ext>
            </a:extLst>
          </p:cNvPr>
          <p:cNvSpPr/>
          <p:nvPr/>
        </p:nvSpPr>
        <p:spPr>
          <a:xfrm>
            <a:off x="5726494" y="2428548"/>
            <a:ext cx="34289" cy="81282"/>
          </a:xfrm>
          <a:custGeom>
            <a:avLst/>
            <a:gdLst/>
            <a:ahLst/>
            <a:cxnLst/>
            <a:rect l="l" t="t" r="r" b="b"/>
            <a:pathLst>
              <a:path w="513" h="1216" extrusionOk="0">
                <a:moveTo>
                  <a:pt x="477" y="1"/>
                </a:moveTo>
                <a:lnTo>
                  <a:pt x="1" y="37"/>
                </a:lnTo>
                <a:cubicBezTo>
                  <a:pt x="24" y="429"/>
                  <a:pt x="36" y="822"/>
                  <a:pt x="36" y="1215"/>
                </a:cubicBezTo>
                <a:lnTo>
                  <a:pt x="513" y="1215"/>
                </a:lnTo>
                <a:cubicBezTo>
                  <a:pt x="513" y="810"/>
                  <a:pt x="501" y="406"/>
                  <a:pt x="477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 dirty="0"/>
          </a:p>
        </p:txBody>
      </p:sp>
      <p:sp>
        <p:nvSpPr>
          <p:cNvPr id="15" name="วงรี 81">
            <a:extLst>
              <a:ext uri="{FF2B5EF4-FFF2-40B4-BE49-F238E27FC236}">
                <a16:creationId xmlns:a16="http://schemas.microsoft.com/office/drawing/2014/main" id="{98E43619-5B2E-43B0-8150-78DD1FCD3554}"/>
              </a:ext>
            </a:extLst>
          </p:cNvPr>
          <p:cNvSpPr/>
          <p:nvPr/>
        </p:nvSpPr>
        <p:spPr>
          <a:xfrm>
            <a:off x="250541" y="2587905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27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733A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</a:t>
            </a:r>
          </a:p>
        </p:txBody>
      </p:sp>
      <p:sp>
        <p:nvSpPr>
          <p:cNvPr id="16" name="กล่องข้อความ 82">
            <a:extLst>
              <a:ext uri="{FF2B5EF4-FFF2-40B4-BE49-F238E27FC236}">
                <a16:creationId xmlns:a16="http://schemas.microsoft.com/office/drawing/2014/main" id="{44342D7A-0D9A-4D7A-8FC2-9B0EE8CDF7F8}"/>
              </a:ext>
            </a:extLst>
          </p:cNvPr>
          <p:cNvSpPr txBox="1"/>
          <p:nvPr/>
        </p:nvSpPr>
        <p:spPr>
          <a:xfrm>
            <a:off x="138719" y="3409332"/>
            <a:ext cx="26052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36174D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 ทำเมนู “การดำเนินการเป็นองค์กร</a:t>
            </a:r>
            <a:br>
              <a:rPr lang="th-TH" sz="1600" b="1" dirty="0">
                <a:solidFill>
                  <a:srgbClr val="36174D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rgbClr val="36174D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คุณธรรมต้นแบบ”</a:t>
            </a:r>
            <a:endParaRPr lang="en-US" sz="1600" b="1" dirty="0">
              <a:solidFill>
                <a:srgbClr val="36174D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36174D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จัดทำคำสั่งฯ</a:t>
            </a: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36174D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3. จัดทำแผนฯ</a:t>
            </a:r>
          </a:p>
        </p:txBody>
      </p:sp>
      <p:sp>
        <p:nvSpPr>
          <p:cNvPr id="18" name="กล่องข้อความ 84">
            <a:extLst>
              <a:ext uri="{FF2B5EF4-FFF2-40B4-BE49-F238E27FC236}">
                <a16:creationId xmlns:a16="http://schemas.microsoft.com/office/drawing/2014/main" id="{D67C3E05-2930-4B3F-92AE-ADB35C96DD4B}"/>
              </a:ext>
            </a:extLst>
          </p:cNvPr>
          <p:cNvSpPr txBox="1"/>
          <p:nvPr/>
        </p:nvSpPr>
        <p:spPr>
          <a:xfrm>
            <a:off x="2265526" y="674841"/>
            <a:ext cx="32513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00220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 	ประกาศเจตนารมณ์</a:t>
            </a: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00220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1.1 เจตนารมณ์องค์กรคุณธรรมต้นแบบฯ</a:t>
            </a: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00220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1.2 เจตนารมณ์ต่อต้านการทุจริตฯ</a:t>
            </a: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00220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1.3 เจตนารมณ์ล่วงละเมิดทางเพศฯ</a:t>
            </a: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00220F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	</a:t>
            </a:r>
            <a:r>
              <a:rPr lang="th-TH" sz="1600" b="1" dirty="0">
                <a:solidFill>
                  <a:srgbClr val="00220F"/>
                </a:solidFill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โครงการ </a:t>
            </a:r>
            <a:r>
              <a:rPr lang="en-US" sz="1600" b="1" dirty="0">
                <a:solidFill>
                  <a:srgbClr val="00220F"/>
                </a:solidFill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Knock </a:t>
            </a:r>
            <a:r>
              <a:rPr lang="en-US" sz="1600" b="1" dirty="0" err="1">
                <a:solidFill>
                  <a:srgbClr val="00220F"/>
                </a:solidFill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Knock</a:t>
            </a:r>
            <a:r>
              <a:rPr lang="en-US" sz="1600" b="1" dirty="0">
                <a:solidFill>
                  <a:srgbClr val="00220F"/>
                </a:solidFill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 </a:t>
            </a:r>
            <a:r>
              <a:rPr lang="en-US" sz="1600" b="1" dirty="0" err="1">
                <a:solidFill>
                  <a:srgbClr val="00220F"/>
                </a:solidFill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Stopcorruption</a:t>
            </a:r>
            <a:endParaRPr lang="en-US" sz="1600" b="1" dirty="0">
              <a:solidFill>
                <a:srgbClr val="00220F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9" name="วงรี 85">
            <a:extLst>
              <a:ext uri="{FF2B5EF4-FFF2-40B4-BE49-F238E27FC236}">
                <a16:creationId xmlns:a16="http://schemas.microsoft.com/office/drawing/2014/main" id="{E7527DF4-8109-40FA-B5F9-1FA402E106EB}"/>
              </a:ext>
            </a:extLst>
          </p:cNvPr>
          <p:cNvSpPr/>
          <p:nvPr/>
        </p:nvSpPr>
        <p:spPr>
          <a:xfrm>
            <a:off x="3875519" y="2960640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70C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3</a:t>
            </a:r>
            <a:endParaRPr lang="en-US" sz="2400" b="1" dirty="0">
              <a:solidFill>
                <a:srgbClr val="0070C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0" name="กล่องข้อความ 86">
            <a:extLst>
              <a:ext uri="{FF2B5EF4-FFF2-40B4-BE49-F238E27FC236}">
                <a16:creationId xmlns:a16="http://schemas.microsoft.com/office/drawing/2014/main" id="{21108404-F08D-47BB-A3B1-A1FC8BBB69A9}"/>
              </a:ext>
            </a:extLst>
          </p:cNvPr>
          <p:cNvSpPr txBox="1"/>
          <p:nvPr/>
        </p:nvSpPr>
        <p:spPr>
          <a:xfrm>
            <a:off x="2808031" y="3505130"/>
            <a:ext cx="3308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 	กำหนดเป้าหมาย “ปัญหาที่อยากแก้”</a:t>
            </a:r>
            <a:br>
              <a:rPr lang="th-TH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และ “ความดีที่อยากทำ”</a:t>
            </a: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ดำเนินการตามแผนให้ได้ ร้อยละ </a:t>
            </a:r>
            <a:r>
              <a:rPr lang="en-US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7</a:t>
            </a:r>
            <a:r>
              <a:rPr lang="th-TH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0</a:t>
            </a: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3. รายงานการดำเนินงานตามแผนฯ รอบ 6 เดือน</a:t>
            </a:r>
            <a:endParaRPr lang="en-US" sz="1600" b="1" dirty="0">
              <a:solidFill>
                <a:srgbClr val="0033CC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>
              <a:tabLst>
                <a:tab pos="174625" algn="l"/>
              </a:tabLst>
            </a:pPr>
            <a:r>
              <a:rPr lang="en-US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4.	</a:t>
            </a:r>
            <a:r>
              <a:rPr lang="th-TH" sz="16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ประเมินพฤติกรรมที่เปลี่ยนแปลงฯ</a:t>
            </a:r>
            <a:endParaRPr lang="en-US" sz="1600" b="1" dirty="0">
              <a:solidFill>
                <a:srgbClr val="0033CC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1" name="วงรี 87">
            <a:extLst>
              <a:ext uri="{FF2B5EF4-FFF2-40B4-BE49-F238E27FC236}">
                <a16:creationId xmlns:a16="http://schemas.microsoft.com/office/drawing/2014/main" id="{05D47D8D-485F-45B0-BD23-E2884E6931AE}"/>
              </a:ext>
            </a:extLst>
          </p:cNvPr>
          <p:cNvSpPr/>
          <p:nvPr/>
        </p:nvSpPr>
        <p:spPr>
          <a:xfrm>
            <a:off x="5578458" y="1731802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4</a:t>
            </a:r>
            <a:endParaRPr lang="en-US" sz="2400" b="1" dirty="0">
              <a:solidFill>
                <a:srgbClr val="C0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2" name="กล่องข้อความ 88">
            <a:extLst>
              <a:ext uri="{FF2B5EF4-FFF2-40B4-BE49-F238E27FC236}">
                <a16:creationId xmlns:a16="http://schemas.microsoft.com/office/drawing/2014/main" id="{EBDE7D29-3CB5-4F39-B563-AEBDC91D4210}"/>
              </a:ext>
            </a:extLst>
          </p:cNvPr>
          <p:cNvSpPr txBox="1"/>
          <p:nvPr/>
        </p:nvSpPr>
        <p:spPr>
          <a:xfrm>
            <a:off x="5541193" y="835914"/>
            <a:ext cx="3629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 	จัดกิจกรรมยกย่อง เชิดชู บุคลากร กลุ่ม / กลุ่มงาน</a:t>
            </a:r>
          </a:p>
          <a:p>
            <a:pPr>
              <a:tabLst>
                <a:tab pos="174625" algn="l"/>
              </a:tabLst>
            </a:pPr>
            <a:r>
              <a:rPr lang="th-TH" sz="1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	จัดกิจกรรมถอดบทเรียนการดำเนินงาน</a:t>
            </a:r>
            <a:br>
              <a:rPr lang="th-TH" sz="1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เป็นองค์กรคุณธรรมต้นแบบ</a:t>
            </a:r>
            <a:endParaRPr lang="en-US" sz="1600" b="1" dirty="0">
              <a:solidFill>
                <a:srgbClr val="9933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3" name="วงรี 89">
            <a:extLst>
              <a:ext uri="{FF2B5EF4-FFF2-40B4-BE49-F238E27FC236}">
                <a16:creationId xmlns:a16="http://schemas.microsoft.com/office/drawing/2014/main" id="{59D4D1E0-B9EE-4669-84C1-00D78914494D}"/>
              </a:ext>
            </a:extLst>
          </p:cNvPr>
          <p:cNvSpPr/>
          <p:nvPr/>
        </p:nvSpPr>
        <p:spPr>
          <a:xfrm>
            <a:off x="7608030" y="2219593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5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pSp>
        <p:nvGrpSpPr>
          <p:cNvPr id="24" name="กลุ่ม 13">
            <a:extLst>
              <a:ext uri="{FF2B5EF4-FFF2-40B4-BE49-F238E27FC236}">
                <a16:creationId xmlns:a16="http://schemas.microsoft.com/office/drawing/2014/main" id="{512B906D-B2CB-4D1F-B6BC-BA4E3464A9EC}"/>
              </a:ext>
            </a:extLst>
          </p:cNvPr>
          <p:cNvGrpSpPr/>
          <p:nvPr/>
        </p:nvGrpSpPr>
        <p:grpSpPr>
          <a:xfrm>
            <a:off x="121978" y="3302417"/>
            <a:ext cx="575340" cy="1210159"/>
            <a:chOff x="324252" y="3327737"/>
            <a:chExt cx="575340" cy="1323438"/>
          </a:xfrm>
        </p:grpSpPr>
        <p:cxnSp>
          <p:nvCxnSpPr>
            <p:cNvPr id="25" name="ตัวเชื่อมต่อตรง 2">
              <a:extLst>
                <a:ext uri="{FF2B5EF4-FFF2-40B4-BE49-F238E27FC236}">
                  <a16:creationId xmlns:a16="http://schemas.microsoft.com/office/drawing/2014/main" id="{9597553B-DB9C-46C7-9C7C-637C9C6DB751}"/>
                </a:ext>
              </a:extLst>
            </p:cNvPr>
            <p:cNvCxnSpPr/>
            <p:nvPr/>
          </p:nvCxnSpPr>
          <p:spPr>
            <a:xfrm>
              <a:off x="324252" y="3327737"/>
              <a:ext cx="0" cy="1323438"/>
            </a:xfrm>
            <a:prstGeom prst="line">
              <a:avLst/>
            </a:prstGeom>
            <a:ln w="19050">
              <a:solidFill>
                <a:srgbClr val="F273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12">
              <a:extLst>
                <a:ext uri="{FF2B5EF4-FFF2-40B4-BE49-F238E27FC236}">
                  <a16:creationId xmlns:a16="http://schemas.microsoft.com/office/drawing/2014/main" id="{1E952DAF-16E5-4D77-A44E-D1E18BF7E8C9}"/>
                </a:ext>
              </a:extLst>
            </p:cNvPr>
            <p:cNvCxnSpPr/>
            <p:nvPr/>
          </p:nvCxnSpPr>
          <p:spPr>
            <a:xfrm>
              <a:off x="331118" y="4651175"/>
              <a:ext cx="568474" cy="0"/>
            </a:xfrm>
            <a:prstGeom prst="line">
              <a:avLst/>
            </a:prstGeom>
            <a:ln w="19050">
              <a:solidFill>
                <a:srgbClr val="F273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กลุ่ม 15">
            <a:extLst>
              <a:ext uri="{FF2B5EF4-FFF2-40B4-BE49-F238E27FC236}">
                <a16:creationId xmlns:a16="http://schemas.microsoft.com/office/drawing/2014/main" id="{72D9F71E-B994-4AAA-BBB5-391BC833F27B}"/>
              </a:ext>
            </a:extLst>
          </p:cNvPr>
          <p:cNvGrpSpPr/>
          <p:nvPr/>
        </p:nvGrpSpPr>
        <p:grpSpPr>
          <a:xfrm>
            <a:off x="2175445" y="716677"/>
            <a:ext cx="568474" cy="1345760"/>
            <a:chOff x="2156755" y="843558"/>
            <a:chExt cx="568474" cy="1096074"/>
          </a:xfrm>
        </p:grpSpPr>
        <p:cxnSp>
          <p:nvCxnSpPr>
            <p:cNvPr id="28" name="ตัวเชื่อมต่อตรง 92">
              <a:extLst>
                <a:ext uri="{FF2B5EF4-FFF2-40B4-BE49-F238E27FC236}">
                  <a16:creationId xmlns:a16="http://schemas.microsoft.com/office/drawing/2014/main" id="{C14BCDB6-E936-4BE7-A1FF-9C76A3BE53FD}"/>
                </a:ext>
              </a:extLst>
            </p:cNvPr>
            <p:cNvCxnSpPr>
              <a:cxnSpLocks/>
            </p:cNvCxnSpPr>
            <p:nvPr/>
          </p:nvCxnSpPr>
          <p:spPr>
            <a:xfrm>
              <a:off x="2156755" y="843558"/>
              <a:ext cx="0" cy="109607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93">
              <a:extLst>
                <a:ext uri="{FF2B5EF4-FFF2-40B4-BE49-F238E27FC236}">
                  <a16:creationId xmlns:a16="http://schemas.microsoft.com/office/drawing/2014/main" id="{69979E2D-1E47-41D0-AE54-AAFD48B64C16}"/>
                </a:ext>
              </a:extLst>
            </p:cNvPr>
            <p:cNvCxnSpPr/>
            <p:nvPr/>
          </p:nvCxnSpPr>
          <p:spPr>
            <a:xfrm>
              <a:off x="2156755" y="1939632"/>
              <a:ext cx="56847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0">
            <a:extLst>
              <a:ext uri="{FF2B5EF4-FFF2-40B4-BE49-F238E27FC236}">
                <a16:creationId xmlns:a16="http://schemas.microsoft.com/office/drawing/2014/main" id="{70FBC918-CF49-4AE8-BB8C-CB399D095C0F}"/>
              </a:ext>
            </a:extLst>
          </p:cNvPr>
          <p:cNvGrpSpPr/>
          <p:nvPr/>
        </p:nvGrpSpPr>
        <p:grpSpPr>
          <a:xfrm>
            <a:off x="2694982" y="3489400"/>
            <a:ext cx="575340" cy="1372199"/>
            <a:chOff x="3479380" y="3795886"/>
            <a:chExt cx="575340" cy="1035406"/>
          </a:xfrm>
        </p:grpSpPr>
        <p:cxnSp>
          <p:nvCxnSpPr>
            <p:cNvPr id="31" name="ตัวเชื่อมต่อตรง 95">
              <a:extLst>
                <a:ext uri="{FF2B5EF4-FFF2-40B4-BE49-F238E27FC236}">
                  <a16:creationId xmlns:a16="http://schemas.microsoft.com/office/drawing/2014/main" id="{695DD387-D9B5-43F2-A24C-AF4BE1227EC2}"/>
                </a:ext>
              </a:extLst>
            </p:cNvPr>
            <p:cNvCxnSpPr>
              <a:cxnSpLocks/>
            </p:cNvCxnSpPr>
            <p:nvPr/>
          </p:nvCxnSpPr>
          <p:spPr>
            <a:xfrm>
              <a:off x="3479380" y="3795886"/>
              <a:ext cx="0" cy="103540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96">
              <a:extLst>
                <a:ext uri="{FF2B5EF4-FFF2-40B4-BE49-F238E27FC236}">
                  <a16:creationId xmlns:a16="http://schemas.microsoft.com/office/drawing/2014/main" id="{0A39A001-8D77-438B-9AC8-D4FA23749326}"/>
                </a:ext>
              </a:extLst>
            </p:cNvPr>
            <p:cNvCxnSpPr/>
            <p:nvPr/>
          </p:nvCxnSpPr>
          <p:spPr>
            <a:xfrm>
              <a:off x="3486246" y="4831292"/>
              <a:ext cx="56847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22">
            <a:extLst>
              <a:ext uri="{FF2B5EF4-FFF2-40B4-BE49-F238E27FC236}">
                <a16:creationId xmlns:a16="http://schemas.microsoft.com/office/drawing/2014/main" id="{6D893593-508C-421C-8007-97B36BFED190}"/>
              </a:ext>
            </a:extLst>
          </p:cNvPr>
          <p:cNvGrpSpPr/>
          <p:nvPr/>
        </p:nvGrpSpPr>
        <p:grpSpPr>
          <a:xfrm>
            <a:off x="5557295" y="848214"/>
            <a:ext cx="568474" cy="795239"/>
            <a:chOff x="4939630" y="987574"/>
            <a:chExt cx="568474" cy="795239"/>
          </a:xfrm>
        </p:grpSpPr>
        <p:cxnSp>
          <p:nvCxnSpPr>
            <p:cNvPr id="34" name="ตัวเชื่อมต่อตรง 98">
              <a:extLst>
                <a:ext uri="{FF2B5EF4-FFF2-40B4-BE49-F238E27FC236}">
                  <a16:creationId xmlns:a16="http://schemas.microsoft.com/office/drawing/2014/main" id="{17F40507-AB56-4DD3-808E-8E36E16B9A41}"/>
                </a:ext>
              </a:extLst>
            </p:cNvPr>
            <p:cNvCxnSpPr>
              <a:cxnSpLocks/>
            </p:cNvCxnSpPr>
            <p:nvPr/>
          </p:nvCxnSpPr>
          <p:spPr>
            <a:xfrm>
              <a:off x="4939630" y="987574"/>
              <a:ext cx="0" cy="795239"/>
            </a:xfrm>
            <a:prstGeom prst="line">
              <a:avLst/>
            </a:prstGeom>
            <a:ln w="190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99">
              <a:extLst>
                <a:ext uri="{FF2B5EF4-FFF2-40B4-BE49-F238E27FC236}">
                  <a16:creationId xmlns:a16="http://schemas.microsoft.com/office/drawing/2014/main" id="{11AFB766-EFA4-4106-9D18-3C1722420740}"/>
                </a:ext>
              </a:extLst>
            </p:cNvPr>
            <p:cNvCxnSpPr/>
            <p:nvPr/>
          </p:nvCxnSpPr>
          <p:spPr>
            <a:xfrm>
              <a:off x="4939630" y="1782813"/>
              <a:ext cx="568474" cy="0"/>
            </a:xfrm>
            <a:prstGeom prst="line">
              <a:avLst/>
            </a:prstGeom>
            <a:ln w="190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กลุ่ม 100">
            <a:extLst>
              <a:ext uri="{FF2B5EF4-FFF2-40B4-BE49-F238E27FC236}">
                <a16:creationId xmlns:a16="http://schemas.microsoft.com/office/drawing/2014/main" id="{C5A11172-7E9D-4997-8249-CB2C8F582EE2}"/>
              </a:ext>
            </a:extLst>
          </p:cNvPr>
          <p:cNvGrpSpPr/>
          <p:nvPr/>
        </p:nvGrpSpPr>
        <p:grpSpPr>
          <a:xfrm>
            <a:off x="6116950" y="2901273"/>
            <a:ext cx="575340" cy="2198875"/>
            <a:chOff x="324252" y="3327737"/>
            <a:chExt cx="575340" cy="1323438"/>
          </a:xfrm>
        </p:grpSpPr>
        <p:cxnSp>
          <p:nvCxnSpPr>
            <p:cNvPr id="37" name="ตัวเชื่อมต่อตรง 101">
              <a:extLst>
                <a:ext uri="{FF2B5EF4-FFF2-40B4-BE49-F238E27FC236}">
                  <a16:creationId xmlns:a16="http://schemas.microsoft.com/office/drawing/2014/main" id="{3A6F959D-DF23-40E3-820F-65264499026A}"/>
                </a:ext>
              </a:extLst>
            </p:cNvPr>
            <p:cNvCxnSpPr/>
            <p:nvPr/>
          </p:nvCxnSpPr>
          <p:spPr>
            <a:xfrm>
              <a:off x="324252" y="3327737"/>
              <a:ext cx="0" cy="1323438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102">
              <a:extLst>
                <a:ext uri="{FF2B5EF4-FFF2-40B4-BE49-F238E27FC236}">
                  <a16:creationId xmlns:a16="http://schemas.microsoft.com/office/drawing/2014/main" id="{ACF2AEF0-3417-4DB4-BB2C-17BD7CAB034E}"/>
                </a:ext>
              </a:extLst>
            </p:cNvPr>
            <p:cNvCxnSpPr/>
            <p:nvPr/>
          </p:nvCxnSpPr>
          <p:spPr>
            <a:xfrm>
              <a:off x="331118" y="4651175"/>
              <a:ext cx="568474" cy="0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กล่องข้อความ 90">
            <a:extLst>
              <a:ext uri="{FF2B5EF4-FFF2-40B4-BE49-F238E27FC236}">
                <a16:creationId xmlns:a16="http://schemas.microsoft.com/office/drawing/2014/main" id="{7000221F-3D6F-4694-BF92-1BEE3A68EBB9}"/>
              </a:ext>
            </a:extLst>
          </p:cNvPr>
          <p:cNvSpPr txBox="1"/>
          <p:nvPr/>
        </p:nvSpPr>
        <p:spPr>
          <a:xfrm>
            <a:off x="6293490" y="2849924"/>
            <a:ext cx="3226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AutoNum type="arabicPeriod"/>
              <a:tabLst>
                <a:tab pos="174625" algn="l"/>
                <a:tab pos="449263" algn="l"/>
              </a:tabLst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เข้าร่วมตลาดนัดคุณธรรมฯ </a:t>
            </a:r>
            <a:b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MOPH Moral Market) </a:t>
            </a: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ปี 7</a:t>
            </a:r>
          </a:p>
          <a:p>
            <a:pPr>
              <a:tabLst>
                <a:tab pos="174625" algn="l"/>
                <a:tab pos="449263" algn="l"/>
              </a:tabLst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1.1	กิจกรรม </a:t>
            </a:r>
            <a:r>
              <a:rPr lang="th-TH" sz="1600" b="1" dirty="0" err="1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ชอ</a:t>
            </a: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 ชม แชร์</a:t>
            </a:r>
          </a:p>
          <a:p>
            <a:pPr>
              <a:tabLst>
                <a:tab pos="174625" algn="l"/>
                <a:tab pos="449263" algn="l"/>
              </a:tabLst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1.2	การออกบูธนิทรรศการฯ</a:t>
            </a:r>
            <a:b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1.3	กิจกรรม </a:t>
            </a: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Moral Show</a:t>
            </a:r>
            <a:endParaRPr lang="th-TH" sz="1600" b="1" dirty="0">
              <a:solidFill>
                <a:schemeClr val="accent1">
                  <a:lumMod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>
              <a:tabLst>
                <a:tab pos="174625" algn="l"/>
                <a:tab pos="449263" algn="l"/>
              </a:tabLst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	ดำเนินการตามแผนให้ได้ ร้อยละ 90</a:t>
            </a:r>
          </a:p>
          <a:p>
            <a:pPr>
              <a:tabLst>
                <a:tab pos="174625" algn="l"/>
                <a:tab pos="449263" algn="l"/>
              </a:tabLst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3.	จัดส่งผลการประเมินองค์กรคุณธรรมฯ</a:t>
            </a:r>
          </a:p>
          <a:p>
            <a:pPr marL="174625" indent="-174625">
              <a:tabLst>
                <a:tab pos="174625" algn="l"/>
                <a:tab pos="449263" algn="l"/>
              </a:tabLst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4.	รายงานการดำเนินงานตามแผนฯ </a:t>
            </a:r>
            <a:b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รอบ 12 เดือนแ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7" name="วงรี 83">
            <a:extLst>
              <a:ext uri="{FF2B5EF4-FFF2-40B4-BE49-F238E27FC236}">
                <a16:creationId xmlns:a16="http://schemas.microsoft.com/office/drawing/2014/main" id="{58A7076E-C88F-42E2-B310-21E5BDBDCC36}"/>
              </a:ext>
            </a:extLst>
          </p:cNvPr>
          <p:cNvSpPr/>
          <p:nvPr/>
        </p:nvSpPr>
        <p:spPr>
          <a:xfrm>
            <a:off x="2501669" y="1984623"/>
            <a:ext cx="580473" cy="5804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B05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2</a:t>
            </a:r>
            <a:endParaRPr lang="en-US" sz="2400" b="1" dirty="0">
              <a:solidFill>
                <a:srgbClr val="00B05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12398"/>
      </p:ext>
    </p:extLst>
  </p:cSld>
  <p:clrMapOvr>
    <a:masterClrMapping/>
  </p:clrMapOvr>
  <p:transition>
    <p:circl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ตาราง 11">
            <a:extLst>
              <a:ext uri="{FF2B5EF4-FFF2-40B4-BE49-F238E27FC236}">
                <a16:creationId xmlns:a16="http://schemas.microsoft.com/office/drawing/2014/main" id="{0C623809-5E01-4F9D-A693-7CED297A4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90827"/>
              </p:ext>
            </p:extLst>
          </p:nvPr>
        </p:nvGraphicFramePr>
        <p:xfrm>
          <a:off x="564141" y="1961973"/>
          <a:ext cx="8184323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56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929364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222903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3643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15889">
                <a:tc>
                  <a:txBody>
                    <a:bodyPr/>
                    <a:lstStyle/>
                    <a:p>
                      <a:endParaRPr lang="en-US" sz="1000" b="1" dirty="0"/>
                    </a:p>
                    <a:p>
                      <a:endParaRPr lang="en-US" sz="1000" b="1" dirty="0"/>
                    </a:p>
                    <a:p>
                      <a:endParaRPr lang="en-US" sz="1000" b="1" dirty="0"/>
                    </a:p>
                    <a:p>
                      <a:endParaRPr lang="en-US" sz="1000" b="1" dirty="0"/>
                    </a:p>
                    <a:p>
                      <a:endParaRPr lang="en-US" sz="10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sp>
        <p:nvSpPr>
          <p:cNvPr id="42" name="Oval 5">
            <a:extLst>
              <a:ext uri="{FF2B5EF4-FFF2-40B4-BE49-F238E27FC236}">
                <a16:creationId xmlns:a16="http://schemas.microsoft.com/office/drawing/2014/main" id="{98FF5415-3152-4E98-8E49-2E42FA4C178E}"/>
              </a:ext>
            </a:extLst>
          </p:cNvPr>
          <p:cNvSpPr/>
          <p:nvPr/>
        </p:nvSpPr>
        <p:spPr>
          <a:xfrm>
            <a:off x="1868697" y="48345"/>
            <a:ext cx="739859" cy="7398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2B57885A-E3E1-4609-B1C6-F6A872ACD99A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9933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</a:t>
            </a:r>
            <a:endParaRPr lang="ko-KR" altLang="en-US" sz="3600" b="1" dirty="0">
              <a:solidFill>
                <a:srgbClr val="9933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4" name="สี่เหลี่ยมผืนผ้า 5">
            <a:extLst>
              <a:ext uri="{FF2B5EF4-FFF2-40B4-BE49-F238E27FC236}">
                <a16:creationId xmlns:a16="http://schemas.microsoft.com/office/drawing/2014/main" id="{42A531FD-0753-429B-A310-A03754AE4C9C}"/>
              </a:ext>
            </a:extLst>
          </p:cNvPr>
          <p:cNvSpPr/>
          <p:nvPr/>
        </p:nvSpPr>
        <p:spPr>
          <a:xfrm>
            <a:off x="323528" y="171141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ขั้นตอนที่</a:t>
            </a:r>
            <a:endParaRPr lang="en-US" sz="32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5" name="สี่เหลี่ยมผืนผ้า 6">
            <a:extLst>
              <a:ext uri="{FF2B5EF4-FFF2-40B4-BE49-F238E27FC236}">
                <a16:creationId xmlns:a16="http://schemas.microsoft.com/office/drawing/2014/main" id="{C48B7EDC-ACAA-4392-85F6-33419AD864F8}"/>
              </a:ext>
            </a:extLst>
          </p:cNvPr>
          <p:cNvSpPr/>
          <p:nvPr/>
        </p:nvSpPr>
        <p:spPr>
          <a:xfrm>
            <a:off x="2657934" y="210060"/>
            <a:ext cx="289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 3 กระบวนการย่อย</a:t>
            </a:r>
            <a:endParaRPr lang="en-US" sz="32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46" name="ตัวเชื่อมต่อตรง 7">
            <a:extLst>
              <a:ext uri="{FF2B5EF4-FFF2-40B4-BE49-F238E27FC236}">
                <a16:creationId xmlns:a16="http://schemas.microsoft.com/office/drawing/2014/main" id="{FA992CF5-F920-447A-BB4A-08E52C761E6B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2">
            <a:extLst>
              <a:ext uri="{FF2B5EF4-FFF2-40B4-BE49-F238E27FC236}">
                <a16:creationId xmlns:a16="http://schemas.microsoft.com/office/drawing/2014/main" id="{B5749A6E-157B-42E5-873E-191FE01EF0AC}"/>
              </a:ext>
            </a:extLst>
          </p:cNvPr>
          <p:cNvSpPr txBox="1"/>
          <p:nvPr/>
        </p:nvSpPr>
        <p:spPr bwMode="auto">
          <a:xfrm>
            <a:off x="1044854" y="970645"/>
            <a:ext cx="8041612" cy="80021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3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จัดให้มีเมนู </a:t>
            </a:r>
            <a:r>
              <a:rPr lang="th-TH" altLang="ko-KR" sz="23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“การดำเนินการเป็นองค์กรคุณธรรมต้นแบบ ประจำปีงบประมาณ พ.ศ. 2567 (ชื่อหน่วยงาน)” </a:t>
            </a:r>
            <a:r>
              <a:rPr lang="th-TH" altLang="ko-KR" sz="23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บนเว็บไซต์หลักของหน่วยงาน (ตัวอย่างในคู่มือฯ หน้า 27-28)</a:t>
            </a:r>
          </a:p>
        </p:txBody>
      </p:sp>
      <p:sp>
        <p:nvSpPr>
          <p:cNvPr id="49" name="สี่เหลี่ยมผืนผ้า 9">
            <a:extLst>
              <a:ext uri="{FF2B5EF4-FFF2-40B4-BE49-F238E27FC236}">
                <a16:creationId xmlns:a16="http://schemas.microsoft.com/office/drawing/2014/main" id="{33F19622-9CF9-4FDB-B285-E08FF573801A}"/>
              </a:ext>
            </a:extLst>
          </p:cNvPr>
          <p:cNvSpPr/>
          <p:nvPr/>
        </p:nvSpPr>
        <p:spPr>
          <a:xfrm>
            <a:off x="306978" y="943289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(1)</a:t>
            </a:r>
            <a:endParaRPr lang="en-US" sz="4400" dirty="0">
              <a:solidFill>
                <a:srgbClr val="993300"/>
              </a:solidFill>
            </a:endParaRPr>
          </a:p>
        </p:txBody>
      </p:sp>
      <p:pic>
        <p:nvPicPr>
          <p:cNvPr id="50" name="รูปภาพ 14">
            <a:extLst>
              <a:ext uri="{FF2B5EF4-FFF2-40B4-BE49-F238E27FC236}">
                <a16:creationId xmlns:a16="http://schemas.microsoft.com/office/drawing/2014/main" id="{B6A524F6-A13C-4D4C-9C2F-BDC18075E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29" y="3053660"/>
            <a:ext cx="784869" cy="739860"/>
          </a:xfrm>
          <a:prstGeom prst="rect">
            <a:avLst/>
          </a:prstGeom>
        </p:spPr>
      </p:pic>
      <p:sp>
        <p:nvSpPr>
          <p:cNvPr id="51" name="กล่องข้อความ 15">
            <a:extLst>
              <a:ext uri="{FF2B5EF4-FFF2-40B4-BE49-F238E27FC236}">
                <a16:creationId xmlns:a16="http://schemas.microsoft.com/office/drawing/2014/main" id="{EFD6C408-A8A5-499C-837A-CB166D05CF8A}"/>
              </a:ext>
            </a:extLst>
          </p:cNvPr>
          <p:cNvSpPr txBox="1"/>
          <p:nvPr/>
        </p:nvSpPr>
        <p:spPr>
          <a:xfrm>
            <a:off x="996147" y="2630885"/>
            <a:ext cx="1232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หน้าเว็บไซต์</a:t>
            </a:r>
            <a:endParaRPr lang="en-US" sz="20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2" name="สี่เหลี่ยมผืนผ้า 16">
            <a:extLst>
              <a:ext uri="{FF2B5EF4-FFF2-40B4-BE49-F238E27FC236}">
                <a16:creationId xmlns:a16="http://schemas.microsoft.com/office/drawing/2014/main" id="{1E5355A2-EBEB-4DBD-B6E0-3F1A994A4864}"/>
              </a:ext>
            </a:extLst>
          </p:cNvPr>
          <p:cNvSpPr/>
          <p:nvPr/>
        </p:nvSpPr>
        <p:spPr>
          <a:xfrm>
            <a:off x="2750406" y="2596961"/>
            <a:ext cx="3760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* จัดส่ง </a:t>
            </a:r>
            <a:r>
              <a:rPr 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URL </a:t>
            </a: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ในรูปแบบ </a:t>
            </a:r>
            <a:r>
              <a:rPr 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google forms</a:t>
            </a:r>
            <a:endParaRPr lang="en-US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3" name="สี่เหลี่ยมผืนผ้า 18">
            <a:extLst>
              <a:ext uri="{FF2B5EF4-FFF2-40B4-BE49-F238E27FC236}">
                <a16:creationId xmlns:a16="http://schemas.microsoft.com/office/drawing/2014/main" id="{C68BF16B-FDB9-4EB7-A7F4-BECCF85B8514}"/>
              </a:ext>
            </a:extLst>
          </p:cNvPr>
          <p:cNvSpPr/>
          <p:nvPr/>
        </p:nvSpPr>
        <p:spPr>
          <a:xfrm>
            <a:off x="2807873" y="3348433"/>
            <a:ext cx="1111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sz="20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54" name="สี่เหลี่ยมผืนผ้า 19">
            <a:extLst>
              <a:ext uri="{FF2B5EF4-FFF2-40B4-BE49-F238E27FC236}">
                <a16:creationId xmlns:a16="http://schemas.microsoft.com/office/drawing/2014/main" id="{F7B479EE-D0C3-4EF3-B869-8D605002D740}"/>
              </a:ext>
            </a:extLst>
          </p:cNvPr>
          <p:cNvSpPr/>
          <p:nvPr/>
        </p:nvSpPr>
        <p:spPr>
          <a:xfrm>
            <a:off x="3608743" y="3340697"/>
            <a:ext cx="2818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https://moph.cc/5fZSZrwrs</a:t>
            </a:r>
            <a:endParaRPr lang="en-US" sz="2000" b="1" dirty="0">
              <a:solidFill>
                <a:srgbClr val="0070C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5" name="สี่เหลี่ยมผืนผ้า 20">
            <a:extLst>
              <a:ext uri="{FF2B5EF4-FFF2-40B4-BE49-F238E27FC236}">
                <a16:creationId xmlns:a16="http://schemas.microsoft.com/office/drawing/2014/main" id="{4BE71B4B-F121-4F9A-9DA3-345C9F720F7D}"/>
              </a:ext>
            </a:extLst>
          </p:cNvPr>
          <p:cNvSpPr/>
          <p:nvPr/>
        </p:nvSpPr>
        <p:spPr>
          <a:xfrm>
            <a:off x="2820704" y="3916617"/>
            <a:ext cx="1336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grpSp>
        <p:nvGrpSpPr>
          <p:cNvPr id="56" name="กลุ่ม 1">
            <a:extLst>
              <a:ext uri="{FF2B5EF4-FFF2-40B4-BE49-F238E27FC236}">
                <a16:creationId xmlns:a16="http://schemas.microsoft.com/office/drawing/2014/main" id="{0CC2E78C-FF54-4660-B1E0-66A7B59B9BA8}"/>
              </a:ext>
            </a:extLst>
          </p:cNvPr>
          <p:cNvGrpSpPr/>
          <p:nvPr/>
        </p:nvGrpSpPr>
        <p:grpSpPr>
          <a:xfrm>
            <a:off x="6605393" y="2702289"/>
            <a:ext cx="2122301" cy="1598218"/>
            <a:chOff x="6581622" y="2702289"/>
            <a:chExt cx="1884834" cy="159821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C4F80B9-64F7-4DBE-999D-7291862E7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22" y="2702289"/>
              <a:ext cx="1883855" cy="1525645"/>
            </a:xfrm>
            <a:prstGeom prst="rect">
              <a:avLst/>
            </a:prstGeom>
          </p:spPr>
        </p:pic>
        <p:sp>
          <p:nvSpPr>
            <p:cNvPr id="58" name="Rectangle 21">
              <a:extLst>
                <a:ext uri="{FF2B5EF4-FFF2-40B4-BE49-F238E27FC236}">
                  <a16:creationId xmlns:a16="http://schemas.microsoft.com/office/drawing/2014/main" id="{3B3A2919-FF95-4DDB-ADBC-8C3C71FA2C2E}"/>
                </a:ext>
              </a:extLst>
            </p:cNvPr>
            <p:cNvSpPr/>
            <p:nvPr/>
          </p:nvSpPr>
          <p:spPr>
            <a:xfrm rot="21128427">
              <a:off x="6582869" y="3223289"/>
              <a:ext cx="188358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altLang="en-US" sz="2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ภายใน</a:t>
              </a:r>
              <a:br>
                <a:rPr lang="th-TH" altLang="en-US" sz="2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</a:br>
              <a:r>
                <a:rPr lang="th-TH" altLang="en-US" sz="20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24 พฤศจิกายน 2566</a:t>
              </a:r>
              <a:endParaRPr lang="th-TH" sz="2400" dirty="0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sp>
        <p:nvSpPr>
          <p:cNvPr id="59" name="กล่องข้อความ 24">
            <a:extLst>
              <a:ext uri="{FF2B5EF4-FFF2-40B4-BE49-F238E27FC236}">
                <a16:creationId xmlns:a16="http://schemas.microsoft.com/office/drawing/2014/main" id="{826A1DD5-91F8-477F-BFD5-F0425388F86F}"/>
              </a:ext>
            </a:extLst>
          </p:cNvPr>
          <p:cNvSpPr txBox="1"/>
          <p:nvPr/>
        </p:nvSpPr>
        <p:spPr>
          <a:xfrm>
            <a:off x="2782316" y="3006883"/>
            <a:ext cx="148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sz="2000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60" name="Picture 4">
            <a:extLst>
              <a:ext uri="{FF2B5EF4-FFF2-40B4-BE49-F238E27FC236}">
                <a16:creationId xmlns:a16="http://schemas.microsoft.com/office/drawing/2014/main" id="{94B6CEEB-185C-46C8-A0E5-5104C40B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78" y="3687390"/>
            <a:ext cx="1111898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FA1D6524-8B4E-4034-85AF-A7A36C975C92}"/>
              </a:ext>
            </a:extLst>
          </p:cNvPr>
          <p:cNvGrpSpPr/>
          <p:nvPr/>
        </p:nvGrpSpPr>
        <p:grpSpPr>
          <a:xfrm>
            <a:off x="0" y="-22814"/>
            <a:ext cx="9144000" cy="678089"/>
            <a:chOff x="-8078" y="17373"/>
            <a:chExt cx="6671512" cy="1018725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3E70AF8A-480F-455C-A260-30E281FFC509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565B25F-FFA2-48DD-9A04-7D4D4395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2" y="903743"/>
            <a:ext cx="3342485" cy="404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สี่เหลี่ยมผืนผ้า 4">
            <a:extLst>
              <a:ext uri="{FF2B5EF4-FFF2-40B4-BE49-F238E27FC236}">
                <a16:creationId xmlns:a16="http://schemas.microsoft.com/office/drawing/2014/main" id="{9D5E0866-0254-4AB0-B108-D1B7B5DC4ED4}"/>
              </a:ext>
            </a:extLst>
          </p:cNvPr>
          <p:cNvSpPr/>
          <p:nvPr/>
        </p:nvSpPr>
        <p:spPr>
          <a:xfrm>
            <a:off x="291278" y="54620"/>
            <a:ext cx="6704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chemeClr val="bg1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ตัวอย่างแบบฟอร์มการเรียงเมนูในเว็บไซต์หลักของหน่วยงาน</a:t>
            </a:r>
            <a:endParaRPr lang="en-US" sz="2800" b="1" spc="-20" dirty="0">
              <a:solidFill>
                <a:schemeClr val="bg1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E0B1A0-CC48-4079-AA69-892BA3C57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985" y="899545"/>
            <a:ext cx="3240360" cy="405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สี่เหลี่ยมผืนผ้า 1">
            <a:extLst>
              <a:ext uri="{FF2B5EF4-FFF2-40B4-BE49-F238E27FC236}">
                <a16:creationId xmlns:a16="http://schemas.microsoft.com/office/drawing/2014/main" id="{73DF2FE7-5BF9-4F61-965D-907BEDA5CB24}"/>
              </a:ext>
            </a:extLst>
          </p:cNvPr>
          <p:cNvSpPr/>
          <p:nvPr/>
        </p:nvSpPr>
        <p:spPr>
          <a:xfrm>
            <a:off x="3931853" y="4083918"/>
            <a:ext cx="3089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หน้า 27-28 ในคู่มือฯ </a:t>
            </a:r>
            <a:endParaRPr lang="en-US" sz="32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E13699-6F1E-4525-8504-0C59222C2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57" y="3511007"/>
            <a:ext cx="2193663" cy="1465895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5">
            <a:extLst>
              <a:ext uri="{FF2B5EF4-FFF2-40B4-BE49-F238E27FC236}">
                <a16:creationId xmlns:a16="http://schemas.microsoft.com/office/drawing/2014/main" id="{C653DEA0-A08D-40B9-86E6-58D449AA6024}"/>
              </a:ext>
            </a:extLst>
          </p:cNvPr>
          <p:cNvSpPr/>
          <p:nvPr/>
        </p:nvSpPr>
        <p:spPr>
          <a:xfrm>
            <a:off x="1868697" y="48345"/>
            <a:ext cx="739859" cy="7398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038FD77F-1626-41E8-A8CF-506E4C97B677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993300"/>
                </a:solidFill>
                <a:cs typeface="Arial" pitchFamily="34" charset="0"/>
              </a:rPr>
              <a:t>1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23" name="สี่เหลี่ยมผืนผ้า 5">
            <a:extLst>
              <a:ext uri="{FF2B5EF4-FFF2-40B4-BE49-F238E27FC236}">
                <a16:creationId xmlns:a16="http://schemas.microsoft.com/office/drawing/2014/main" id="{6151EA78-339F-451F-961E-31C0F2427AD4}"/>
              </a:ext>
            </a:extLst>
          </p:cNvPr>
          <p:cNvSpPr/>
          <p:nvPr/>
        </p:nvSpPr>
        <p:spPr>
          <a:xfrm>
            <a:off x="382631" y="125887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24" name="ตัวเชื่อมต่อตรง 7">
            <a:extLst>
              <a:ext uri="{FF2B5EF4-FFF2-40B4-BE49-F238E27FC236}">
                <a16:creationId xmlns:a16="http://schemas.microsoft.com/office/drawing/2014/main" id="{6F53EF44-985F-4943-B344-1BD063B6518B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2">
            <a:extLst>
              <a:ext uri="{FF2B5EF4-FFF2-40B4-BE49-F238E27FC236}">
                <a16:creationId xmlns:a16="http://schemas.microsoft.com/office/drawing/2014/main" id="{EAB2F963-2C7A-4AE5-9724-63DE3C36FDFB}"/>
              </a:ext>
            </a:extLst>
          </p:cNvPr>
          <p:cNvSpPr txBox="1"/>
          <p:nvPr/>
        </p:nvSpPr>
        <p:spPr bwMode="auto">
          <a:xfrm>
            <a:off x="1252921" y="1010411"/>
            <a:ext cx="7923851" cy="80021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3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3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“คำสั่งแต่งตั้งคณะทำงานจัดทำและขับเคลื่อนแผนปฏิบัติการส่งเสริมคุณธรรม</a:t>
            </a:r>
            <a:br>
              <a:rPr lang="th-TH" altLang="ko-KR" sz="23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3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ของหน่วยงาน ประจำปีงบประมาณ พ.ศ. 2567”</a:t>
            </a:r>
            <a:endParaRPr lang="th-TH" altLang="ko-KR" sz="23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6" name="สี่เหลี่ยมผืนผ้า 9">
            <a:extLst>
              <a:ext uri="{FF2B5EF4-FFF2-40B4-BE49-F238E27FC236}">
                <a16:creationId xmlns:a16="http://schemas.microsoft.com/office/drawing/2014/main" id="{A0557A37-7757-4443-A4D2-CF1DB4C1F61A}"/>
              </a:ext>
            </a:extLst>
          </p:cNvPr>
          <p:cNvSpPr/>
          <p:nvPr/>
        </p:nvSpPr>
        <p:spPr>
          <a:xfrm>
            <a:off x="395536" y="923471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2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27" name="ตาราง 11">
            <a:extLst>
              <a:ext uri="{FF2B5EF4-FFF2-40B4-BE49-F238E27FC236}">
                <a16:creationId xmlns:a16="http://schemas.microsoft.com/office/drawing/2014/main" id="{C0F3D653-F5B4-4D1F-B989-483631296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488039"/>
              </p:ext>
            </p:extLst>
          </p:nvPr>
        </p:nvGraphicFramePr>
        <p:xfrm>
          <a:off x="539552" y="2064470"/>
          <a:ext cx="8066088" cy="28206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2023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2612593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521472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3878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281815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28" name="รูปภาพ 14">
            <a:extLst>
              <a:ext uri="{FF2B5EF4-FFF2-40B4-BE49-F238E27FC236}">
                <a16:creationId xmlns:a16="http://schemas.microsoft.com/office/drawing/2014/main" id="{B7F34B3B-B6E0-4893-BA0D-2B9DFDD60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97" y="2655230"/>
            <a:ext cx="739860" cy="739860"/>
          </a:xfrm>
          <a:prstGeom prst="rect">
            <a:avLst/>
          </a:prstGeom>
        </p:spPr>
      </p:pic>
      <p:sp>
        <p:nvSpPr>
          <p:cNvPr id="29" name="สี่เหลี่ยมผืนผ้า 18">
            <a:extLst>
              <a:ext uri="{FF2B5EF4-FFF2-40B4-BE49-F238E27FC236}">
                <a16:creationId xmlns:a16="http://schemas.microsoft.com/office/drawing/2014/main" id="{E32722B9-85F0-4347-B29B-AC172960B974}"/>
              </a:ext>
            </a:extLst>
          </p:cNvPr>
          <p:cNvSpPr/>
          <p:nvPr/>
        </p:nvSpPr>
        <p:spPr>
          <a:xfrm>
            <a:off x="3635896" y="2900486"/>
            <a:ext cx="226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ตรวจหน้าเว็บไซต์</a:t>
            </a:r>
            <a:endParaRPr lang="en-US" sz="28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EAB01FA-5668-4710-9C4B-26BD2E194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69" y="2890255"/>
            <a:ext cx="1810070" cy="1762654"/>
          </a:xfrm>
          <a:prstGeom prst="rect">
            <a:avLst/>
          </a:prstGeom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id="{6670B5FC-D2DD-456B-9F8C-EAF4EE601794}"/>
              </a:ext>
            </a:extLst>
          </p:cNvPr>
          <p:cNvSpPr/>
          <p:nvPr/>
        </p:nvSpPr>
        <p:spPr>
          <a:xfrm rot="21128427">
            <a:off x="6069426" y="3496327"/>
            <a:ext cx="23229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8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24 พฤศจิกายน 2566</a:t>
            </a:r>
            <a:endParaRPr lang="th-TH" sz="28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กล่องข้อความ 27">
            <a:extLst>
              <a:ext uri="{FF2B5EF4-FFF2-40B4-BE49-F238E27FC236}">
                <a16:creationId xmlns:a16="http://schemas.microsoft.com/office/drawing/2014/main" id="{441155D9-0223-4A23-ABA8-BD5951421724}"/>
              </a:ext>
            </a:extLst>
          </p:cNvPr>
          <p:cNvSpPr txBox="1"/>
          <p:nvPr/>
        </p:nvSpPr>
        <p:spPr>
          <a:xfrm>
            <a:off x="538360" y="3367061"/>
            <a:ext cx="2904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คำสั่งฯ</a:t>
            </a:r>
            <a:br>
              <a:rPr 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sz="24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1 ข้อย่อยที่ 1”</a:t>
            </a:r>
          </a:p>
        </p:txBody>
      </p:sp>
    </p:spTree>
    <p:extLst>
      <p:ext uri="{BB962C8B-B14F-4D97-AF65-F5344CB8AC3E}">
        <p14:creationId xmlns:p14="http://schemas.microsoft.com/office/powerpoint/2010/main" val="343201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F8349F5-AE5C-4F7D-89F8-E81BD644D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3023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49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14EE6F8-C0E4-4A3E-BA4D-38A17C530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7792"/>
            <a:ext cx="3591571" cy="464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สี่เหลี่ยมผืนผ้า 7">
            <a:extLst>
              <a:ext uri="{FF2B5EF4-FFF2-40B4-BE49-F238E27FC236}">
                <a16:creationId xmlns:a16="http://schemas.microsoft.com/office/drawing/2014/main" id="{F36F1808-A21B-4168-A04B-D0DE549A8420}"/>
              </a:ext>
            </a:extLst>
          </p:cNvPr>
          <p:cNvSpPr/>
          <p:nvPr/>
        </p:nvSpPr>
        <p:spPr>
          <a:xfrm>
            <a:off x="1043608" y="699542"/>
            <a:ext cx="3054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solidFill>
                  <a:schemeClr val="bg1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lang="en-US" sz="3200" b="1" spc="-20" dirty="0">
              <a:solidFill>
                <a:schemeClr val="bg1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CE2A4-B4F5-469B-A83F-9B0DE9ADD4E6}"/>
              </a:ext>
            </a:extLst>
          </p:cNvPr>
          <p:cNvGrpSpPr/>
          <p:nvPr/>
        </p:nvGrpSpPr>
        <p:grpSpPr>
          <a:xfrm>
            <a:off x="539552" y="1923678"/>
            <a:ext cx="4104456" cy="880065"/>
            <a:chOff x="539552" y="1923678"/>
            <a:chExt cx="4104456" cy="880065"/>
          </a:xfrm>
        </p:grpSpPr>
        <p:sp>
          <p:nvSpPr>
            <p:cNvPr id="11" name="ลูกศร: รูปห้าเหลี่ยม 3">
              <a:extLst>
                <a:ext uri="{FF2B5EF4-FFF2-40B4-BE49-F238E27FC236}">
                  <a16:creationId xmlns:a16="http://schemas.microsoft.com/office/drawing/2014/main" id="{A6223DAD-6284-496B-BAA9-DCA7400BF0DE}"/>
                </a:ext>
              </a:extLst>
            </p:cNvPr>
            <p:cNvSpPr/>
            <p:nvPr/>
          </p:nvSpPr>
          <p:spPr>
            <a:xfrm>
              <a:off x="539552" y="1923678"/>
              <a:ext cx="4104456" cy="880065"/>
            </a:xfrm>
            <a:prstGeom prst="homePlate">
              <a:avLst/>
            </a:prstGeom>
            <a:solidFill>
              <a:srgbClr val="75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2" name="สี่เหลี่ยมผืนผ้า 4">
              <a:extLst>
                <a:ext uri="{FF2B5EF4-FFF2-40B4-BE49-F238E27FC236}">
                  <a16:creationId xmlns:a16="http://schemas.microsoft.com/office/drawing/2014/main" id="{6C8D213A-CA12-4AF9-B0FD-C3A1257F1E8F}"/>
                </a:ext>
              </a:extLst>
            </p:cNvPr>
            <p:cNvSpPr/>
            <p:nvPr/>
          </p:nvSpPr>
          <p:spPr>
            <a:xfrm>
              <a:off x="1422109" y="2067694"/>
              <a:ext cx="2219197" cy="584775"/>
            </a:xfrm>
            <a:prstGeom prst="rect">
              <a:avLst/>
            </a:prstGeom>
            <a:solidFill>
              <a:srgbClr val="75D1FF"/>
            </a:solidFill>
          </p:spPr>
          <p:txBody>
            <a:bodyPr wrap="none">
              <a:spAutoFit/>
            </a:bodyPr>
            <a:lstStyle/>
            <a:p>
              <a:r>
                <a:rPr lang="th-TH" sz="3200" b="1" spc="-20" dirty="0">
                  <a:latin typeface="DB Adman X" panose="02000506090000020004" pitchFamily="2" charset="-34"/>
                  <a:ea typeface="Calibri" panose="020F0502020204030204" pitchFamily="34" charset="0"/>
                  <a:cs typeface="DB Adman X" panose="02000506090000020004" pitchFamily="2" charset="-34"/>
                </a:rPr>
                <a:t>ตัวอย่างคำสั่งฯ </a:t>
              </a:r>
              <a:endParaRPr lang="en-US" sz="32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E46DAA-0BC7-46B8-B81A-20F5CC03A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813"/>
            <a:ext cx="2193663" cy="1465895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5">
            <a:extLst>
              <a:ext uri="{FF2B5EF4-FFF2-40B4-BE49-F238E27FC236}">
                <a16:creationId xmlns:a16="http://schemas.microsoft.com/office/drawing/2014/main" id="{07FE3142-90A8-439D-BF96-9E723A261E99}"/>
              </a:ext>
            </a:extLst>
          </p:cNvPr>
          <p:cNvSpPr/>
          <p:nvPr/>
        </p:nvSpPr>
        <p:spPr>
          <a:xfrm>
            <a:off x="1868697" y="48345"/>
            <a:ext cx="739859" cy="7398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AFF4CFD-D9A8-4DC5-9833-D825AC11A897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993300"/>
                </a:solidFill>
                <a:cs typeface="Arial" pitchFamily="34" charset="0"/>
              </a:rPr>
              <a:t>1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16" name="สี่เหลี่ยมผืนผ้า 5">
            <a:extLst>
              <a:ext uri="{FF2B5EF4-FFF2-40B4-BE49-F238E27FC236}">
                <a16:creationId xmlns:a16="http://schemas.microsoft.com/office/drawing/2014/main" id="{1066D900-2673-45AB-97F5-A590101D7D24}"/>
              </a:ext>
            </a:extLst>
          </p:cNvPr>
          <p:cNvSpPr/>
          <p:nvPr/>
        </p:nvSpPr>
        <p:spPr>
          <a:xfrm>
            <a:off x="471004" y="184357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7" name="ตัวเชื่อมต่อตรง 7">
            <a:extLst>
              <a:ext uri="{FF2B5EF4-FFF2-40B4-BE49-F238E27FC236}">
                <a16:creationId xmlns:a16="http://schemas.microsoft.com/office/drawing/2014/main" id="{CE26163F-DFA7-4826-B389-89EEEFDE488B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2">
            <a:extLst>
              <a:ext uri="{FF2B5EF4-FFF2-40B4-BE49-F238E27FC236}">
                <a16:creationId xmlns:a16="http://schemas.microsoft.com/office/drawing/2014/main" id="{9EF8C1E5-D3FA-4B0A-8365-E4B3A58E81CE}"/>
              </a:ext>
            </a:extLst>
          </p:cNvPr>
          <p:cNvSpPr txBox="1"/>
          <p:nvPr/>
        </p:nvSpPr>
        <p:spPr bwMode="auto">
          <a:xfrm>
            <a:off x="1017735" y="1102068"/>
            <a:ext cx="7872486" cy="43088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2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“แผนปฏิบัติการส่งเสริมคุณธรรมของหน่วยงาน ประจำปีงบประมาณ พ.ศ. 2567”</a:t>
            </a:r>
            <a:endParaRPr lang="th-TH" altLang="ko-KR" sz="22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9" name="สี่เหลี่ยมผืนผ้า 9">
            <a:extLst>
              <a:ext uri="{FF2B5EF4-FFF2-40B4-BE49-F238E27FC236}">
                <a16:creationId xmlns:a16="http://schemas.microsoft.com/office/drawing/2014/main" id="{A6CCA2EE-BC72-454D-8367-2D03ED0EB4E1}"/>
              </a:ext>
            </a:extLst>
          </p:cNvPr>
          <p:cNvSpPr/>
          <p:nvPr/>
        </p:nvSpPr>
        <p:spPr>
          <a:xfrm>
            <a:off x="301726" y="839768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3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20" name="ตาราง 11">
            <a:extLst>
              <a:ext uri="{FF2B5EF4-FFF2-40B4-BE49-F238E27FC236}">
                <a16:creationId xmlns:a16="http://schemas.microsoft.com/office/drawing/2014/main" id="{1550DB20-809A-489F-9011-9D4650704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547680"/>
              </p:ext>
            </p:extLst>
          </p:nvPr>
        </p:nvGraphicFramePr>
        <p:xfrm>
          <a:off x="440511" y="1931374"/>
          <a:ext cx="8389147" cy="28896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0307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990306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278534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433113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33" name="รูปภาพ 14">
            <a:extLst>
              <a:ext uri="{FF2B5EF4-FFF2-40B4-BE49-F238E27FC236}">
                <a16:creationId xmlns:a16="http://schemas.microsoft.com/office/drawing/2014/main" id="{52D5BA64-D666-4819-ACDA-E01B8516B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34" name="สี่เหลี่ยมผืนผ้า 18">
            <a:extLst>
              <a:ext uri="{FF2B5EF4-FFF2-40B4-BE49-F238E27FC236}">
                <a16:creationId xmlns:a16="http://schemas.microsoft.com/office/drawing/2014/main" id="{FEA5FAF3-B4AD-4C63-90F6-526C9D1AF60E}"/>
              </a:ext>
            </a:extLst>
          </p:cNvPr>
          <p:cNvSpPr/>
          <p:nvPr/>
        </p:nvSpPr>
        <p:spPr>
          <a:xfrm>
            <a:off x="2697613" y="2440268"/>
            <a:ext cx="37305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</a:t>
            </a:r>
            <a:r>
              <a:rPr lang="th-TH" sz="32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แผน</a:t>
            </a:r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ฯ </a:t>
            </a:r>
            <a:r>
              <a:rPr lang="th-TH" sz="28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รูปแบบไฟล์ </a:t>
            </a:r>
            <a:r>
              <a:rPr lang="en-US" sz="28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word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28ADA8-4CF3-4A2E-A620-475342FC4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38" y="2660412"/>
            <a:ext cx="1799503" cy="1711538"/>
          </a:xfrm>
          <a:prstGeom prst="rect">
            <a:avLst/>
          </a:prstGeom>
        </p:spPr>
      </p:pic>
      <p:sp>
        <p:nvSpPr>
          <p:cNvPr id="36" name="Rectangle 21">
            <a:extLst>
              <a:ext uri="{FF2B5EF4-FFF2-40B4-BE49-F238E27FC236}">
                <a16:creationId xmlns:a16="http://schemas.microsoft.com/office/drawing/2014/main" id="{B92BC2E8-5479-48A8-83E4-B96F5D371C75}"/>
              </a:ext>
            </a:extLst>
          </p:cNvPr>
          <p:cNvSpPr/>
          <p:nvPr/>
        </p:nvSpPr>
        <p:spPr>
          <a:xfrm rot="21128427">
            <a:off x="6570360" y="3132115"/>
            <a:ext cx="2081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24</a:t>
            </a: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พฤศจิกายน 2566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7" name="กล่องข้อความ 24">
            <a:extLst>
              <a:ext uri="{FF2B5EF4-FFF2-40B4-BE49-F238E27FC236}">
                <a16:creationId xmlns:a16="http://schemas.microsoft.com/office/drawing/2014/main" id="{B38AC6FC-E6CF-4D16-A6C8-88AD95B45209}"/>
              </a:ext>
            </a:extLst>
          </p:cNvPr>
          <p:cNvSpPr txBox="1"/>
          <p:nvPr/>
        </p:nvSpPr>
        <p:spPr>
          <a:xfrm>
            <a:off x="735279" y="3129652"/>
            <a:ext cx="15720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แผนฯ</a:t>
            </a: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1 </a:t>
            </a:r>
            <a:b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ข้อย่อยที่ 2”</a:t>
            </a:r>
          </a:p>
        </p:txBody>
      </p:sp>
      <p:sp>
        <p:nvSpPr>
          <p:cNvPr id="38" name="สี่เหลี่ยมผืนผ้า 16">
            <a:extLst>
              <a:ext uri="{FF2B5EF4-FFF2-40B4-BE49-F238E27FC236}">
                <a16:creationId xmlns:a16="http://schemas.microsoft.com/office/drawing/2014/main" id="{20A574D1-3AB0-4E19-A88F-05FF69A9844F}"/>
              </a:ext>
            </a:extLst>
          </p:cNvPr>
          <p:cNvSpPr/>
          <p:nvPr/>
        </p:nvSpPr>
        <p:spPr>
          <a:xfrm>
            <a:off x="2792394" y="3319426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sz="20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39" name="สี่เหลี่ยมผืนผ้า 19">
            <a:extLst>
              <a:ext uri="{FF2B5EF4-FFF2-40B4-BE49-F238E27FC236}">
                <a16:creationId xmlns:a16="http://schemas.microsoft.com/office/drawing/2014/main" id="{B0CD908C-6D52-4768-80D9-5002D29D4E6C}"/>
              </a:ext>
            </a:extLst>
          </p:cNvPr>
          <p:cNvSpPr/>
          <p:nvPr/>
        </p:nvSpPr>
        <p:spPr>
          <a:xfrm>
            <a:off x="3461971" y="3319425"/>
            <a:ext cx="2408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https://moph.cc/IPwjJjGur</a:t>
            </a:r>
          </a:p>
        </p:txBody>
      </p:sp>
      <p:sp>
        <p:nvSpPr>
          <p:cNvPr id="40" name="สี่เหลี่ยมผืนผ้า 20">
            <a:extLst>
              <a:ext uri="{FF2B5EF4-FFF2-40B4-BE49-F238E27FC236}">
                <a16:creationId xmlns:a16="http://schemas.microsoft.com/office/drawing/2014/main" id="{E57FF67F-465C-498E-A8B4-0DDDFA481FE7}"/>
              </a:ext>
            </a:extLst>
          </p:cNvPr>
          <p:cNvSpPr/>
          <p:nvPr/>
        </p:nvSpPr>
        <p:spPr>
          <a:xfrm>
            <a:off x="2805225" y="3887610"/>
            <a:ext cx="1173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41" name="กล่องข้อความ 21">
            <a:extLst>
              <a:ext uri="{FF2B5EF4-FFF2-40B4-BE49-F238E27FC236}">
                <a16:creationId xmlns:a16="http://schemas.microsoft.com/office/drawing/2014/main" id="{1536BD70-F1A3-4D77-BE6D-6B5E9A7503D2}"/>
              </a:ext>
            </a:extLst>
          </p:cNvPr>
          <p:cNvSpPr txBox="1"/>
          <p:nvPr/>
        </p:nvSpPr>
        <p:spPr>
          <a:xfrm>
            <a:off x="2766838" y="2977876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sz="2000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42" name="รูปภาพ 11">
            <a:extLst>
              <a:ext uri="{FF2B5EF4-FFF2-40B4-BE49-F238E27FC236}">
                <a16:creationId xmlns:a16="http://schemas.microsoft.com/office/drawing/2014/main" id="{D95D2D17-BE1D-423D-82F0-D0E05BDAD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07" y="368136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0392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รูปภาพ 2">
            <a:extLst>
              <a:ext uri="{FF2B5EF4-FFF2-40B4-BE49-F238E27FC236}">
                <a16:creationId xmlns:a16="http://schemas.microsoft.com/office/drawing/2014/main" id="{D2FBBB7A-2144-4419-81C0-98D2B2508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13" y="555526"/>
            <a:ext cx="6004775" cy="434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สี่เหลี่ยมผืนผ้า 7">
            <a:extLst>
              <a:ext uri="{FF2B5EF4-FFF2-40B4-BE49-F238E27FC236}">
                <a16:creationId xmlns:a16="http://schemas.microsoft.com/office/drawing/2014/main" id="{11DB20CA-6761-434B-A7B5-28D755795C06}"/>
              </a:ext>
            </a:extLst>
          </p:cNvPr>
          <p:cNvSpPr/>
          <p:nvPr/>
        </p:nvSpPr>
        <p:spPr>
          <a:xfrm>
            <a:off x="50138" y="1345175"/>
            <a:ext cx="3149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 </a:t>
            </a:r>
            <a:endParaRPr lang="en-US" sz="32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D144CD5-3D79-438F-9B21-504F3E6989C5}"/>
              </a:ext>
            </a:extLst>
          </p:cNvPr>
          <p:cNvGrpSpPr/>
          <p:nvPr/>
        </p:nvGrpSpPr>
        <p:grpSpPr>
          <a:xfrm>
            <a:off x="0" y="2131717"/>
            <a:ext cx="2859437" cy="880065"/>
            <a:chOff x="539552" y="1923678"/>
            <a:chExt cx="4104456" cy="880065"/>
          </a:xfrm>
        </p:grpSpPr>
        <p:sp>
          <p:nvSpPr>
            <p:cNvPr id="40" name="ลูกศร: รูปห้าเหลี่ยม 3">
              <a:extLst>
                <a:ext uri="{FF2B5EF4-FFF2-40B4-BE49-F238E27FC236}">
                  <a16:creationId xmlns:a16="http://schemas.microsoft.com/office/drawing/2014/main" id="{B2C28720-2BB2-4D18-9E3F-CEC3C88F4BA7}"/>
                </a:ext>
              </a:extLst>
            </p:cNvPr>
            <p:cNvSpPr/>
            <p:nvPr/>
          </p:nvSpPr>
          <p:spPr>
            <a:xfrm>
              <a:off x="539552" y="1923678"/>
              <a:ext cx="4104456" cy="880065"/>
            </a:xfrm>
            <a:prstGeom prst="homePlate">
              <a:avLst/>
            </a:prstGeom>
            <a:solidFill>
              <a:srgbClr val="75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1" name="สี่เหลี่ยมผืนผ้า 4">
              <a:extLst>
                <a:ext uri="{FF2B5EF4-FFF2-40B4-BE49-F238E27FC236}">
                  <a16:creationId xmlns:a16="http://schemas.microsoft.com/office/drawing/2014/main" id="{B7DF438C-9ECA-4B0A-A3EE-755B4E51E66E}"/>
                </a:ext>
              </a:extLst>
            </p:cNvPr>
            <p:cNvSpPr/>
            <p:nvPr/>
          </p:nvSpPr>
          <p:spPr>
            <a:xfrm>
              <a:off x="1210668" y="2071322"/>
              <a:ext cx="2086790" cy="584775"/>
            </a:xfrm>
            <a:prstGeom prst="rect">
              <a:avLst/>
            </a:prstGeom>
            <a:solidFill>
              <a:srgbClr val="75D1FF"/>
            </a:solidFill>
          </p:spPr>
          <p:txBody>
            <a:bodyPr wrap="none">
              <a:spAutoFit/>
            </a:bodyPr>
            <a:lstStyle/>
            <a:p>
              <a:r>
                <a:rPr lang="th-TH" sz="3200" b="1" spc="-20" dirty="0">
                  <a:latin typeface="DB Adman X" panose="02000506090000020004" pitchFamily="2" charset="-34"/>
                  <a:ea typeface="Calibri" panose="020F0502020204030204" pitchFamily="34" charset="0"/>
                  <a:cs typeface="DB Adman X" panose="02000506090000020004" pitchFamily="2" charset="-34"/>
                </a:rPr>
                <a:t>ตัวอย่างแผนฯ </a:t>
              </a:r>
              <a:endParaRPr lang="en-US" sz="32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96A3FA-9747-4EF7-A05C-2F62CFA45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4" y="3507854"/>
            <a:ext cx="2193663" cy="14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94316"/>
      </p:ext>
    </p:extLst>
  </p:cSld>
  <p:clrMapOvr>
    <a:masterClrMapping/>
  </p:clrMapOvr>
  <p:transition spd="med">
    <p:circl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5">
            <a:extLst>
              <a:ext uri="{FF2B5EF4-FFF2-40B4-BE49-F238E27FC236}">
                <a16:creationId xmlns:a16="http://schemas.microsoft.com/office/drawing/2014/main" id="{25DFFAF7-DF65-40A4-8C3F-AF4265298B28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82DA9AB-48FB-484A-BECA-2BDAFA149BCA}"/>
              </a:ext>
            </a:extLst>
          </p:cNvPr>
          <p:cNvSpPr txBox="1"/>
          <p:nvPr/>
        </p:nvSpPr>
        <p:spPr>
          <a:xfrm>
            <a:off x="1967095" y="40904"/>
            <a:ext cx="50467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2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16" name="สี่เหลี่ยมผืนผ้า 5">
            <a:extLst>
              <a:ext uri="{FF2B5EF4-FFF2-40B4-BE49-F238E27FC236}">
                <a16:creationId xmlns:a16="http://schemas.microsoft.com/office/drawing/2014/main" id="{13C0D615-A7B6-4607-AC4E-0D67407FE2D3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7" name="สี่เหลี่ยมผืนผ้า 6">
            <a:extLst>
              <a:ext uri="{FF2B5EF4-FFF2-40B4-BE49-F238E27FC236}">
                <a16:creationId xmlns:a16="http://schemas.microsoft.com/office/drawing/2014/main" id="{AD0C1CAF-3ACF-4EAD-8ACE-5B88EF6696C2}"/>
              </a:ext>
            </a:extLst>
          </p:cNvPr>
          <p:cNvSpPr/>
          <p:nvPr/>
        </p:nvSpPr>
        <p:spPr>
          <a:xfrm>
            <a:off x="277200" y="794379"/>
            <a:ext cx="30396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 ประกาศเจตนารมณ์</a:t>
            </a:r>
            <a:endParaRPr lang="en-US" sz="3200" b="1" dirty="0">
              <a:solidFill>
                <a:srgbClr val="0070C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18" name="ตัวเชื่อมต่อตรง 7">
            <a:extLst>
              <a:ext uri="{FF2B5EF4-FFF2-40B4-BE49-F238E27FC236}">
                <a16:creationId xmlns:a16="http://schemas.microsoft.com/office/drawing/2014/main" id="{67658940-4651-402D-9F99-DB1E8EE24E4F}"/>
              </a:ext>
            </a:extLst>
          </p:cNvPr>
          <p:cNvCxnSpPr>
            <a:cxnSpLocks/>
          </p:cNvCxnSpPr>
          <p:nvPr/>
        </p:nvCxnSpPr>
        <p:spPr>
          <a:xfrm>
            <a:off x="31522" y="764193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2">
            <a:extLst>
              <a:ext uri="{FF2B5EF4-FFF2-40B4-BE49-F238E27FC236}">
                <a16:creationId xmlns:a16="http://schemas.microsoft.com/office/drawing/2014/main" id="{F7726E48-AD42-4C12-AD76-4315A9DA3BA2}"/>
              </a:ext>
            </a:extLst>
          </p:cNvPr>
          <p:cNvSpPr txBox="1"/>
          <p:nvPr/>
        </p:nvSpPr>
        <p:spPr bwMode="auto">
          <a:xfrm>
            <a:off x="490040" y="1328290"/>
            <a:ext cx="8663057" cy="1938992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1.1	ประกาศเจตนารมณ์ร่วมกันในการ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“ขับเคลื่อนหน่วยงานให้เป็นองค์กรคุณธรรมต้นแบบ”</a:t>
            </a:r>
          </a:p>
          <a:p>
            <a:pPr marL="360363" indent="-360363"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1.2	ประกาศเจตนารมณ์ร่วมกันในการ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“ต่อต้านการทุจริต และไม่รับของขวัญของกำนัล</a:t>
            </a:r>
            <a:b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ทุกชนิดจากการปฏิบัติหน้าที่ (</a:t>
            </a:r>
            <a:r>
              <a:rPr lang="en-US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No Gift Policy)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”</a:t>
            </a:r>
          </a:p>
          <a:p>
            <a:pPr>
              <a:tabLst>
                <a:tab pos="360363" algn="l"/>
              </a:tabLst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1.3	ประกาศเจตนารมณ์ร่วมกันในการ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“ป้องกันและแก้ไขปัญหาการล่วงละเมิด</a:t>
            </a:r>
            <a:b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หรือคุกคามทางเพศในการทำงาน”</a:t>
            </a:r>
          </a:p>
        </p:txBody>
      </p:sp>
      <p:graphicFrame>
        <p:nvGraphicFramePr>
          <p:cNvPr id="20" name="ตาราง 11">
            <a:extLst>
              <a:ext uri="{FF2B5EF4-FFF2-40B4-BE49-F238E27FC236}">
                <a16:creationId xmlns:a16="http://schemas.microsoft.com/office/drawing/2014/main" id="{BC260440-AC2B-459A-A77C-CAB75F451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314192"/>
              </p:ext>
            </p:extLst>
          </p:nvPr>
        </p:nvGraphicFramePr>
        <p:xfrm>
          <a:off x="479838" y="3291831"/>
          <a:ext cx="8184323" cy="18156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56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929364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222903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444841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1358483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33" name="รูปภาพ 14">
            <a:extLst>
              <a:ext uri="{FF2B5EF4-FFF2-40B4-BE49-F238E27FC236}">
                <a16:creationId xmlns:a16="http://schemas.microsoft.com/office/drawing/2014/main" id="{A8713DE5-F802-49FB-9035-EC13DF108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9" y="4232499"/>
            <a:ext cx="739860" cy="739860"/>
          </a:xfrm>
          <a:prstGeom prst="rect">
            <a:avLst/>
          </a:prstGeom>
        </p:spPr>
      </p:pic>
      <p:sp>
        <p:nvSpPr>
          <p:cNvPr id="34" name="กล่องข้อความ 15">
            <a:extLst>
              <a:ext uri="{FF2B5EF4-FFF2-40B4-BE49-F238E27FC236}">
                <a16:creationId xmlns:a16="http://schemas.microsoft.com/office/drawing/2014/main" id="{4E001CB1-D8D1-4646-8920-0B5F81B85442}"/>
              </a:ext>
            </a:extLst>
          </p:cNvPr>
          <p:cNvSpPr txBox="1"/>
          <p:nvPr/>
        </p:nvSpPr>
        <p:spPr>
          <a:xfrm>
            <a:off x="874515" y="3818683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หน้าเว็บไซต์</a:t>
            </a:r>
            <a:endParaRPr lang="en-US" sz="20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5" name="สี่เหลี่ยมผืนผ้า 18">
            <a:extLst>
              <a:ext uri="{FF2B5EF4-FFF2-40B4-BE49-F238E27FC236}">
                <a16:creationId xmlns:a16="http://schemas.microsoft.com/office/drawing/2014/main" id="{89AC799E-56F8-4265-B16D-BD40E7C9D4A1}"/>
              </a:ext>
            </a:extLst>
          </p:cNvPr>
          <p:cNvSpPr/>
          <p:nvPr/>
        </p:nvSpPr>
        <p:spPr>
          <a:xfrm>
            <a:off x="3316815" y="3856087"/>
            <a:ext cx="226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ตรวจหน้าเว็บไซต์</a:t>
            </a:r>
            <a:endParaRPr lang="en-US" sz="28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C34002-45A7-4CA8-84AE-AE0285FA5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32" y="3440899"/>
            <a:ext cx="2090320" cy="1680529"/>
          </a:xfrm>
          <a:prstGeom prst="rect">
            <a:avLst/>
          </a:prstGeom>
        </p:spPr>
      </p:pic>
      <p:sp>
        <p:nvSpPr>
          <p:cNvPr id="37" name="Rectangle 21">
            <a:extLst>
              <a:ext uri="{FF2B5EF4-FFF2-40B4-BE49-F238E27FC236}">
                <a16:creationId xmlns:a16="http://schemas.microsoft.com/office/drawing/2014/main" id="{E53EEE4F-35AE-4819-8785-8D127F4B3587}"/>
              </a:ext>
            </a:extLst>
          </p:cNvPr>
          <p:cNvSpPr/>
          <p:nvPr/>
        </p:nvSpPr>
        <p:spPr>
          <a:xfrm rot="21128427">
            <a:off x="6855155" y="3927221"/>
            <a:ext cx="1636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20 ธันวาคม </a:t>
            </a:r>
            <a:r>
              <a:rPr lang="th-TH" alt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2566</a:t>
            </a:r>
            <a:endParaRPr lang="th-TH" sz="20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8" name="สี่เหลี่ยมผืนผ้า 1">
            <a:extLst>
              <a:ext uri="{FF2B5EF4-FFF2-40B4-BE49-F238E27FC236}">
                <a16:creationId xmlns:a16="http://schemas.microsoft.com/office/drawing/2014/main" id="{ED59A20A-E9B3-4F16-81E2-0C066A40A11E}"/>
              </a:ext>
            </a:extLst>
          </p:cNvPr>
          <p:cNvSpPr/>
          <p:nvPr/>
        </p:nvSpPr>
        <p:spPr>
          <a:xfrm>
            <a:off x="2721720" y="179418"/>
            <a:ext cx="2688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มี 2 กระบวนการย่อย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39036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27494">
            <a:off x="-1742617" y="739896"/>
            <a:ext cx="11905152" cy="25541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83265" y="713462"/>
            <a:ext cx="1684648" cy="1526713"/>
          </a:xfrm>
          <a:prstGeom prst="rect">
            <a:avLst/>
          </a:prstGeom>
        </p:spPr>
        <p:txBody>
          <a:bodyPr lIns="27731" tIns="27731" rIns="27731" bIns="27731" rtlCol="0" anchor="ctr"/>
          <a:lstStyle/>
          <a:p>
            <a:pPr marL="0" marR="0" lvl="0" indent="0" algn="ctr" defTabSz="457200" rtl="0" eaLnBrk="1" fontAlgn="auto" latinLnBrk="0" hangingPunct="1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รูปภาพ 2">
            <a:extLst>
              <a:ext uri="{FF2B5EF4-FFF2-40B4-BE49-F238E27FC236}">
                <a16:creationId xmlns:a16="http://schemas.microsoft.com/office/drawing/2014/main" id="{8F7B0F4F-9C0C-4337-B105-02B017A50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08" y="101830"/>
            <a:ext cx="3696952" cy="493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สี่เหลี่ยมผืนผ้า 7">
            <a:extLst>
              <a:ext uri="{FF2B5EF4-FFF2-40B4-BE49-F238E27FC236}">
                <a16:creationId xmlns:a16="http://schemas.microsoft.com/office/drawing/2014/main" id="{9E1119A1-98F3-4158-A8CB-2EC3A26992D0}"/>
              </a:ext>
            </a:extLst>
          </p:cNvPr>
          <p:cNvSpPr/>
          <p:nvPr/>
        </p:nvSpPr>
        <p:spPr>
          <a:xfrm>
            <a:off x="823828" y="1333710"/>
            <a:ext cx="3054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lang="en-US" sz="32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13" name="ลูกศร: รูปห้าเหลี่ยม 3">
            <a:extLst>
              <a:ext uri="{FF2B5EF4-FFF2-40B4-BE49-F238E27FC236}">
                <a16:creationId xmlns:a16="http://schemas.microsoft.com/office/drawing/2014/main" id="{1745890B-6232-45F7-801B-9F2D7E87CADB}"/>
              </a:ext>
            </a:extLst>
          </p:cNvPr>
          <p:cNvSpPr/>
          <p:nvPr/>
        </p:nvSpPr>
        <p:spPr>
          <a:xfrm>
            <a:off x="279782" y="2076657"/>
            <a:ext cx="4265126" cy="880065"/>
          </a:xfrm>
          <a:prstGeom prst="homePlate">
            <a:avLst/>
          </a:prstGeom>
          <a:solidFill>
            <a:srgbClr val="75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4" name="สี่เหลี่ยมผืนผ้า 4">
            <a:extLst>
              <a:ext uri="{FF2B5EF4-FFF2-40B4-BE49-F238E27FC236}">
                <a16:creationId xmlns:a16="http://schemas.microsoft.com/office/drawing/2014/main" id="{DCDEF778-8986-4A6E-9FED-D5EA29358524}"/>
              </a:ext>
            </a:extLst>
          </p:cNvPr>
          <p:cNvSpPr/>
          <p:nvPr/>
        </p:nvSpPr>
        <p:spPr>
          <a:xfrm>
            <a:off x="392575" y="2180877"/>
            <a:ext cx="3820700" cy="553998"/>
          </a:xfrm>
          <a:prstGeom prst="rect">
            <a:avLst/>
          </a:prstGeom>
          <a:solidFill>
            <a:srgbClr val="75D1FF"/>
          </a:solidFill>
        </p:spPr>
        <p:txBody>
          <a:bodyPr wrap="square">
            <a:spAutoFit/>
          </a:bodyPr>
          <a:lstStyle/>
          <a:p>
            <a:r>
              <a:rPr lang="th-TH" sz="30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ตัวอย่างประกาศเจตนารมณ์ฯ </a:t>
            </a:r>
            <a:endParaRPr lang="en-US" sz="30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1B0B41-0D66-4A1D-85FF-78BCA98B91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813"/>
            <a:ext cx="2193663" cy="146589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27494">
            <a:off x="-1742617" y="739896"/>
            <a:ext cx="11905152" cy="2554196"/>
          </a:xfrm>
          <a:prstGeom prst="rect">
            <a:avLst/>
          </a:prstGeom>
        </p:spPr>
      </p:pic>
      <p:pic>
        <p:nvPicPr>
          <p:cNvPr id="9" name="รูปภาพ 2">
            <a:extLst>
              <a:ext uri="{FF2B5EF4-FFF2-40B4-BE49-F238E27FC236}">
                <a16:creationId xmlns:a16="http://schemas.microsoft.com/office/drawing/2014/main" id="{F92EEC0A-1881-4386-B410-BD4717CBB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5755"/>
            <a:ext cx="3491675" cy="4731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6">
            <a:extLst>
              <a:ext uri="{FF2B5EF4-FFF2-40B4-BE49-F238E27FC236}">
                <a16:creationId xmlns:a16="http://schemas.microsoft.com/office/drawing/2014/main" id="{7BA568EC-FA13-47CF-BCEE-6676EA78FE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203654"/>
            <a:ext cx="3491675" cy="4731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7F124-3CF7-4717-A32D-FF14B5EBB0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09034"/>
            <a:ext cx="1693387" cy="11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453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>
            <a:extLst>
              <a:ext uri="{FF2B5EF4-FFF2-40B4-BE49-F238E27FC236}">
                <a16:creationId xmlns:a16="http://schemas.microsoft.com/office/drawing/2014/main" id="{B6906292-BC3A-4C55-8733-CB49A3677B36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8A14A95-BADF-4BC8-80CB-074F70A1AB63}"/>
              </a:ext>
            </a:extLst>
          </p:cNvPr>
          <p:cNvSpPr txBox="1"/>
          <p:nvPr/>
        </p:nvSpPr>
        <p:spPr>
          <a:xfrm>
            <a:off x="1967095" y="40904"/>
            <a:ext cx="50467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2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4" name="สี่เหลี่ยมผืนผ้า 5">
            <a:extLst>
              <a:ext uri="{FF2B5EF4-FFF2-40B4-BE49-F238E27FC236}">
                <a16:creationId xmlns:a16="http://schemas.microsoft.com/office/drawing/2014/main" id="{86D13E2D-CA3E-4115-9CFF-69F45C329EF8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5" name="สี่เหลี่ยมผืนผ้า 6">
            <a:extLst>
              <a:ext uri="{FF2B5EF4-FFF2-40B4-BE49-F238E27FC236}">
                <a16:creationId xmlns:a16="http://schemas.microsoft.com/office/drawing/2014/main" id="{3BC9F50F-966F-4A2F-8044-93EBC6A01498}"/>
              </a:ext>
            </a:extLst>
          </p:cNvPr>
          <p:cNvSpPr/>
          <p:nvPr/>
        </p:nvSpPr>
        <p:spPr>
          <a:xfrm>
            <a:off x="323528" y="793094"/>
            <a:ext cx="578075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60363" algn="l"/>
              </a:tabLst>
            </a:pPr>
            <a:r>
              <a:rPr lang="th-TH" sz="32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	โครงการ </a:t>
            </a:r>
            <a:r>
              <a:rPr lang="en-GB" sz="32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Knock </a:t>
            </a:r>
            <a:r>
              <a:rPr lang="en-GB" sz="3200" b="1" dirty="0" err="1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Knock</a:t>
            </a:r>
            <a:r>
              <a:rPr lang="en-GB" sz="32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Stopcorruption</a:t>
            </a:r>
            <a:r>
              <a:rPr lang="en-GB" sz="32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br>
              <a:rPr lang="th-TH" sz="32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2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	ประจำปีงบประมาณ พ.ศ. 2567 </a:t>
            </a:r>
            <a:endParaRPr lang="en-US" sz="3200" b="1" dirty="0">
              <a:solidFill>
                <a:srgbClr val="0070C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6" name="ตัวเชื่อมต่อตรง 7">
            <a:extLst>
              <a:ext uri="{FF2B5EF4-FFF2-40B4-BE49-F238E27FC236}">
                <a16:creationId xmlns:a16="http://schemas.microsoft.com/office/drawing/2014/main" id="{69654167-EA5E-4962-84CD-35E9DF01C7DD}"/>
              </a:ext>
            </a:extLst>
          </p:cNvPr>
          <p:cNvCxnSpPr>
            <a:cxnSpLocks/>
          </p:cNvCxnSpPr>
          <p:nvPr/>
        </p:nvCxnSpPr>
        <p:spPr>
          <a:xfrm>
            <a:off x="31522" y="764193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2">
            <a:extLst>
              <a:ext uri="{FF2B5EF4-FFF2-40B4-BE49-F238E27FC236}">
                <a16:creationId xmlns:a16="http://schemas.microsoft.com/office/drawing/2014/main" id="{1140FDD9-C137-4DB7-8510-D9E45EE8BA4D}"/>
              </a:ext>
            </a:extLst>
          </p:cNvPr>
          <p:cNvSpPr txBox="1"/>
          <p:nvPr/>
        </p:nvSpPr>
        <p:spPr bwMode="auto">
          <a:xfrm>
            <a:off x="611560" y="1862787"/>
            <a:ext cx="8663057" cy="120032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defRPr/>
            </a:pPr>
            <a:r>
              <a:rPr lang="th-TH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(โดยขอให้หน่วยงานประสานวัน เวลา ที่สะดวกให้ศูนย์ปฏิบัติการต่อต้านการทุจริต </a:t>
            </a:r>
          </a:p>
          <a:p>
            <a:pPr marL="360363" indent="-360363">
              <a:defRPr/>
            </a:pPr>
            <a:r>
              <a:rPr lang="th-TH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กระทรวงสาธารณสุข ทราบ </a:t>
            </a:r>
            <a:r>
              <a:rPr lang="th-TH" altLang="ko-KR" sz="2400" b="1" dirty="0">
                <a:solidFill>
                  <a:srgbClr val="FF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โดยสามารถประสานข้อมูลเพิ่มเติมได้ที่ </a:t>
            </a:r>
          </a:p>
          <a:p>
            <a:pPr marL="360363" indent="-360363">
              <a:defRPr/>
            </a:pPr>
            <a:r>
              <a:rPr lang="th-TH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นายพศวีร์  วัชรบุตร นักทรัพยากรบุคคลชำนาญการ</a:t>
            </a:r>
            <a:r>
              <a:rPr lang="th-TH" altLang="ko-KR" sz="2400" b="1" dirty="0">
                <a:solidFill>
                  <a:srgbClr val="FF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หมายเลขโทรศัพท์ 0 2590 1330)</a:t>
            </a:r>
          </a:p>
        </p:txBody>
      </p:sp>
      <p:graphicFrame>
        <p:nvGraphicFramePr>
          <p:cNvPr id="8" name="ตาราง 11">
            <a:extLst>
              <a:ext uri="{FF2B5EF4-FFF2-40B4-BE49-F238E27FC236}">
                <a16:creationId xmlns:a16="http://schemas.microsoft.com/office/drawing/2014/main" id="{AB6A8856-8F4A-4939-9A63-F2586B2CD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375440"/>
              </p:ext>
            </p:extLst>
          </p:nvPr>
        </p:nvGraphicFramePr>
        <p:xfrm>
          <a:off x="755576" y="3102220"/>
          <a:ext cx="8064896" cy="1853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9063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5315833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</a:tblGrid>
              <a:tr h="40709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1396225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9" name="รูปภาพ 14">
            <a:extLst>
              <a:ext uri="{FF2B5EF4-FFF2-40B4-BE49-F238E27FC236}">
                <a16:creationId xmlns:a16="http://schemas.microsoft.com/office/drawing/2014/main" id="{417EAF62-698B-4A3A-A848-EA4F055DD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1" y="4028932"/>
            <a:ext cx="739860" cy="739860"/>
          </a:xfrm>
          <a:prstGeom prst="rect">
            <a:avLst/>
          </a:prstGeom>
        </p:spPr>
      </p:pic>
      <p:sp>
        <p:nvSpPr>
          <p:cNvPr id="10" name="กล่องข้อความ 15">
            <a:extLst>
              <a:ext uri="{FF2B5EF4-FFF2-40B4-BE49-F238E27FC236}">
                <a16:creationId xmlns:a16="http://schemas.microsoft.com/office/drawing/2014/main" id="{F938A309-AD6D-49C9-90A9-E1D2AD7B3C81}"/>
              </a:ext>
            </a:extLst>
          </p:cNvPr>
          <p:cNvSpPr txBox="1"/>
          <p:nvPr/>
        </p:nvSpPr>
        <p:spPr>
          <a:xfrm>
            <a:off x="1525257" y="362341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หน้าเว็บไซต์</a:t>
            </a:r>
            <a:endParaRPr lang="en-US" sz="24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1" name="สี่เหลี่ยมผืนผ้า 18">
            <a:extLst>
              <a:ext uri="{FF2B5EF4-FFF2-40B4-BE49-F238E27FC236}">
                <a16:creationId xmlns:a16="http://schemas.microsoft.com/office/drawing/2014/main" id="{2870660D-FB69-493F-98BC-DA24FA5D62C2}"/>
              </a:ext>
            </a:extLst>
          </p:cNvPr>
          <p:cNvSpPr/>
          <p:nvPr/>
        </p:nvSpPr>
        <p:spPr>
          <a:xfrm>
            <a:off x="4943088" y="3814087"/>
            <a:ext cx="2571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ตรวจหน้าเว็บไซต์</a:t>
            </a:r>
            <a:endParaRPr lang="en-US" sz="32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6677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>
            <a:extLst>
              <a:ext uri="{FF2B5EF4-FFF2-40B4-BE49-F238E27FC236}">
                <a16:creationId xmlns:a16="http://schemas.microsoft.com/office/drawing/2014/main" id="{77DABD4B-CA0F-43C3-BF56-AD929A5CF20D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4C2F76A1-BF24-43E6-B01D-7DD0E85C594F}"/>
              </a:ext>
            </a:extLst>
          </p:cNvPr>
          <p:cNvSpPr txBox="1"/>
          <p:nvPr/>
        </p:nvSpPr>
        <p:spPr>
          <a:xfrm>
            <a:off x="1907084" y="45092"/>
            <a:ext cx="6630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rgbClr val="9933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3</a:t>
            </a:r>
            <a:endParaRPr lang="ko-KR" altLang="en-US" sz="4000" b="1" dirty="0">
              <a:solidFill>
                <a:srgbClr val="993300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4" name="สี่เหลี่ยมผืนผ้า 5">
            <a:extLst>
              <a:ext uri="{FF2B5EF4-FFF2-40B4-BE49-F238E27FC236}">
                <a16:creationId xmlns:a16="http://schemas.microsoft.com/office/drawing/2014/main" id="{CD5144BA-ED5D-4B38-8053-FCEAEBC58443}"/>
              </a:ext>
            </a:extLst>
          </p:cNvPr>
          <p:cNvSpPr/>
          <p:nvPr/>
        </p:nvSpPr>
        <p:spPr>
          <a:xfrm>
            <a:off x="323528" y="171141"/>
            <a:ext cx="1383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6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6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5" name="สี่เหลี่ยมผืนผ้า 6">
            <a:extLst>
              <a:ext uri="{FF2B5EF4-FFF2-40B4-BE49-F238E27FC236}">
                <a16:creationId xmlns:a16="http://schemas.microsoft.com/office/drawing/2014/main" id="{3A369B24-DF2F-42B2-A3EA-2D4D22F0A103}"/>
              </a:ext>
            </a:extLst>
          </p:cNvPr>
          <p:cNvSpPr/>
          <p:nvPr/>
        </p:nvSpPr>
        <p:spPr>
          <a:xfrm>
            <a:off x="2701538" y="158060"/>
            <a:ext cx="2999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6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มี 4 กระบวนการย่อย</a:t>
            </a:r>
            <a:endParaRPr lang="en-US" sz="36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6" name="ตัวเชื่อมต่อตรง 7">
            <a:extLst>
              <a:ext uri="{FF2B5EF4-FFF2-40B4-BE49-F238E27FC236}">
                <a16:creationId xmlns:a16="http://schemas.microsoft.com/office/drawing/2014/main" id="{2686EB18-7AB0-4DBD-8830-F7C5F6749CEB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สี่เหลี่ยมผืนผ้า 9">
            <a:extLst>
              <a:ext uri="{FF2B5EF4-FFF2-40B4-BE49-F238E27FC236}">
                <a16:creationId xmlns:a16="http://schemas.microsoft.com/office/drawing/2014/main" id="{BE1A6150-2D35-45BE-A333-668E15C860E3}"/>
              </a:ext>
            </a:extLst>
          </p:cNvPr>
          <p:cNvSpPr/>
          <p:nvPr/>
        </p:nvSpPr>
        <p:spPr>
          <a:xfrm>
            <a:off x="306978" y="82321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(1)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8" name="ตาราง 11">
            <a:extLst>
              <a:ext uri="{FF2B5EF4-FFF2-40B4-BE49-F238E27FC236}">
                <a16:creationId xmlns:a16="http://schemas.microsoft.com/office/drawing/2014/main" id="{9FE19C34-73E9-4B0E-90EF-FEEBB867D5DF}"/>
              </a:ext>
            </a:extLst>
          </p:cNvPr>
          <p:cNvGraphicFramePr>
            <a:graphicFrameLocks noGrp="1"/>
          </p:cNvGraphicFramePr>
          <p:nvPr/>
        </p:nvGraphicFramePr>
        <p:xfrm>
          <a:off x="353030" y="1977421"/>
          <a:ext cx="8152736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11058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14167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</a:tblGrid>
              <a:tr h="536439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1588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19" name="รูปภาพ 14">
            <a:extLst>
              <a:ext uri="{FF2B5EF4-FFF2-40B4-BE49-F238E27FC236}">
                <a16:creationId xmlns:a16="http://schemas.microsoft.com/office/drawing/2014/main" id="{4F4D32DF-F2EB-404E-9A5F-EE309D2E8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45" y="2544244"/>
            <a:ext cx="739860" cy="739860"/>
          </a:xfrm>
          <a:prstGeom prst="rect">
            <a:avLst/>
          </a:prstGeom>
        </p:spPr>
      </p:pic>
      <p:sp>
        <p:nvSpPr>
          <p:cNvPr id="20" name="สี่เหลี่ยมผืนผ้า 18">
            <a:extLst>
              <a:ext uri="{FF2B5EF4-FFF2-40B4-BE49-F238E27FC236}">
                <a16:creationId xmlns:a16="http://schemas.microsoft.com/office/drawing/2014/main" id="{49748665-14E8-4E4E-95D3-C3F17FC4AB00}"/>
              </a:ext>
            </a:extLst>
          </p:cNvPr>
          <p:cNvSpPr/>
          <p:nvPr/>
        </p:nvSpPr>
        <p:spPr>
          <a:xfrm>
            <a:off x="5701077" y="2815615"/>
            <a:ext cx="2438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sz="28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D26F54C-D611-441D-B927-6D85B2FD7093}"/>
              </a:ext>
            </a:extLst>
          </p:cNvPr>
          <p:cNvSpPr txBox="1"/>
          <p:nvPr/>
        </p:nvSpPr>
        <p:spPr bwMode="auto">
          <a:xfrm>
            <a:off x="1030232" y="913852"/>
            <a:ext cx="7981335" cy="95410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ผู้บริหารและบุคลากรไม่น้อยกว่าร้อยละ 80 </a:t>
            </a:r>
            <a:br>
              <a:rPr lang="th-TH" altLang="ko-KR" sz="28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8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ร่วม </a:t>
            </a:r>
            <a:r>
              <a:rPr lang="th-TH" altLang="ko-KR" sz="28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“กำหนดเป้าหมายจาก “ปัญหาที่อยากแก้” และ “ความดีที่อยากทำ”</a:t>
            </a:r>
          </a:p>
        </p:txBody>
      </p:sp>
      <p:sp>
        <p:nvSpPr>
          <p:cNvPr id="22" name="กล่องข้อความ 26">
            <a:extLst>
              <a:ext uri="{FF2B5EF4-FFF2-40B4-BE49-F238E27FC236}">
                <a16:creationId xmlns:a16="http://schemas.microsoft.com/office/drawing/2014/main" id="{D57E871C-800C-46E6-A050-2C7B07837F38}"/>
              </a:ext>
            </a:extLst>
          </p:cNvPr>
          <p:cNvSpPr txBox="1"/>
          <p:nvPr/>
        </p:nvSpPr>
        <p:spPr>
          <a:xfrm>
            <a:off x="658058" y="3410081"/>
            <a:ext cx="452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การกำหนดเป้าหมายจาก</a:t>
            </a:r>
            <a:b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 “ปัญหาที่อยากแก้” และ “ความดีที่อยากทำ”</a:t>
            </a:r>
            <a:br>
              <a:rPr 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ในหน้าเว็บไซต์ใน </a:t>
            </a:r>
            <a:r>
              <a:rPr lang="th-TH" sz="24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 ข้อย่อยที่ 1”</a:t>
            </a:r>
          </a:p>
        </p:txBody>
      </p:sp>
    </p:spTree>
    <p:extLst>
      <p:ext uri="{BB962C8B-B14F-4D97-AF65-F5344CB8AC3E}">
        <p14:creationId xmlns:p14="http://schemas.microsoft.com/office/powerpoint/2010/main" val="17312740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5">
            <a:extLst>
              <a:ext uri="{FF2B5EF4-FFF2-40B4-BE49-F238E27FC236}">
                <a16:creationId xmlns:a16="http://schemas.microsoft.com/office/drawing/2014/main" id="{16793946-45EC-438E-89AD-14F924151AF8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0A925325-9F43-4FAC-ABB0-1EB71FB40782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3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25" name="สี่เหลี่ยมผืนผ้า 5">
            <a:extLst>
              <a:ext uri="{FF2B5EF4-FFF2-40B4-BE49-F238E27FC236}">
                <a16:creationId xmlns:a16="http://schemas.microsoft.com/office/drawing/2014/main" id="{327704CE-CCD3-4EA4-A37E-E46FEE8A88FF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26" name="ตัวเชื่อมต่อตรง 7">
            <a:extLst>
              <a:ext uri="{FF2B5EF4-FFF2-40B4-BE49-F238E27FC236}">
                <a16:creationId xmlns:a16="http://schemas.microsoft.com/office/drawing/2014/main" id="{C22E84FB-55D0-4CCE-B558-1DE7FF60F158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 9">
            <a:extLst>
              <a:ext uri="{FF2B5EF4-FFF2-40B4-BE49-F238E27FC236}">
                <a16:creationId xmlns:a16="http://schemas.microsoft.com/office/drawing/2014/main" id="{39D6AF14-E915-4C1F-BE40-E4ECE2995B1D}"/>
              </a:ext>
            </a:extLst>
          </p:cNvPr>
          <p:cNvSpPr/>
          <p:nvPr/>
        </p:nvSpPr>
        <p:spPr>
          <a:xfrm>
            <a:off x="301726" y="839768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(2)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28" name="ตาราง 11">
            <a:extLst>
              <a:ext uri="{FF2B5EF4-FFF2-40B4-BE49-F238E27FC236}">
                <a16:creationId xmlns:a16="http://schemas.microsoft.com/office/drawing/2014/main" id="{B7C429BC-8A04-4B70-9F60-E1052F257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810578"/>
              </p:ext>
            </p:extLst>
          </p:nvPr>
        </p:nvGraphicFramePr>
        <p:xfrm>
          <a:off x="577455" y="1924702"/>
          <a:ext cx="798909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195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000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169877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29" name="รูปภาพ 14">
            <a:extLst>
              <a:ext uri="{FF2B5EF4-FFF2-40B4-BE49-F238E27FC236}">
                <a16:creationId xmlns:a16="http://schemas.microsoft.com/office/drawing/2014/main" id="{AE3522A5-EB9D-442C-A3C3-26BF5C044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09" y="2586200"/>
            <a:ext cx="739860" cy="739860"/>
          </a:xfrm>
          <a:prstGeom prst="rect">
            <a:avLst/>
          </a:prstGeom>
        </p:spPr>
      </p:pic>
      <p:sp>
        <p:nvSpPr>
          <p:cNvPr id="30" name="สี่เหลี่ยมผืนผ้า 18">
            <a:extLst>
              <a:ext uri="{FF2B5EF4-FFF2-40B4-BE49-F238E27FC236}">
                <a16:creationId xmlns:a16="http://schemas.microsoft.com/office/drawing/2014/main" id="{A8F6E985-0358-41E5-BC72-10EE809075AF}"/>
              </a:ext>
            </a:extLst>
          </p:cNvPr>
          <p:cNvSpPr/>
          <p:nvPr/>
        </p:nvSpPr>
        <p:spPr>
          <a:xfrm>
            <a:off x="3339856" y="2648030"/>
            <a:ext cx="2438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sz="28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AF54557-A3B0-449F-A0B6-9C4E07C67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16" y="2648030"/>
            <a:ext cx="2096356" cy="1822926"/>
          </a:xfrm>
          <a:prstGeom prst="rect">
            <a:avLst/>
          </a:prstGeom>
        </p:spPr>
      </p:pic>
      <p:sp>
        <p:nvSpPr>
          <p:cNvPr id="32" name="Rectangle 21">
            <a:extLst>
              <a:ext uri="{FF2B5EF4-FFF2-40B4-BE49-F238E27FC236}">
                <a16:creationId xmlns:a16="http://schemas.microsoft.com/office/drawing/2014/main" id="{A2858D6B-E1F4-4107-8386-1093AE8FE8F3}"/>
              </a:ext>
            </a:extLst>
          </p:cNvPr>
          <p:cNvSpPr/>
          <p:nvPr/>
        </p:nvSpPr>
        <p:spPr>
          <a:xfrm rot="21128427">
            <a:off x="6552212" y="3374396"/>
            <a:ext cx="2030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มีนาคม 2567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3" name="กล่องข้อความ 24">
            <a:extLst>
              <a:ext uri="{FF2B5EF4-FFF2-40B4-BE49-F238E27FC236}">
                <a16:creationId xmlns:a16="http://schemas.microsoft.com/office/drawing/2014/main" id="{A33F49FD-AE9E-4066-B7B3-185A638551E4}"/>
              </a:ext>
            </a:extLst>
          </p:cNvPr>
          <p:cNvSpPr txBox="1"/>
          <p:nvPr/>
        </p:nvSpPr>
        <p:spPr>
          <a:xfrm>
            <a:off x="533305" y="3360350"/>
            <a:ext cx="2069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ผลสำเร็จฯ</a:t>
            </a:r>
          </a:p>
          <a:p>
            <a:pPr algn="ctr"/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ในหน้าเว็บไซต์ใน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ข้อย่อยที่ 2”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D7F03170-051B-4811-BDE8-0FF1CEF755FF}"/>
              </a:ext>
            </a:extLst>
          </p:cNvPr>
          <p:cNvSpPr txBox="1"/>
          <p:nvPr/>
        </p:nvSpPr>
        <p:spPr bwMode="auto">
          <a:xfrm>
            <a:off x="1140409" y="872085"/>
            <a:ext cx="7435063" cy="95410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ดำเนินกิจกรรมตามแผนฯ รอบ 6 เดือน </a:t>
            </a:r>
          </a:p>
          <a:p>
            <a:pPr>
              <a:defRPr/>
            </a:pPr>
            <a:r>
              <a:rPr lang="th-TH" altLang="ko-KR" sz="28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“มีผลสำเร็จตามแผนฯ ไม่น้อยกว่าร้อยละ 70”</a:t>
            </a:r>
          </a:p>
        </p:txBody>
      </p:sp>
      <p:sp>
        <p:nvSpPr>
          <p:cNvPr id="35" name="สี่เหลี่ยมผืนผ้า 28">
            <a:extLst>
              <a:ext uri="{FF2B5EF4-FFF2-40B4-BE49-F238E27FC236}">
                <a16:creationId xmlns:a16="http://schemas.microsoft.com/office/drawing/2014/main" id="{98D8A8AC-5949-4A31-9E94-B5014A1507E0}"/>
              </a:ext>
            </a:extLst>
          </p:cNvPr>
          <p:cNvSpPr/>
          <p:nvPr/>
        </p:nvSpPr>
        <p:spPr>
          <a:xfrm>
            <a:off x="2665580" y="3976655"/>
            <a:ext cx="3580249" cy="8758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A989BC35-473E-47BB-BB79-9C655D3AEA1C}"/>
              </a:ext>
            </a:extLst>
          </p:cNvPr>
          <p:cNvSpPr txBox="1"/>
          <p:nvPr/>
        </p:nvSpPr>
        <p:spPr bwMode="auto">
          <a:xfrm>
            <a:off x="2743972" y="4092824"/>
            <a:ext cx="3580249" cy="323165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15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จำนวนกิจกรรม / โครงการตามแผนฯ ที่ดำเนินการ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DEF13372-37E6-41B7-8934-FD7ABE99922E}"/>
              </a:ext>
            </a:extLst>
          </p:cNvPr>
          <p:cNvSpPr txBox="1"/>
          <p:nvPr/>
        </p:nvSpPr>
        <p:spPr bwMode="auto">
          <a:xfrm>
            <a:off x="2753601" y="4475948"/>
            <a:ext cx="3199644" cy="323165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15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จำนวนกิจกรรม / โครงการตามแผนฯ ทั้งหมด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B9EABE84-F571-43E5-A18D-05ECD3EC8A31}"/>
              </a:ext>
            </a:extLst>
          </p:cNvPr>
          <p:cNvSpPr txBox="1"/>
          <p:nvPr/>
        </p:nvSpPr>
        <p:spPr bwMode="auto">
          <a:xfrm>
            <a:off x="5894555" y="4217198"/>
            <a:ext cx="638533" cy="338554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X 100</a:t>
            </a:r>
            <a:endParaRPr lang="th-TH" altLang="ko-KR" sz="16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39" name="ตัวเชื่อมต่อตรง 32">
            <a:extLst>
              <a:ext uri="{FF2B5EF4-FFF2-40B4-BE49-F238E27FC236}">
                <a16:creationId xmlns:a16="http://schemas.microsoft.com/office/drawing/2014/main" id="{3F41AE3D-AE86-4555-BE07-852994053FBF}"/>
              </a:ext>
            </a:extLst>
          </p:cNvPr>
          <p:cNvCxnSpPr>
            <a:cxnSpLocks/>
          </p:cNvCxnSpPr>
          <p:nvPr/>
        </p:nvCxnSpPr>
        <p:spPr>
          <a:xfrm>
            <a:off x="2848036" y="4462052"/>
            <a:ext cx="304651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สี่เหลี่ยมผืนผ้า 33">
            <a:extLst>
              <a:ext uri="{FF2B5EF4-FFF2-40B4-BE49-F238E27FC236}">
                <a16:creationId xmlns:a16="http://schemas.microsoft.com/office/drawing/2014/main" id="{51B7D894-8057-4A4A-8190-BCDD131CCD2E}"/>
              </a:ext>
            </a:extLst>
          </p:cNvPr>
          <p:cNvSpPr/>
          <p:nvPr/>
        </p:nvSpPr>
        <p:spPr>
          <a:xfrm>
            <a:off x="2662748" y="3449161"/>
            <a:ext cx="1354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u="sng" spc="-20" dirty="0">
                <a:solidFill>
                  <a:srgbClr val="733E13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สูตรการคำนวณ</a:t>
            </a:r>
            <a:endParaRPr lang="en-US" b="1" u="sng" spc="-20" dirty="0">
              <a:solidFill>
                <a:srgbClr val="733E13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87215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7504" y="-89834"/>
            <a:ext cx="8172400" cy="5245548"/>
          </a:xfrm>
          <a:custGeom>
            <a:avLst/>
            <a:gdLst/>
            <a:ahLst/>
            <a:cxnLst/>
            <a:rect l="l" t="t" r="r" b="b"/>
            <a:pathLst>
              <a:path w="6132760" h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16" name="รูปภาพ 2">
            <a:extLst>
              <a:ext uri="{FF2B5EF4-FFF2-40B4-BE49-F238E27FC236}">
                <a16:creationId xmlns:a16="http://schemas.microsoft.com/office/drawing/2014/main" id="{9F518EB2-DD7E-4812-B388-E06AA31AD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991"/>
            <a:ext cx="3816424" cy="4965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ลูกศร: รูปห้าเหลี่ยม 4">
            <a:extLst>
              <a:ext uri="{FF2B5EF4-FFF2-40B4-BE49-F238E27FC236}">
                <a16:creationId xmlns:a16="http://schemas.microsoft.com/office/drawing/2014/main" id="{C00D36BF-D2BB-41B1-A8D3-7BBD7DFBEBA0}"/>
              </a:ext>
            </a:extLst>
          </p:cNvPr>
          <p:cNvSpPr/>
          <p:nvPr/>
        </p:nvSpPr>
        <p:spPr>
          <a:xfrm flipH="1">
            <a:off x="4716018" y="1741582"/>
            <a:ext cx="3924689" cy="1047186"/>
          </a:xfrm>
          <a:prstGeom prst="homePlate">
            <a:avLst/>
          </a:pr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สี่เหลี่ยมผืนผ้า 5">
            <a:extLst>
              <a:ext uri="{FF2B5EF4-FFF2-40B4-BE49-F238E27FC236}">
                <a16:creationId xmlns:a16="http://schemas.microsoft.com/office/drawing/2014/main" id="{91FFDB09-0044-4E54-911E-E2094426AFA2}"/>
              </a:ext>
            </a:extLst>
          </p:cNvPr>
          <p:cNvSpPr/>
          <p:nvPr/>
        </p:nvSpPr>
        <p:spPr>
          <a:xfrm>
            <a:off x="5289469" y="1849676"/>
            <a:ext cx="3351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pc="-20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ตัวอย่างผลสำเร็จ</a:t>
            </a:r>
            <a:br>
              <a:rPr lang="th-TH" sz="2400" b="1" spc="-20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lang="th-TH" sz="2400" b="1" spc="-20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ของการดำเนินกิจกรรมตามแผนฯ</a:t>
            </a:r>
            <a:endParaRPr lang="en-US" sz="2400" b="1" spc="-20" dirty="0">
              <a:solidFill>
                <a:prstClr val="black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6">
            <a:extLst>
              <a:ext uri="{FF2B5EF4-FFF2-40B4-BE49-F238E27FC236}">
                <a16:creationId xmlns:a16="http://schemas.microsoft.com/office/drawing/2014/main" id="{04558B61-686B-40DF-AEE9-5012423A0128}"/>
              </a:ext>
            </a:extLst>
          </p:cNvPr>
          <p:cNvSpPr/>
          <p:nvPr/>
        </p:nvSpPr>
        <p:spPr>
          <a:xfrm>
            <a:off x="5381038" y="981485"/>
            <a:ext cx="3079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lang="en-US" sz="28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E7E29B-0AAE-4B8C-A4B4-1B028B683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33" y="3588614"/>
            <a:ext cx="2193663" cy="14658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F85A0F32-FF78-43BF-867A-ED3A7DCF6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46EF9BA-4498-46E0-B51B-33C1AA138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CCD2BE-2BF0-4645-BD81-6449ADB9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6430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5">
            <a:extLst>
              <a:ext uri="{FF2B5EF4-FFF2-40B4-BE49-F238E27FC236}">
                <a16:creationId xmlns:a16="http://schemas.microsoft.com/office/drawing/2014/main" id="{7BF844AB-9933-4D5B-BE78-40DC902E467F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20939669-9869-436E-A94E-096E589AA50A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3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22" name="สี่เหลี่ยมผืนผ้า 5">
            <a:extLst>
              <a:ext uri="{FF2B5EF4-FFF2-40B4-BE49-F238E27FC236}">
                <a16:creationId xmlns:a16="http://schemas.microsoft.com/office/drawing/2014/main" id="{FEC312D1-E0FA-45C0-A485-0CBEA295CAAC}"/>
              </a:ext>
            </a:extLst>
          </p:cNvPr>
          <p:cNvSpPr/>
          <p:nvPr/>
        </p:nvSpPr>
        <p:spPr>
          <a:xfrm>
            <a:off x="447066" y="198139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41" name="ตัวเชื่อมต่อตรง 7">
            <a:extLst>
              <a:ext uri="{FF2B5EF4-FFF2-40B4-BE49-F238E27FC236}">
                <a16:creationId xmlns:a16="http://schemas.microsoft.com/office/drawing/2014/main" id="{5E384CE4-BF67-4B5B-94C1-AB4FDB4E29B8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สี่เหลี่ยมผืนผ้า 9">
            <a:extLst>
              <a:ext uri="{FF2B5EF4-FFF2-40B4-BE49-F238E27FC236}">
                <a16:creationId xmlns:a16="http://schemas.microsoft.com/office/drawing/2014/main" id="{BC6D47B4-3947-47C3-87E9-93BAA87D583E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3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43" name="ตาราง 11">
            <a:extLst>
              <a:ext uri="{FF2B5EF4-FFF2-40B4-BE49-F238E27FC236}">
                <a16:creationId xmlns:a16="http://schemas.microsoft.com/office/drawing/2014/main" id="{1C83FB84-1854-4AF3-A676-CA024FAAB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075491"/>
              </p:ext>
            </p:extLst>
          </p:nvPr>
        </p:nvGraphicFramePr>
        <p:xfrm>
          <a:off x="395536" y="1767371"/>
          <a:ext cx="8424937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7604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288255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44" name="รูปภาพ 14">
            <a:extLst>
              <a:ext uri="{FF2B5EF4-FFF2-40B4-BE49-F238E27FC236}">
                <a16:creationId xmlns:a16="http://schemas.microsoft.com/office/drawing/2014/main" id="{FD0A6B0F-6D12-4BA3-B479-E272D3DB2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3" y="2362726"/>
            <a:ext cx="739860" cy="739860"/>
          </a:xfrm>
          <a:prstGeom prst="rect">
            <a:avLst/>
          </a:prstGeom>
        </p:spPr>
      </p:pic>
      <p:sp>
        <p:nvSpPr>
          <p:cNvPr id="45" name="สี่เหลี่ยมผืนผ้า 18">
            <a:extLst>
              <a:ext uri="{FF2B5EF4-FFF2-40B4-BE49-F238E27FC236}">
                <a16:creationId xmlns:a16="http://schemas.microsoft.com/office/drawing/2014/main" id="{0C3CF74E-3F00-4BD6-A4F2-5F5D7EAA2A4C}"/>
              </a:ext>
            </a:extLst>
          </p:cNvPr>
          <p:cNvSpPr/>
          <p:nvPr/>
        </p:nvSpPr>
        <p:spPr>
          <a:xfrm>
            <a:off x="3074627" y="2475746"/>
            <a:ext cx="349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จัดส่งรายงานฯ </a:t>
            </a:r>
            <a:r>
              <a:rPr lang="th-TH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รูปแบบไฟล์ </a:t>
            </a:r>
            <a:r>
              <a:rPr lang="en-US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word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83BCF03-71AB-4B20-BAC1-9446CE939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38" y="2475746"/>
            <a:ext cx="1900865" cy="1810203"/>
          </a:xfrm>
          <a:prstGeom prst="rect">
            <a:avLst/>
          </a:prstGeom>
        </p:spPr>
      </p:pic>
      <p:sp>
        <p:nvSpPr>
          <p:cNvPr id="47" name="Rectangle 21">
            <a:extLst>
              <a:ext uri="{FF2B5EF4-FFF2-40B4-BE49-F238E27FC236}">
                <a16:creationId xmlns:a16="http://schemas.microsoft.com/office/drawing/2014/main" id="{55155B06-8053-45EE-8320-A2A8E631467D}"/>
              </a:ext>
            </a:extLst>
          </p:cNvPr>
          <p:cNvSpPr/>
          <p:nvPr/>
        </p:nvSpPr>
        <p:spPr>
          <a:xfrm rot="21128427">
            <a:off x="6715272" y="3126706"/>
            <a:ext cx="2017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มีนาคม 2567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8" name="กล่องข้อความ 24">
            <a:extLst>
              <a:ext uri="{FF2B5EF4-FFF2-40B4-BE49-F238E27FC236}">
                <a16:creationId xmlns:a16="http://schemas.microsoft.com/office/drawing/2014/main" id="{CCD35D24-D9CC-4235-AB89-A36BE8347645}"/>
              </a:ext>
            </a:extLst>
          </p:cNvPr>
          <p:cNvSpPr txBox="1"/>
          <p:nvPr/>
        </p:nvSpPr>
        <p:spPr>
          <a:xfrm>
            <a:off x="456591" y="3310404"/>
            <a:ext cx="2247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0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รายงานฯ</a:t>
            </a:r>
            <a:br>
              <a:rPr lang="en-US" sz="20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ข้อย่อยที่ 3”</a:t>
            </a:r>
          </a:p>
        </p:txBody>
      </p:sp>
      <p:sp>
        <p:nvSpPr>
          <p:cNvPr id="49" name="สี่เหลี่ยมผืนผ้า 16">
            <a:extLst>
              <a:ext uri="{FF2B5EF4-FFF2-40B4-BE49-F238E27FC236}">
                <a16:creationId xmlns:a16="http://schemas.microsoft.com/office/drawing/2014/main" id="{47423306-571D-4BB2-93F5-3EF9AA7BBC9F}"/>
              </a:ext>
            </a:extLst>
          </p:cNvPr>
          <p:cNvSpPr/>
          <p:nvPr/>
        </p:nvSpPr>
        <p:spPr>
          <a:xfrm>
            <a:off x="3054711" y="3273340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50" name="สี่เหลี่ยมผืนผ้า 19">
            <a:extLst>
              <a:ext uri="{FF2B5EF4-FFF2-40B4-BE49-F238E27FC236}">
                <a16:creationId xmlns:a16="http://schemas.microsoft.com/office/drawing/2014/main" id="{53B400CE-5C5E-435D-A936-E57BA38E2DE7}"/>
              </a:ext>
            </a:extLst>
          </p:cNvPr>
          <p:cNvSpPr/>
          <p:nvPr/>
        </p:nvSpPr>
        <p:spPr>
          <a:xfrm>
            <a:off x="3781919" y="3273340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https://moph.cc/4B3dlmnvn 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51" name="สี่เหลี่ยมผืนผ้า 20">
            <a:extLst>
              <a:ext uri="{FF2B5EF4-FFF2-40B4-BE49-F238E27FC236}">
                <a16:creationId xmlns:a16="http://schemas.microsoft.com/office/drawing/2014/main" id="{7322C51F-4F3D-4919-A96C-46233DE3F7B6}"/>
              </a:ext>
            </a:extLst>
          </p:cNvPr>
          <p:cNvSpPr/>
          <p:nvPr/>
        </p:nvSpPr>
        <p:spPr>
          <a:xfrm>
            <a:off x="3067542" y="391661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52" name="กล่องข้อความ 21">
            <a:extLst>
              <a:ext uri="{FF2B5EF4-FFF2-40B4-BE49-F238E27FC236}">
                <a16:creationId xmlns:a16="http://schemas.microsoft.com/office/drawing/2014/main" id="{940FB107-9257-48AB-9C45-4DF976C3E22A}"/>
              </a:ext>
            </a:extLst>
          </p:cNvPr>
          <p:cNvSpPr txBox="1"/>
          <p:nvPr/>
        </p:nvSpPr>
        <p:spPr>
          <a:xfrm>
            <a:off x="3029155" y="293179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BC6BB5BB-34CA-4EEE-B104-5B83BE44D3EF}"/>
              </a:ext>
            </a:extLst>
          </p:cNvPr>
          <p:cNvSpPr txBox="1"/>
          <p:nvPr/>
        </p:nvSpPr>
        <p:spPr bwMode="auto">
          <a:xfrm>
            <a:off x="976382" y="844286"/>
            <a:ext cx="7628066" cy="83099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“รายงานผลการดำเนินการตามแผนปฏิบัติการส่งเสริมคุณธรรม</a:t>
            </a:r>
            <a:b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ของหน่วยงานฯ รอบ 6 เดือน” </a:t>
            </a:r>
            <a:r>
              <a:rPr lang="th-TH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(ในรูปแบบไฟล์ </a:t>
            </a:r>
            <a:r>
              <a:rPr lang="en-US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word + pdf)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endParaRPr lang="th-TH" altLang="ko-KR" sz="24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F9BB13E5-3F95-42DC-B0FA-66838EEC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24" y="3615218"/>
            <a:ext cx="1081087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063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92546"/>
            <a:ext cx="8172400" cy="5245548"/>
          </a:xfrm>
          <a:custGeom>
            <a:avLst/>
            <a:gdLst/>
            <a:ahLst/>
            <a:cxnLst/>
            <a:rect l="l" t="t" r="r" b="b"/>
            <a:pathLst>
              <a:path w="6132760" h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7" name="รูปภาพ 2">
            <a:extLst>
              <a:ext uri="{FF2B5EF4-FFF2-40B4-BE49-F238E27FC236}">
                <a16:creationId xmlns:a16="http://schemas.microsoft.com/office/drawing/2014/main" id="{11288D55-9484-430A-BCB0-8DB57761B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7720"/>
            <a:ext cx="5796416" cy="402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ลูกศร: รูปห้าเหลี่ยม 3">
            <a:extLst>
              <a:ext uri="{FF2B5EF4-FFF2-40B4-BE49-F238E27FC236}">
                <a16:creationId xmlns:a16="http://schemas.microsoft.com/office/drawing/2014/main" id="{38129024-E531-4B50-BBD6-EE072F4B337C}"/>
              </a:ext>
            </a:extLst>
          </p:cNvPr>
          <p:cNvSpPr/>
          <p:nvPr/>
        </p:nvSpPr>
        <p:spPr>
          <a:xfrm flipH="1">
            <a:off x="5345464" y="1491630"/>
            <a:ext cx="3547016" cy="1224136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สี่เหลี่ยมผืนผ้า 4">
            <a:extLst>
              <a:ext uri="{FF2B5EF4-FFF2-40B4-BE49-F238E27FC236}">
                <a16:creationId xmlns:a16="http://schemas.microsoft.com/office/drawing/2014/main" id="{5D933667-C3D4-4F7E-A682-95330B7359F7}"/>
              </a:ext>
            </a:extLst>
          </p:cNvPr>
          <p:cNvSpPr/>
          <p:nvPr/>
        </p:nvSpPr>
        <p:spPr>
          <a:xfrm>
            <a:off x="6187730" y="1626644"/>
            <a:ext cx="22361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ตัวอย่างรายงานฯ </a:t>
            </a:r>
          </a:p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รอบ 6 เดือน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10" name="สี่เหลี่ยมผืนผ้า 5">
            <a:extLst>
              <a:ext uri="{FF2B5EF4-FFF2-40B4-BE49-F238E27FC236}">
                <a16:creationId xmlns:a16="http://schemas.microsoft.com/office/drawing/2014/main" id="{E071C197-6FD4-4E80-8F2E-28E459089B43}"/>
              </a:ext>
            </a:extLst>
          </p:cNvPr>
          <p:cNvSpPr/>
          <p:nvPr/>
        </p:nvSpPr>
        <p:spPr>
          <a:xfrm>
            <a:off x="6192254" y="900903"/>
            <a:ext cx="277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0070C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 </a:t>
            </a:r>
            <a:endParaRPr lang="en-US" sz="2800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3A2A2-EA08-4B95-8B8B-D1C99CAAE3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95886"/>
            <a:ext cx="183187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75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5">
            <a:extLst>
              <a:ext uri="{FF2B5EF4-FFF2-40B4-BE49-F238E27FC236}">
                <a16:creationId xmlns:a16="http://schemas.microsoft.com/office/drawing/2014/main" id="{13DE4CA1-6C1D-4820-8C4D-68B749CF0BD4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4FD945D9-3029-4A18-8A22-266714CA4CA5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3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24" name="สี่เหลี่ยมผืนผ้า 5">
            <a:extLst>
              <a:ext uri="{FF2B5EF4-FFF2-40B4-BE49-F238E27FC236}">
                <a16:creationId xmlns:a16="http://schemas.microsoft.com/office/drawing/2014/main" id="{C45D03C8-0714-49B6-A105-8A8E2FEE9BED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25" name="ตัวเชื่อมต่อตรง 7">
            <a:extLst>
              <a:ext uri="{FF2B5EF4-FFF2-40B4-BE49-F238E27FC236}">
                <a16:creationId xmlns:a16="http://schemas.microsoft.com/office/drawing/2014/main" id="{6C15DA30-0C01-4C84-9CCC-20837F9881DC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สี่เหลี่ยมผืนผ้า 9">
            <a:extLst>
              <a:ext uri="{FF2B5EF4-FFF2-40B4-BE49-F238E27FC236}">
                <a16:creationId xmlns:a16="http://schemas.microsoft.com/office/drawing/2014/main" id="{7B0B2E9E-753F-4B19-AEFF-3B296528AF89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4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27" name="ตาราง 11">
            <a:extLst>
              <a:ext uri="{FF2B5EF4-FFF2-40B4-BE49-F238E27FC236}">
                <a16:creationId xmlns:a16="http://schemas.microsoft.com/office/drawing/2014/main" id="{BB568F59-131D-44EB-BF57-85F95658F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753718"/>
              </p:ext>
            </p:extLst>
          </p:nvPr>
        </p:nvGraphicFramePr>
        <p:xfrm>
          <a:off x="395536" y="1909462"/>
          <a:ext cx="8496943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740859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307812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28" name="รูปภาพ 14">
            <a:extLst>
              <a:ext uri="{FF2B5EF4-FFF2-40B4-BE49-F238E27FC236}">
                <a16:creationId xmlns:a16="http://schemas.microsoft.com/office/drawing/2014/main" id="{3B05E4F6-2504-4011-BBBE-883C8250A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13" y="2543189"/>
            <a:ext cx="739860" cy="739860"/>
          </a:xfrm>
          <a:prstGeom prst="rect">
            <a:avLst/>
          </a:prstGeom>
        </p:spPr>
      </p:pic>
      <p:sp>
        <p:nvSpPr>
          <p:cNvPr id="29" name="สี่เหลี่ยมผืนผ้า 18">
            <a:extLst>
              <a:ext uri="{FF2B5EF4-FFF2-40B4-BE49-F238E27FC236}">
                <a16:creationId xmlns:a16="http://schemas.microsoft.com/office/drawing/2014/main" id="{115A6BC0-697B-4DAA-A409-B0209002E6F3}"/>
              </a:ext>
            </a:extLst>
          </p:cNvPr>
          <p:cNvSpPr/>
          <p:nvPr/>
        </p:nvSpPr>
        <p:spPr>
          <a:xfrm>
            <a:off x="3077439" y="2647205"/>
            <a:ext cx="3491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จัดส่งรายงานฯ </a:t>
            </a:r>
            <a:r>
              <a:rPr lang="th-TH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รูปแบบไฟล์ </a:t>
            </a:r>
            <a:r>
              <a:rPr lang="en-US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Excel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C93950-79B9-4C1B-AD2E-40C474D39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92" y="2494888"/>
            <a:ext cx="1900865" cy="1810203"/>
          </a:xfrm>
          <a:prstGeom prst="rect">
            <a:avLst/>
          </a:prstGeom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id="{5A32D72B-CC8A-4B0E-9E37-6FA679ABA6D4}"/>
              </a:ext>
            </a:extLst>
          </p:cNvPr>
          <p:cNvSpPr/>
          <p:nvPr/>
        </p:nvSpPr>
        <p:spPr>
          <a:xfrm rot="21128427">
            <a:off x="6801523" y="3344375"/>
            <a:ext cx="1954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15 มีนาคม 2567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กล่องข้อความ 24">
            <a:extLst>
              <a:ext uri="{FF2B5EF4-FFF2-40B4-BE49-F238E27FC236}">
                <a16:creationId xmlns:a16="http://schemas.microsoft.com/office/drawing/2014/main" id="{49003A67-6C00-4E25-8B6C-C982E3153C20}"/>
              </a:ext>
            </a:extLst>
          </p:cNvPr>
          <p:cNvSpPr txBox="1"/>
          <p:nvPr/>
        </p:nvSpPr>
        <p:spPr>
          <a:xfrm>
            <a:off x="395536" y="3416242"/>
            <a:ext cx="2415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0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รายงานฯ</a:t>
            </a:r>
            <a:br>
              <a:rPr lang="en-US" sz="20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3 ข้อย่อยที่ 4”</a:t>
            </a:r>
          </a:p>
        </p:txBody>
      </p:sp>
      <p:sp>
        <p:nvSpPr>
          <p:cNvPr id="33" name="สี่เหลี่ยมผืนผ้า 16">
            <a:extLst>
              <a:ext uri="{FF2B5EF4-FFF2-40B4-BE49-F238E27FC236}">
                <a16:creationId xmlns:a16="http://schemas.microsoft.com/office/drawing/2014/main" id="{1AA4BD53-AE2F-42C8-A2E8-00712E747F99}"/>
              </a:ext>
            </a:extLst>
          </p:cNvPr>
          <p:cNvSpPr/>
          <p:nvPr/>
        </p:nvSpPr>
        <p:spPr>
          <a:xfrm>
            <a:off x="3102995" y="3399990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34" name="สี่เหลี่ยมผืนผ้า 19">
            <a:extLst>
              <a:ext uri="{FF2B5EF4-FFF2-40B4-BE49-F238E27FC236}">
                <a16:creationId xmlns:a16="http://schemas.microsoft.com/office/drawing/2014/main" id="{3C05C6B5-A76C-4228-AF70-41459155D9DF}"/>
              </a:ext>
            </a:extLst>
          </p:cNvPr>
          <p:cNvSpPr/>
          <p:nvPr/>
        </p:nvSpPr>
        <p:spPr>
          <a:xfrm>
            <a:off x="3830203" y="3399990"/>
            <a:ext cx="265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https://moph.cc/ulOTgd771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35" name="สี่เหลี่ยมผืนผ้า 20">
            <a:extLst>
              <a:ext uri="{FF2B5EF4-FFF2-40B4-BE49-F238E27FC236}">
                <a16:creationId xmlns:a16="http://schemas.microsoft.com/office/drawing/2014/main" id="{2137BEF1-2000-4361-94CC-191D75A5E40F}"/>
              </a:ext>
            </a:extLst>
          </p:cNvPr>
          <p:cNvSpPr/>
          <p:nvPr/>
        </p:nvSpPr>
        <p:spPr>
          <a:xfrm>
            <a:off x="3115826" y="404326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36" name="กล่องข้อความ 21">
            <a:extLst>
              <a:ext uri="{FF2B5EF4-FFF2-40B4-BE49-F238E27FC236}">
                <a16:creationId xmlns:a16="http://schemas.microsoft.com/office/drawing/2014/main" id="{AEF148A9-65E6-46DF-BB79-E5BE866C0B69}"/>
              </a:ext>
            </a:extLst>
          </p:cNvPr>
          <p:cNvSpPr txBox="1"/>
          <p:nvPr/>
        </p:nvSpPr>
        <p:spPr>
          <a:xfrm>
            <a:off x="3077439" y="305844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6EF220BA-7FFD-47A4-94D2-C0B3EBCBACB7}"/>
              </a:ext>
            </a:extLst>
          </p:cNvPr>
          <p:cNvSpPr txBox="1"/>
          <p:nvPr/>
        </p:nvSpPr>
        <p:spPr bwMode="auto">
          <a:xfrm>
            <a:off x="976382" y="844286"/>
            <a:ext cx="7628066" cy="83099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การทำ “แบบประเมินพฤติกรรมที่เปลี่ยนแปลงตามคุณธรรมเป้าหมาย 5 ประการ </a:t>
            </a:r>
            <a:b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ko-KR" sz="24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พอเพียง วินัย สุจริต จิตอาสา กตัญญู” </a:t>
            </a:r>
            <a:r>
              <a:rPr lang="th-TH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(ในรูปแบบไฟล์ </a:t>
            </a:r>
            <a:r>
              <a:rPr lang="en-US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word + pdf + </a:t>
            </a:r>
            <a:r>
              <a:rPr lang="en-US" sz="2400" b="1" dirty="0">
                <a:solidFill>
                  <a:srgbClr val="000000"/>
                </a:solidFill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Excel</a:t>
            </a:r>
            <a:r>
              <a:rPr lang="en-US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)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endParaRPr lang="th-TH" altLang="ko-KR" sz="32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478B443F-7697-46EF-95E7-984B1C6FB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29" y="3759464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1727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A5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2">
            <a:extLst>
              <a:ext uri="{FF2B5EF4-FFF2-40B4-BE49-F238E27FC236}">
                <a16:creationId xmlns:a16="http://schemas.microsoft.com/office/drawing/2014/main" id="{225DADA8-F4CE-437A-8F9B-2F37FDC58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36954"/>
            <a:ext cx="3384376" cy="4311060"/>
          </a:xfrm>
          <a:prstGeom prst="rect">
            <a:avLst/>
          </a:prstGeom>
        </p:spPr>
      </p:pic>
      <p:pic>
        <p:nvPicPr>
          <p:cNvPr id="11" name="รูปภาพ 8">
            <a:extLst>
              <a:ext uri="{FF2B5EF4-FFF2-40B4-BE49-F238E27FC236}">
                <a16:creationId xmlns:a16="http://schemas.microsoft.com/office/drawing/2014/main" id="{AC727A82-3EC3-472E-944A-56A5E3D63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24760"/>
            <a:ext cx="3168352" cy="43110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30A783C-B751-44FB-A94C-FE44F6953F83}"/>
              </a:ext>
            </a:extLst>
          </p:cNvPr>
          <p:cNvGrpSpPr/>
          <p:nvPr/>
        </p:nvGrpSpPr>
        <p:grpSpPr>
          <a:xfrm>
            <a:off x="251520" y="123478"/>
            <a:ext cx="3168352" cy="701332"/>
            <a:chOff x="251520" y="123478"/>
            <a:chExt cx="3168352" cy="701332"/>
          </a:xfrm>
        </p:grpSpPr>
        <p:sp>
          <p:nvSpPr>
            <p:cNvPr id="12" name="ลูกศร: รูปห้าเหลี่ยม 3">
              <a:extLst>
                <a:ext uri="{FF2B5EF4-FFF2-40B4-BE49-F238E27FC236}">
                  <a16:creationId xmlns:a16="http://schemas.microsoft.com/office/drawing/2014/main" id="{3EBBA13E-71A5-4EA6-91B8-1F3549832625}"/>
                </a:ext>
              </a:extLst>
            </p:cNvPr>
            <p:cNvSpPr/>
            <p:nvPr/>
          </p:nvSpPr>
          <p:spPr>
            <a:xfrm>
              <a:off x="251520" y="123478"/>
              <a:ext cx="3168352" cy="701332"/>
            </a:xfrm>
            <a:prstGeom prst="homePlate">
              <a:avLst/>
            </a:prstGeom>
            <a:solidFill>
              <a:srgbClr val="FBD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สี่เหลี่ยมผืนผ้า 4">
              <a:extLst>
                <a:ext uri="{FF2B5EF4-FFF2-40B4-BE49-F238E27FC236}">
                  <a16:creationId xmlns:a16="http://schemas.microsoft.com/office/drawing/2014/main" id="{429FD50F-F0E3-4B1D-B96B-9A48D4A07FDD}"/>
                </a:ext>
              </a:extLst>
            </p:cNvPr>
            <p:cNvSpPr/>
            <p:nvPr/>
          </p:nvSpPr>
          <p:spPr>
            <a:xfrm>
              <a:off x="334323" y="212534"/>
              <a:ext cx="30027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spc="-20" dirty="0">
                  <a:latin typeface="DB Adman X" panose="02000506090000020004" pitchFamily="2" charset="-34"/>
                  <a:ea typeface="Calibri" panose="020F0502020204030204" pitchFamily="34" charset="0"/>
                  <a:cs typeface="DB Adman X" panose="02000506090000020004" pitchFamily="2" charset="-34"/>
                </a:rPr>
                <a:t>พฤติกรรมที่เปลี่ยนแปลงฯ</a:t>
              </a:r>
              <a:endParaRPr lang="en-US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endParaRPr>
            </a:p>
          </p:txBody>
        </p:sp>
      </p:grpSp>
      <p:sp>
        <p:nvSpPr>
          <p:cNvPr id="14" name="สี่เหลี่ยมผืนผ้า 5">
            <a:extLst>
              <a:ext uri="{FF2B5EF4-FFF2-40B4-BE49-F238E27FC236}">
                <a16:creationId xmlns:a16="http://schemas.microsoft.com/office/drawing/2014/main" id="{38A03EA2-A51D-415B-BCD3-D889C8818DD0}"/>
              </a:ext>
            </a:extLst>
          </p:cNvPr>
          <p:cNvSpPr/>
          <p:nvPr/>
        </p:nvSpPr>
        <p:spPr>
          <a:xfrm>
            <a:off x="4788024" y="123478"/>
            <a:ext cx="2689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lang="en-US" sz="2800" b="1" spc="-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C850F7-C1A3-4F56-9628-E4FE70325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05" y="3846834"/>
            <a:ext cx="1591391" cy="1063432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A5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5">
            <a:extLst>
              <a:ext uri="{FF2B5EF4-FFF2-40B4-BE49-F238E27FC236}">
                <a16:creationId xmlns:a16="http://schemas.microsoft.com/office/drawing/2014/main" id="{38A03EA2-A51D-415B-BCD3-D889C8818DD0}"/>
              </a:ext>
            </a:extLst>
          </p:cNvPr>
          <p:cNvSpPr/>
          <p:nvPr/>
        </p:nvSpPr>
        <p:spPr>
          <a:xfrm>
            <a:off x="4788024" y="123478"/>
            <a:ext cx="2689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lang="en-US" sz="2800" b="1" spc="-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C850F7-C1A3-4F56-9628-E4FE70325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05" y="3846834"/>
            <a:ext cx="1591391" cy="1063432"/>
          </a:xfrm>
          <a:prstGeom prst="rect">
            <a:avLst/>
          </a:prstGeom>
        </p:spPr>
      </p:pic>
      <p:pic>
        <p:nvPicPr>
          <p:cNvPr id="9" name="รูปภาพ 12">
            <a:extLst>
              <a:ext uri="{FF2B5EF4-FFF2-40B4-BE49-F238E27FC236}">
                <a16:creationId xmlns:a16="http://schemas.microsoft.com/office/drawing/2014/main" id="{3643035E-A2BA-4723-B9EA-C0C025C91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04976"/>
            <a:ext cx="3168352" cy="421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6">
            <a:extLst>
              <a:ext uri="{FF2B5EF4-FFF2-40B4-BE49-F238E27FC236}">
                <a16:creationId xmlns:a16="http://schemas.microsoft.com/office/drawing/2014/main" id="{98CFFB3A-C6B5-4EA1-9AAB-BD0B5F3E2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20" y="738874"/>
            <a:ext cx="3072968" cy="421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5760CA-6286-4ED3-9D08-812C19FB3B12}"/>
              </a:ext>
            </a:extLst>
          </p:cNvPr>
          <p:cNvGrpSpPr/>
          <p:nvPr/>
        </p:nvGrpSpPr>
        <p:grpSpPr>
          <a:xfrm>
            <a:off x="251520" y="123478"/>
            <a:ext cx="3168352" cy="701332"/>
            <a:chOff x="251520" y="123478"/>
            <a:chExt cx="3168352" cy="701332"/>
          </a:xfrm>
        </p:grpSpPr>
        <p:sp>
          <p:nvSpPr>
            <p:cNvPr id="11" name="ลูกศร: รูปห้าเหลี่ยม 3">
              <a:extLst>
                <a:ext uri="{FF2B5EF4-FFF2-40B4-BE49-F238E27FC236}">
                  <a16:creationId xmlns:a16="http://schemas.microsoft.com/office/drawing/2014/main" id="{8D3325DE-ECB1-4986-A247-996CE919AE59}"/>
                </a:ext>
              </a:extLst>
            </p:cNvPr>
            <p:cNvSpPr/>
            <p:nvPr/>
          </p:nvSpPr>
          <p:spPr>
            <a:xfrm>
              <a:off x="251520" y="123478"/>
              <a:ext cx="3168352" cy="701332"/>
            </a:xfrm>
            <a:prstGeom prst="homePlate">
              <a:avLst/>
            </a:prstGeom>
            <a:solidFill>
              <a:srgbClr val="FBD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6" name="สี่เหลี่ยมผืนผ้า 4">
              <a:extLst>
                <a:ext uri="{FF2B5EF4-FFF2-40B4-BE49-F238E27FC236}">
                  <a16:creationId xmlns:a16="http://schemas.microsoft.com/office/drawing/2014/main" id="{7B2AA850-87F7-4E50-95D4-5F39AC2817A7}"/>
                </a:ext>
              </a:extLst>
            </p:cNvPr>
            <p:cNvSpPr/>
            <p:nvPr/>
          </p:nvSpPr>
          <p:spPr>
            <a:xfrm>
              <a:off x="334323" y="212534"/>
              <a:ext cx="30027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spc="-20" dirty="0">
                  <a:latin typeface="DB Adman X" panose="02000506090000020004" pitchFamily="2" charset="-34"/>
                  <a:ea typeface="Calibri" panose="020F0502020204030204" pitchFamily="34" charset="0"/>
                  <a:cs typeface="DB Adman X" panose="02000506090000020004" pitchFamily="2" charset="-34"/>
                </a:rPr>
                <a:t>พฤติกรรมที่เปลี่ยนแปลงฯ</a:t>
              </a:r>
              <a:endParaRPr lang="en-US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10747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5">
            <a:extLst>
              <a:ext uri="{FF2B5EF4-FFF2-40B4-BE49-F238E27FC236}">
                <a16:creationId xmlns:a16="http://schemas.microsoft.com/office/drawing/2014/main" id="{E8EAA9C6-7372-4D58-BAF6-8A43CD37B44F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0CA9FDF5-14A2-4191-A59F-A32CC2AD8CA9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4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22" name="สี่เหลี่ยมผืนผ้า 5">
            <a:extLst>
              <a:ext uri="{FF2B5EF4-FFF2-40B4-BE49-F238E27FC236}">
                <a16:creationId xmlns:a16="http://schemas.microsoft.com/office/drawing/2014/main" id="{CAA480A6-5481-4513-900A-39E69918470B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39" name="ตัวเชื่อมต่อตรง 7">
            <a:extLst>
              <a:ext uri="{FF2B5EF4-FFF2-40B4-BE49-F238E27FC236}">
                <a16:creationId xmlns:a16="http://schemas.microsoft.com/office/drawing/2014/main" id="{C9D94F81-9C3E-4D25-954E-C7533AB3CB99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สี่เหลี่ยมผืนผ้า 9">
            <a:extLst>
              <a:ext uri="{FF2B5EF4-FFF2-40B4-BE49-F238E27FC236}">
                <a16:creationId xmlns:a16="http://schemas.microsoft.com/office/drawing/2014/main" id="{2136778C-F67C-4EB3-9F4B-A4AD03401230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(1)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41" name="ตาราง 11">
            <a:extLst>
              <a:ext uri="{FF2B5EF4-FFF2-40B4-BE49-F238E27FC236}">
                <a16:creationId xmlns:a16="http://schemas.microsoft.com/office/drawing/2014/main" id="{3A42CBDA-BC8A-4976-BFD4-A320773A0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57530"/>
              </p:ext>
            </p:extLst>
          </p:nvPr>
        </p:nvGraphicFramePr>
        <p:xfrm>
          <a:off x="323528" y="1767371"/>
          <a:ext cx="8568952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6531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327370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42" name="รูปภาพ 14">
            <a:extLst>
              <a:ext uri="{FF2B5EF4-FFF2-40B4-BE49-F238E27FC236}">
                <a16:creationId xmlns:a16="http://schemas.microsoft.com/office/drawing/2014/main" id="{60BB1DA6-34B9-4BF8-82D6-55478A7DA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82" y="2436505"/>
            <a:ext cx="739860" cy="739860"/>
          </a:xfrm>
          <a:prstGeom prst="rect">
            <a:avLst/>
          </a:prstGeom>
        </p:spPr>
      </p:pic>
      <p:sp>
        <p:nvSpPr>
          <p:cNvPr id="43" name="สี่เหลี่ยมผืนผ้า 18">
            <a:extLst>
              <a:ext uri="{FF2B5EF4-FFF2-40B4-BE49-F238E27FC236}">
                <a16:creationId xmlns:a16="http://schemas.microsoft.com/office/drawing/2014/main" id="{A53A46BE-B134-4589-A3D3-B808A2EB0382}"/>
              </a:ext>
            </a:extLst>
          </p:cNvPr>
          <p:cNvSpPr/>
          <p:nvPr/>
        </p:nvSpPr>
        <p:spPr>
          <a:xfrm>
            <a:off x="2900034" y="2550261"/>
            <a:ext cx="3652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จัดส่งรายชื่อบุคลากรฯ </a:t>
            </a:r>
            <a:r>
              <a:rPr lang="th-TH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ทาง </a:t>
            </a:r>
            <a:r>
              <a:rPr lang="en-GB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google forms</a:t>
            </a:r>
            <a:endParaRPr lang="en-US" sz="20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F78CF93-1AF4-4992-BD56-A321A4ADD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38" y="2475746"/>
            <a:ext cx="1900865" cy="1810203"/>
          </a:xfrm>
          <a:prstGeom prst="rect">
            <a:avLst/>
          </a:prstGeom>
        </p:spPr>
      </p:pic>
      <p:sp>
        <p:nvSpPr>
          <p:cNvPr id="45" name="Rectangle 21">
            <a:extLst>
              <a:ext uri="{FF2B5EF4-FFF2-40B4-BE49-F238E27FC236}">
                <a16:creationId xmlns:a16="http://schemas.microsoft.com/office/drawing/2014/main" id="{045C33C7-B210-472A-9401-C2F31D5CD228}"/>
              </a:ext>
            </a:extLst>
          </p:cNvPr>
          <p:cNvSpPr/>
          <p:nvPr/>
        </p:nvSpPr>
        <p:spPr>
          <a:xfrm rot="21128427">
            <a:off x="6724023" y="3318486"/>
            <a:ext cx="2147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30 พฤษภาคม 2567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6" name="กล่องข้อความ 24">
            <a:extLst>
              <a:ext uri="{FF2B5EF4-FFF2-40B4-BE49-F238E27FC236}">
                <a16:creationId xmlns:a16="http://schemas.microsoft.com/office/drawing/2014/main" id="{843F8435-4007-42A8-ADB1-DBACF323DDC4}"/>
              </a:ext>
            </a:extLst>
          </p:cNvPr>
          <p:cNvSpPr txBox="1"/>
          <p:nvPr/>
        </p:nvSpPr>
        <p:spPr>
          <a:xfrm>
            <a:off x="395185" y="3285680"/>
            <a:ext cx="2308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0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รายงานฯ</a:t>
            </a:r>
            <a:br>
              <a:rPr lang="en-US" sz="20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4 ข้อย่อยที่ 1”</a:t>
            </a:r>
          </a:p>
        </p:txBody>
      </p:sp>
      <p:sp>
        <p:nvSpPr>
          <p:cNvPr id="47" name="สี่เหลี่ยมผืนผ้า 16">
            <a:extLst>
              <a:ext uri="{FF2B5EF4-FFF2-40B4-BE49-F238E27FC236}">
                <a16:creationId xmlns:a16="http://schemas.microsoft.com/office/drawing/2014/main" id="{8F409AF9-1868-4985-8905-30C504BA1339}"/>
              </a:ext>
            </a:extLst>
          </p:cNvPr>
          <p:cNvSpPr/>
          <p:nvPr/>
        </p:nvSpPr>
        <p:spPr>
          <a:xfrm>
            <a:off x="3054711" y="3273340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48" name="สี่เหลี่ยมผืนผ้า 19">
            <a:extLst>
              <a:ext uri="{FF2B5EF4-FFF2-40B4-BE49-F238E27FC236}">
                <a16:creationId xmlns:a16="http://schemas.microsoft.com/office/drawing/2014/main" id="{DF94566B-3BD1-48D1-8067-136E274BC215}"/>
              </a:ext>
            </a:extLst>
          </p:cNvPr>
          <p:cNvSpPr/>
          <p:nvPr/>
        </p:nvSpPr>
        <p:spPr>
          <a:xfrm>
            <a:off x="3781919" y="3273340"/>
            <a:ext cx="265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https://moph.cc/WfSbgNnTs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49" name="สี่เหลี่ยมผืนผ้า 20">
            <a:extLst>
              <a:ext uri="{FF2B5EF4-FFF2-40B4-BE49-F238E27FC236}">
                <a16:creationId xmlns:a16="http://schemas.microsoft.com/office/drawing/2014/main" id="{F193870D-9308-4C0B-B98B-85A8D99C012B}"/>
              </a:ext>
            </a:extLst>
          </p:cNvPr>
          <p:cNvSpPr/>
          <p:nvPr/>
        </p:nvSpPr>
        <p:spPr>
          <a:xfrm>
            <a:off x="3067542" y="391661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50" name="กล่องข้อความ 21">
            <a:extLst>
              <a:ext uri="{FF2B5EF4-FFF2-40B4-BE49-F238E27FC236}">
                <a16:creationId xmlns:a16="http://schemas.microsoft.com/office/drawing/2014/main" id="{CE5942CA-2A2E-4D12-8183-75286B91C466}"/>
              </a:ext>
            </a:extLst>
          </p:cNvPr>
          <p:cNvSpPr txBox="1"/>
          <p:nvPr/>
        </p:nvSpPr>
        <p:spPr>
          <a:xfrm>
            <a:off x="3029155" y="293179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1F62B2C6-A301-408D-A729-F41170F0256E}"/>
              </a:ext>
            </a:extLst>
          </p:cNvPr>
          <p:cNvSpPr txBox="1"/>
          <p:nvPr/>
        </p:nvSpPr>
        <p:spPr bwMode="auto">
          <a:xfrm>
            <a:off x="1001937" y="737879"/>
            <a:ext cx="7628066" cy="1292662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จัดกิจกรรม </a:t>
            </a:r>
            <a:r>
              <a:rPr lang="th-TH" altLang="ko-KR" sz="28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“เชิดชู บุคลากร และกลุ่ม / กลุ่มงานในสังกัดที่ทำความดี</a:t>
            </a:r>
          </a:p>
          <a:p>
            <a:pPr>
              <a:defRPr/>
            </a:pPr>
            <a:r>
              <a:rPr lang="th-TH" altLang="ko-KR" sz="28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จนเป็นแบบอย่าง”</a:t>
            </a:r>
          </a:p>
          <a:p>
            <a:pPr>
              <a:defRPr/>
            </a:pPr>
            <a:r>
              <a:rPr lang="th-TH" altLang="ko-KR" sz="22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endParaRPr lang="th-TH" altLang="ko-KR" sz="28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52" name="สี่เหลี่ยมผืนผ้า 1">
            <a:extLst>
              <a:ext uri="{FF2B5EF4-FFF2-40B4-BE49-F238E27FC236}">
                <a16:creationId xmlns:a16="http://schemas.microsoft.com/office/drawing/2014/main" id="{5DAFEDAC-26F3-43E1-AD64-3CC86425586C}"/>
              </a:ext>
            </a:extLst>
          </p:cNvPr>
          <p:cNvSpPr/>
          <p:nvPr/>
        </p:nvSpPr>
        <p:spPr>
          <a:xfrm>
            <a:off x="2787486" y="152419"/>
            <a:ext cx="2688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มี 2 กระบวนการย่อย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53" name="รูปภาพ 1">
            <a:extLst>
              <a:ext uri="{FF2B5EF4-FFF2-40B4-BE49-F238E27FC236}">
                <a16:creationId xmlns:a16="http://schemas.microsoft.com/office/drawing/2014/main" id="{75731F57-9851-47E2-8863-97C8A832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90" y="3608683"/>
            <a:ext cx="1064987" cy="106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40795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8191500" cy="5153002"/>
          </a:xfrm>
          <a:custGeom>
            <a:avLst/>
            <a:gdLst/>
            <a:ahLst/>
            <a:cxnLst/>
            <a:rect l="l" t="t" r="r" b="b"/>
            <a:pathLst>
              <a:path w="6132760" h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solidFill>
            <a:srgbClr val="F353AE"/>
          </a:solidFill>
        </p:spPr>
        <p:txBody>
          <a:bodyPr/>
          <a:lstStyle/>
          <a:p>
            <a:endParaRPr lang="th-TH"/>
          </a:p>
        </p:txBody>
      </p:sp>
      <p:sp>
        <p:nvSpPr>
          <p:cNvPr id="8" name="ลูกศร: รูปห้าเหลี่ยม 3">
            <a:extLst>
              <a:ext uri="{FF2B5EF4-FFF2-40B4-BE49-F238E27FC236}">
                <a16:creationId xmlns:a16="http://schemas.microsoft.com/office/drawing/2014/main" id="{38129024-E531-4B50-BBD6-EE072F4B337C}"/>
              </a:ext>
            </a:extLst>
          </p:cNvPr>
          <p:cNvSpPr/>
          <p:nvPr/>
        </p:nvSpPr>
        <p:spPr>
          <a:xfrm flipH="1">
            <a:off x="6324758" y="1492210"/>
            <a:ext cx="2819242" cy="792088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สี่เหลี่ยมผืนผ้า 4">
            <a:extLst>
              <a:ext uri="{FF2B5EF4-FFF2-40B4-BE49-F238E27FC236}">
                <a16:creationId xmlns:a16="http://schemas.microsoft.com/office/drawing/2014/main" id="{5D933667-C3D4-4F7E-A682-95330B7359F7}"/>
              </a:ext>
            </a:extLst>
          </p:cNvPr>
          <p:cNvSpPr/>
          <p:nvPr/>
        </p:nvSpPr>
        <p:spPr>
          <a:xfrm>
            <a:off x="6664374" y="1626644"/>
            <a:ext cx="2140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2800" b="1" spc="-20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แบบเสนอรายชื่อฯ</a:t>
            </a:r>
          </a:p>
        </p:txBody>
      </p:sp>
      <p:sp>
        <p:nvSpPr>
          <p:cNvPr id="10" name="สี่เหลี่ยมผืนผ้า 5">
            <a:extLst>
              <a:ext uri="{FF2B5EF4-FFF2-40B4-BE49-F238E27FC236}">
                <a16:creationId xmlns:a16="http://schemas.microsoft.com/office/drawing/2014/main" id="{E071C197-6FD4-4E80-8F2E-28E459089B43}"/>
              </a:ext>
            </a:extLst>
          </p:cNvPr>
          <p:cNvSpPr/>
          <p:nvPr/>
        </p:nvSpPr>
        <p:spPr>
          <a:xfrm>
            <a:off x="2195736" y="141908"/>
            <a:ext cx="2689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kumimoji="0" lang="en-US" sz="2800" b="1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3A2A2-EA08-4B95-8B8B-D1C99CAAE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95886"/>
            <a:ext cx="1831879" cy="1224136"/>
          </a:xfrm>
          <a:prstGeom prst="rect">
            <a:avLst/>
          </a:prstGeom>
        </p:spPr>
      </p:pic>
      <p:pic>
        <p:nvPicPr>
          <p:cNvPr id="12" name="รูปภาพ 2">
            <a:extLst>
              <a:ext uri="{FF2B5EF4-FFF2-40B4-BE49-F238E27FC236}">
                <a16:creationId xmlns:a16="http://schemas.microsoft.com/office/drawing/2014/main" id="{ABEB1D89-44AA-4F1A-8A46-A74318109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4" y="699542"/>
            <a:ext cx="2958482" cy="4183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8">
            <a:extLst>
              <a:ext uri="{FF2B5EF4-FFF2-40B4-BE49-F238E27FC236}">
                <a16:creationId xmlns:a16="http://schemas.microsoft.com/office/drawing/2014/main" id="{EFBE4AFA-085D-4156-8225-440BB39C6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40" y="699542"/>
            <a:ext cx="2958481" cy="4183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178766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5">
            <a:extLst>
              <a:ext uri="{FF2B5EF4-FFF2-40B4-BE49-F238E27FC236}">
                <a16:creationId xmlns:a16="http://schemas.microsoft.com/office/drawing/2014/main" id="{91004896-AE18-4475-A08A-39416B990131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E95F4CC3-C658-4745-8ABA-AEACF8927DD9}"/>
              </a:ext>
            </a:extLst>
          </p:cNvPr>
          <p:cNvSpPr txBox="1"/>
          <p:nvPr/>
        </p:nvSpPr>
        <p:spPr>
          <a:xfrm>
            <a:off x="1868698" y="75915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4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25" name="สี่เหลี่ยมผืนผ้า 5">
            <a:extLst>
              <a:ext uri="{FF2B5EF4-FFF2-40B4-BE49-F238E27FC236}">
                <a16:creationId xmlns:a16="http://schemas.microsoft.com/office/drawing/2014/main" id="{3BF51078-452E-48C9-9F7D-D566382D0062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26" name="ตัวเชื่อมต่อตรง 7">
            <a:extLst>
              <a:ext uri="{FF2B5EF4-FFF2-40B4-BE49-F238E27FC236}">
                <a16:creationId xmlns:a16="http://schemas.microsoft.com/office/drawing/2014/main" id="{7737B874-C28F-4C6E-80FC-01ADB8857575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 9">
            <a:extLst>
              <a:ext uri="{FF2B5EF4-FFF2-40B4-BE49-F238E27FC236}">
                <a16:creationId xmlns:a16="http://schemas.microsoft.com/office/drawing/2014/main" id="{05558C63-2382-4B46-A7CD-4C90AF1A4766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(2)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28" name="ตาราง 11">
            <a:extLst>
              <a:ext uri="{FF2B5EF4-FFF2-40B4-BE49-F238E27FC236}">
                <a16:creationId xmlns:a16="http://schemas.microsoft.com/office/drawing/2014/main" id="{08B017BC-AD14-42C9-A1D0-17A774311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74492"/>
              </p:ext>
            </p:extLst>
          </p:nvPr>
        </p:nvGraphicFramePr>
        <p:xfrm>
          <a:off x="372055" y="1935740"/>
          <a:ext cx="8568951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7817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2740693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780441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29" name="รูปภาพ 14">
            <a:extLst>
              <a:ext uri="{FF2B5EF4-FFF2-40B4-BE49-F238E27FC236}">
                <a16:creationId xmlns:a16="http://schemas.microsoft.com/office/drawing/2014/main" id="{09EE27D4-9C92-4842-847D-4BD6C1BEC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68" y="2532660"/>
            <a:ext cx="739860" cy="739860"/>
          </a:xfrm>
          <a:prstGeom prst="rect">
            <a:avLst/>
          </a:prstGeom>
        </p:spPr>
      </p:pic>
      <p:sp>
        <p:nvSpPr>
          <p:cNvPr id="30" name="สี่เหลี่ยมผืนผ้า 18">
            <a:extLst>
              <a:ext uri="{FF2B5EF4-FFF2-40B4-BE49-F238E27FC236}">
                <a16:creationId xmlns:a16="http://schemas.microsoft.com/office/drawing/2014/main" id="{518404A5-985E-41F5-AB6A-6A0CD6B92C4F}"/>
              </a:ext>
            </a:extLst>
          </p:cNvPr>
          <p:cNvSpPr/>
          <p:nvPr/>
        </p:nvSpPr>
        <p:spPr>
          <a:xfrm>
            <a:off x="3606623" y="2749300"/>
            <a:ext cx="2438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sz="28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6D7D18-116F-4633-AD83-19AA308D1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00" y="2604952"/>
            <a:ext cx="2051069" cy="1783546"/>
          </a:xfrm>
          <a:prstGeom prst="rect">
            <a:avLst/>
          </a:prstGeom>
        </p:spPr>
      </p:pic>
      <p:sp>
        <p:nvSpPr>
          <p:cNvPr id="32" name="Rectangle 21">
            <a:extLst>
              <a:ext uri="{FF2B5EF4-FFF2-40B4-BE49-F238E27FC236}">
                <a16:creationId xmlns:a16="http://schemas.microsoft.com/office/drawing/2014/main" id="{A8F04B38-9155-4923-8E9D-247A84A109B4}"/>
              </a:ext>
            </a:extLst>
          </p:cNvPr>
          <p:cNvSpPr/>
          <p:nvPr/>
        </p:nvSpPr>
        <p:spPr>
          <a:xfrm rot="21128427">
            <a:off x="6313790" y="3220607"/>
            <a:ext cx="25202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8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16 กันยายน 2567</a:t>
            </a:r>
            <a:endParaRPr lang="th-TH" sz="28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3" name="กล่องข้อความ 24">
            <a:extLst>
              <a:ext uri="{FF2B5EF4-FFF2-40B4-BE49-F238E27FC236}">
                <a16:creationId xmlns:a16="http://schemas.microsoft.com/office/drawing/2014/main" id="{43FFD0FB-F696-433C-AC1D-2F050EA0FDFB}"/>
              </a:ext>
            </a:extLst>
          </p:cNvPr>
          <p:cNvSpPr txBox="1"/>
          <p:nvPr/>
        </p:nvSpPr>
        <p:spPr>
          <a:xfrm>
            <a:off x="372055" y="3496725"/>
            <a:ext cx="3047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กิจกรรมฯ</a:t>
            </a:r>
            <a:br>
              <a:rPr 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4 ข้อย่อยที่ 2”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454C7C06-73FE-4209-9BDF-EF19A88B5CDA}"/>
              </a:ext>
            </a:extLst>
          </p:cNvPr>
          <p:cNvSpPr txBox="1"/>
          <p:nvPr/>
        </p:nvSpPr>
        <p:spPr bwMode="auto">
          <a:xfrm>
            <a:off x="1109672" y="884919"/>
            <a:ext cx="7777059" cy="95410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จัดกิจกรรม </a:t>
            </a:r>
          </a:p>
          <a:p>
            <a:pPr>
              <a:defRPr/>
            </a:pPr>
            <a:r>
              <a:rPr lang="th-TH" altLang="ko-KR" sz="28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“ถอดบทเรียนจากการดำเนินการเป็นองค์กรคุณธรรมต้นแบบ”</a:t>
            </a:r>
          </a:p>
        </p:txBody>
      </p:sp>
    </p:spTree>
    <p:extLst>
      <p:ext uri="{BB962C8B-B14F-4D97-AF65-F5344CB8AC3E}">
        <p14:creationId xmlns:p14="http://schemas.microsoft.com/office/powerpoint/2010/main" val="26505360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5">
            <a:extLst>
              <a:ext uri="{FF2B5EF4-FFF2-40B4-BE49-F238E27FC236}">
                <a16:creationId xmlns:a16="http://schemas.microsoft.com/office/drawing/2014/main" id="{7D6BBA53-F544-4E08-912E-A8FE51192BFA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9B4B86FA-E9A7-4FAB-95C2-F2B64564F188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5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16" name="สี่เหลี่ยมผืนผ้า 5">
            <a:extLst>
              <a:ext uri="{FF2B5EF4-FFF2-40B4-BE49-F238E27FC236}">
                <a16:creationId xmlns:a16="http://schemas.microsoft.com/office/drawing/2014/main" id="{3F812648-593A-446F-90AE-3AA3DC4336D3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7" name="ตัวเชื่อมต่อตรง 7">
            <a:extLst>
              <a:ext uri="{FF2B5EF4-FFF2-40B4-BE49-F238E27FC236}">
                <a16:creationId xmlns:a16="http://schemas.microsoft.com/office/drawing/2014/main" id="{388CC2CD-C5DA-494B-9D83-DAACD00071CD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สี่เหลี่ยมผืนผ้า 9">
            <a:extLst>
              <a:ext uri="{FF2B5EF4-FFF2-40B4-BE49-F238E27FC236}">
                <a16:creationId xmlns:a16="http://schemas.microsoft.com/office/drawing/2014/main" id="{41A3F333-E251-4784-B29D-90FE7F02340E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(1)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19" name="ตาราง 11">
            <a:extLst>
              <a:ext uri="{FF2B5EF4-FFF2-40B4-BE49-F238E27FC236}">
                <a16:creationId xmlns:a16="http://schemas.microsoft.com/office/drawing/2014/main" id="{A44AEA03-6783-4533-9F94-49E59C392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41232"/>
              </p:ext>
            </p:extLst>
          </p:nvPr>
        </p:nvGraphicFramePr>
        <p:xfrm>
          <a:off x="467544" y="1635731"/>
          <a:ext cx="8496944" cy="3336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7552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761013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588379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637357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699271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20" name="รูปภาพ 14">
            <a:extLst>
              <a:ext uri="{FF2B5EF4-FFF2-40B4-BE49-F238E27FC236}">
                <a16:creationId xmlns:a16="http://schemas.microsoft.com/office/drawing/2014/main" id="{03D96D70-DCFA-4091-AD85-07D142DCC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01" y="2308341"/>
            <a:ext cx="739860" cy="739860"/>
          </a:xfrm>
          <a:prstGeom prst="rect">
            <a:avLst/>
          </a:prstGeom>
        </p:spPr>
      </p:pic>
      <p:sp>
        <p:nvSpPr>
          <p:cNvPr id="21" name="สี่เหลี่ยมผืนผ้า 18">
            <a:extLst>
              <a:ext uri="{FF2B5EF4-FFF2-40B4-BE49-F238E27FC236}">
                <a16:creationId xmlns:a16="http://schemas.microsoft.com/office/drawing/2014/main" id="{0E093012-E56F-4741-8CD2-84D71803BECA}"/>
              </a:ext>
            </a:extLst>
          </p:cNvPr>
          <p:cNvSpPr/>
          <p:nvPr/>
        </p:nvSpPr>
        <p:spPr>
          <a:xfrm>
            <a:off x="2684599" y="2335369"/>
            <a:ext cx="3052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 ข้อย่อย 1.1-1.3</a:t>
            </a:r>
            <a:endParaRPr lang="en-US" sz="20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EE6866-56C0-49C7-AF47-8E6A4AA09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00" y="2491149"/>
            <a:ext cx="2069689" cy="1799737"/>
          </a:xfrm>
          <a:prstGeom prst="rect">
            <a:avLst/>
          </a:prstGeom>
        </p:spPr>
      </p:pic>
      <p:sp>
        <p:nvSpPr>
          <p:cNvPr id="35" name="Rectangle 21">
            <a:extLst>
              <a:ext uri="{FF2B5EF4-FFF2-40B4-BE49-F238E27FC236}">
                <a16:creationId xmlns:a16="http://schemas.microsoft.com/office/drawing/2014/main" id="{2174C1D0-4DBB-4BDD-A02B-70C5864B8904}"/>
              </a:ext>
            </a:extLst>
          </p:cNvPr>
          <p:cNvSpPr/>
          <p:nvPr/>
        </p:nvSpPr>
        <p:spPr>
          <a:xfrm rot="21128427">
            <a:off x="6370765" y="3120529"/>
            <a:ext cx="2757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31 กรกฎาคม 2567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6" name="กล่องข้อความ 24">
            <a:extLst>
              <a:ext uri="{FF2B5EF4-FFF2-40B4-BE49-F238E27FC236}">
                <a16:creationId xmlns:a16="http://schemas.microsoft.com/office/drawing/2014/main" id="{809DE5A5-82D7-471A-90D8-F62B1D238454}"/>
              </a:ext>
            </a:extLst>
          </p:cNvPr>
          <p:cNvSpPr txBox="1"/>
          <p:nvPr/>
        </p:nvSpPr>
        <p:spPr>
          <a:xfrm>
            <a:off x="608518" y="3189400"/>
            <a:ext cx="2069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กิจกรรมฯ</a:t>
            </a: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5 ข้อย่อยที่ </a:t>
            </a:r>
          </a:p>
          <a:p>
            <a:pPr algn="ctr"/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1.1-1.3”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13A49F57-907F-4DFE-B73C-7FDEB4D7BD6E}"/>
              </a:ext>
            </a:extLst>
          </p:cNvPr>
          <p:cNvSpPr txBox="1"/>
          <p:nvPr/>
        </p:nvSpPr>
        <p:spPr bwMode="auto">
          <a:xfrm>
            <a:off x="1043413" y="748073"/>
            <a:ext cx="7777059" cy="83099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ตลาดนัดคุณธรรม (</a:t>
            </a:r>
            <a:r>
              <a:rPr lang="en-GB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MOPH Moral Market) </a:t>
            </a: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ปี 7 ประจำปีงบประมาณ พ.ศ. 2567</a:t>
            </a:r>
            <a:r>
              <a:rPr lang="th-TH" altLang="ko-KR" sz="2400" b="1" dirty="0">
                <a:solidFill>
                  <a:srgbClr val="FF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กำหนดจัดกิจกรรมฯ ในวันศุกร์ที่ 12 กรกฎาคม 2567</a:t>
            </a:r>
          </a:p>
        </p:txBody>
      </p:sp>
      <p:sp>
        <p:nvSpPr>
          <p:cNvPr id="38" name="สี่เหลี่ยมผืนผ้า 15">
            <a:extLst>
              <a:ext uri="{FF2B5EF4-FFF2-40B4-BE49-F238E27FC236}">
                <a16:creationId xmlns:a16="http://schemas.microsoft.com/office/drawing/2014/main" id="{09A43FB5-8EA7-4EB9-891D-3978D94EE900}"/>
              </a:ext>
            </a:extLst>
          </p:cNvPr>
          <p:cNvSpPr/>
          <p:nvPr/>
        </p:nvSpPr>
        <p:spPr>
          <a:xfrm>
            <a:off x="2684599" y="155033"/>
            <a:ext cx="2688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มี 4 กระบวนการย่อย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9" name="สี่เหลี่ยมผืนผ้า 1">
            <a:extLst>
              <a:ext uri="{FF2B5EF4-FFF2-40B4-BE49-F238E27FC236}">
                <a16:creationId xmlns:a16="http://schemas.microsoft.com/office/drawing/2014/main" id="{72D1BF47-E1A4-40CF-8C04-0334D8C7F088}"/>
              </a:ext>
            </a:extLst>
          </p:cNvPr>
          <p:cNvSpPr/>
          <p:nvPr/>
        </p:nvSpPr>
        <p:spPr>
          <a:xfrm>
            <a:off x="2662950" y="2743323"/>
            <a:ext cx="3863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จัดส่งข้อมูล </a:t>
            </a:r>
            <a:r>
              <a:rPr lang="th-TH" sz="2000" b="1" spc="-20" dirty="0" err="1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ชอ</a:t>
            </a:r>
            <a:r>
              <a:rPr lang="th-TH" sz="20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ป ชม แชร์ </a:t>
            </a:r>
            <a:r>
              <a:rPr lang="th-TH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ทาง </a:t>
            </a:r>
            <a:r>
              <a:rPr lang="en-GB" sz="20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google forms</a:t>
            </a:r>
            <a:endParaRPr lang="en-US" sz="20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40" name="สี่เหลี่ยมผืนผ้า 2">
            <a:extLst>
              <a:ext uri="{FF2B5EF4-FFF2-40B4-BE49-F238E27FC236}">
                <a16:creationId xmlns:a16="http://schemas.microsoft.com/office/drawing/2014/main" id="{7FEC8B9A-DC62-4F5C-A8D4-891475F8DB09}"/>
              </a:ext>
            </a:extLst>
          </p:cNvPr>
          <p:cNvSpPr/>
          <p:nvPr/>
        </p:nvSpPr>
        <p:spPr>
          <a:xfrm>
            <a:off x="2802827" y="3490424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41" name="สี่เหลี่ยมผืนผ้า 6">
            <a:extLst>
              <a:ext uri="{FF2B5EF4-FFF2-40B4-BE49-F238E27FC236}">
                <a16:creationId xmlns:a16="http://schemas.microsoft.com/office/drawing/2014/main" id="{9DFED8AC-9C2E-436C-9319-C6B08FA42985}"/>
              </a:ext>
            </a:extLst>
          </p:cNvPr>
          <p:cNvSpPr/>
          <p:nvPr/>
        </p:nvSpPr>
        <p:spPr>
          <a:xfrm>
            <a:off x="2833179" y="4087545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42" name="กล่องข้อความ 8">
            <a:extLst>
              <a:ext uri="{FF2B5EF4-FFF2-40B4-BE49-F238E27FC236}">
                <a16:creationId xmlns:a16="http://schemas.microsoft.com/office/drawing/2014/main" id="{EFB3DFB3-A721-493E-8EE9-FEC021AA9062}"/>
              </a:ext>
            </a:extLst>
          </p:cNvPr>
          <p:cNvSpPr txBox="1"/>
          <p:nvPr/>
        </p:nvSpPr>
        <p:spPr>
          <a:xfrm>
            <a:off x="2740314" y="3112455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3" name="สี่เหลี่ยมผืนผ้า 11">
            <a:extLst>
              <a:ext uri="{FF2B5EF4-FFF2-40B4-BE49-F238E27FC236}">
                <a16:creationId xmlns:a16="http://schemas.microsoft.com/office/drawing/2014/main" id="{625D9F39-E11F-42C2-9CFB-739C7CE725E3}"/>
              </a:ext>
            </a:extLst>
          </p:cNvPr>
          <p:cNvSpPr/>
          <p:nvPr/>
        </p:nvSpPr>
        <p:spPr>
          <a:xfrm>
            <a:off x="3610365" y="3481788"/>
            <a:ext cx="265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https://moph.cc/OBv2mc0sO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73E56526-55FF-48A0-B9D4-89AF3F8A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36" y="3834628"/>
            <a:ext cx="978882" cy="97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360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648072"/>
            <a:chOff x="0" y="0"/>
            <a:chExt cx="6346416" cy="934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46416" cy="934168"/>
            </a:xfrm>
            <a:custGeom>
              <a:avLst/>
              <a:gdLst/>
              <a:ahLst/>
              <a:cxnLst/>
              <a:rect l="l" t="t" r="r" b="b"/>
              <a:pathLst>
                <a:path w="6346416" h="934168">
                  <a:moveTo>
                    <a:pt x="0" y="0"/>
                  </a:moveTo>
                  <a:lnTo>
                    <a:pt x="6346416" y="0"/>
                  </a:lnTo>
                  <a:lnTo>
                    <a:pt x="6346416" y="934168"/>
                  </a:lnTo>
                  <a:lnTo>
                    <a:pt x="0" y="934168"/>
                  </a:lnTo>
                  <a:close/>
                </a:path>
              </a:pathLst>
            </a:custGeom>
            <a:solidFill>
              <a:srgbClr val="F24A2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4" name="原创设计师QQ598969553     _9">
            <a:extLst>
              <a:ext uri="{FF2B5EF4-FFF2-40B4-BE49-F238E27FC236}">
                <a16:creationId xmlns:a16="http://schemas.microsoft.com/office/drawing/2014/main" id="{B48718B3-3218-4DC4-A449-361F779E8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1470"/>
            <a:ext cx="8784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 algn="ctr" latinLnBrk="0">
              <a:defRPr/>
            </a:pPr>
            <a:r>
              <a:rPr lang="th-TH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  <a:t>กิจกรรม ชอป ชม แชร์ </a:t>
            </a:r>
          </a:p>
        </p:txBody>
      </p:sp>
      <p:sp>
        <p:nvSpPr>
          <p:cNvPr id="34" name="กล่องข้อความ 6">
            <a:extLst>
              <a:ext uri="{FF2B5EF4-FFF2-40B4-BE49-F238E27FC236}">
                <a16:creationId xmlns:a16="http://schemas.microsoft.com/office/drawing/2014/main" id="{0A24FF26-880A-4CD4-B931-589400BEE846}"/>
              </a:ext>
            </a:extLst>
          </p:cNvPr>
          <p:cNvSpPr txBox="1"/>
          <p:nvPr/>
        </p:nvSpPr>
        <p:spPr>
          <a:xfrm>
            <a:off x="0" y="669841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spc="-3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การแลกเปลี่ยนเรียนรู้ฯ ระหว่าง สำนัก / กอง </a:t>
            </a:r>
            <a:r>
              <a:rPr lang="en-US" sz="2400" b="1" spc="-3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/ </a:t>
            </a:r>
            <a:r>
              <a:rPr lang="th-TH" sz="2400" b="1" spc="-3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ศูนย์</a:t>
            </a:r>
            <a:r>
              <a:rPr lang="th-TH" sz="2400" b="1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 </a:t>
            </a:r>
            <a:r>
              <a:rPr lang="th-TH" sz="2400" b="1" spc="-3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/ กลุ่ม  </a:t>
            </a:r>
            <a:r>
              <a:rPr lang="th-TH" sz="2400" b="1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ของหน่วยงาน</a:t>
            </a:r>
            <a:br>
              <a:rPr lang="th-TH" sz="2400" b="1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lang="th-TH" sz="2400" b="1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ในสังกัดสำนักงานปลัดกระทรวงสาธารณสุข ราชการบริหารส่วนกลาง</a:t>
            </a:r>
            <a:endParaRPr lang="en-US" sz="2400" b="1" dirty="0">
              <a:effectLst/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graphicFrame>
        <p:nvGraphicFramePr>
          <p:cNvPr id="35" name="ตาราง 7">
            <a:extLst>
              <a:ext uri="{FF2B5EF4-FFF2-40B4-BE49-F238E27FC236}">
                <a16:creationId xmlns:a16="http://schemas.microsoft.com/office/drawing/2014/main" id="{6BD86EE6-36E6-4C7F-A392-3C8449CA2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352888"/>
              </p:ext>
            </p:extLst>
          </p:nvPr>
        </p:nvGraphicFramePr>
        <p:xfrm>
          <a:off x="1" y="1630659"/>
          <a:ext cx="9143999" cy="3461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929">
                  <a:extLst>
                    <a:ext uri="{9D8B030D-6E8A-4147-A177-3AD203B41FA5}">
                      <a16:colId xmlns:a16="http://schemas.microsoft.com/office/drawing/2014/main" val="1572375815"/>
                    </a:ext>
                  </a:extLst>
                </a:gridCol>
                <a:gridCol w="3536039">
                  <a:extLst>
                    <a:ext uri="{9D8B030D-6E8A-4147-A177-3AD203B41FA5}">
                      <a16:colId xmlns:a16="http://schemas.microsoft.com/office/drawing/2014/main" val="317055415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10538573"/>
                    </a:ext>
                  </a:extLst>
                </a:gridCol>
                <a:gridCol w="4067943">
                  <a:extLst>
                    <a:ext uri="{9D8B030D-6E8A-4147-A177-3AD203B41FA5}">
                      <a16:colId xmlns:a16="http://schemas.microsoft.com/office/drawing/2014/main" val="869647747"/>
                    </a:ext>
                  </a:extLst>
                </a:gridCol>
              </a:tblGrid>
              <a:tr h="3796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ลำดับ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 anchor="ctr">
                    <a:solidFill>
                      <a:srgbClr val="F353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หน่วยงานผู้เปิดบ้าน 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Open House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)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 anchor="ctr">
                    <a:solidFill>
                      <a:srgbClr val="F353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ลำดับ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 anchor="ctr">
                    <a:solidFill>
                      <a:srgbClr val="008F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หน่วยงานเข้าศึกษาดูงาน 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Study Tour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)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 anchor="ctr">
                    <a:solidFill>
                      <a:srgbClr val="008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14471"/>
                  </a:ext>
                </a:extLst>
              </a:tr>
              <a:tr h="361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กลุ่มพัฒนาระบบบริหาร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กองการพยาบาล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459667"/>
                  </a:ext>
                </a:extLst>
              </a:tr>
              <a:tr h="361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กองกฎหมาย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กองการต่างประเทศ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328352"/>
                  </a:ext>
                </a:extLst>
              </a:tr>
              <a:tr h="473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กองตรวจราชการ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กองกลาง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979580"/>
                  </a:ext>
                </a:extLst>
              </a:tr>
              <a:tr h="361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กองบริหารการคลัง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กองสาธารณสุขฉุกเฉิน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339370"/>
                  </a:ext>
                </a:extLst>
              </a:tr>
              <a:tr h="361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กองบริหารการสาธารณสุข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ศูนย์เทคโนโลยีสารสนเทศและการสื่อสาร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888423"/>
                  </a:ext>
                </a:extLst>
              </a:tr>
              <a:tr h="4416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กองบริหารทรัพยากรบุคคล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กลุ่มเสริมสร้างวินัยและระบบคุณธรรม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32593"/>
                  </a:ext>
                </a:extLst>
              </a:tr>
              <a:tr h="361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กองยุทธศาสตร์และแผนงาน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สำนักสารนิเทศ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728882"/>
                  </a:ext>
                </a:extLst>
              </a:tr>
              <a:tr h="361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กองเศรษฐกิจสุขภาพและหลักประกันสุขภาพ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สำนักวิชาการสาธารณสุข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9406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C63F3CC4-D9D6-4486-A4F2-8650A432DD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A15FE44-874D-48D8-B1CE-5DE5A55E1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794A4E3-E027-4946-8234-F54CCF732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778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648072"/>
            <a:chOff x="0" y="0"/>
            <a:chExt cx="6346416" cy="934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46416" cy="934168"/>
            </a:xfrm>
            <a:custGeom>
              <a:avLst/>
              <a:gdLst/>
              <a:ahLst/>
              <a:cxnLst/>
              <a:rect l="l" t="t" r="r" b="b"/>
              <a:pathLst>
                <a:path w="6346416" h="934168">
                  <a:moveTo>
                    <a:pt x="0" y="0"/>
                  </a:moveTo>
                  <a:lnTo>
                    <a:pt x="6346416" y="0"/>
                  </a:lnTo>
                  <a:lnTo>
                    <a:pt x="6346416" y="934168"/>
                  </a:lnTo>
                  <a:lnTo>
                    <a:pt x="0" y="934168"/>
                  </a:lnTo>
                  <a:close/>
                </a:path>
              </a:pathLst>
            </a:custGeom>
            <a:solidFill>
              <a:srgbClr val="F24A2D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4" name="原创设计师QQ598969553     _9">
            <a:extLst>
              <a:ext uri="{FF2B5EF4-FFF2-40B4-BE49-F238E27FC236}">
                <a16:creationId xmlns:a16="http://schemas.microsoft.com/office/drawing/2014/main" id="{B48718B3-3218-4DC4-A449-361F779E8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1470"/>
            <a:ext cx="8784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 algn="ctr" latinLnBrk="0">
              <a:defRPr/>
            </a:pPr>
            <a:r>
              <a:rPr lang="th-TH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  <a:t>กิจกรรม ชอป ชม แชร์ </a:t>
            </a:r>
          </a:p>
        </p:txBody>
      </p:sp>
      <p:sp>
        <p:nvSpPr>
          <p:cNvPr id="34" name="กล่องข้อความ 6">
            <a:extLst>
              <a:ext uri="{FF2B5EF4-FFF2-40B4-BE49-F238E27FC236}">
                <a16:creationId xmlns:a16="http://schemas.microsoft.com/office/drawing/2014/main" id="{0A24FF26-880A-4CD4-B931-589400BEE846}"/>
              </a:ext>
            </a:extLst>
          </p:cNvPr>
          <p:cNvSpPr txBox="1"/>
          <p:nvPr/>
        </p:nvSpPr>
        <p:spPr>
          <a:xfrm>
            <a:off x="0" y="77155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spc="-3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การแลกเปลี่ยนเรียนรู้ฯ ระหว่าง สำนัก / กอง </a:t>
            </a:r>
            <a:r>
              <a:rPr lang="en-US" sz="2400" b="1" spc="-3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/ </a:t>
            </a:r>
            <a:r>
              <a:rPr lang="th-TH" sz="2400" b="1" spc="-3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ศูนย์</a:t>
            </a:r>
            <a:r>
              <a:rPr lang="th-TH" sz="2400" b="1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 </a:t>
            </a:r>
            <a:r>
              <a:rPr lang="th-TH" sz="2400" b="1" spc="-30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/ กลุ่ม  </a:t>
            </a:r>
            <a:r>
              <a:rPr lang="th-TH" sz="2400" b="1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ของหน่วยงาน</a:t>
            </a:r>
            <a:br>
              <a:rPr lang="th-TH" sz="2400" b="1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lang="th-TH" sz="2400" b="1" dirty="0">
                <a:effectLst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ในสังกัดสำนักงานปลัดกระทรวงสาธารณสุข ราชการบริหารส่วนกลาง</a:t>
            </a:r>
            <a:endParaRPr lang="en-US" sz="2400" b="1" dirty="0">
              <a:effectLst/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graphicFrame>
        <p:nvGraphicFramePr>
          <p:cNvPr id="7" name="ตาราง 7">
            <a:extLst>
              <a:ext uri="{FF2B5EF4-FFF2-40B4-BE49-F238E27FC236}">
                <a16:creationId xmlns:a16="http://schemas.microsoft.com/office/drawing/2014/main" id="{BFFD9C75-655B-4389-92E9-C07462DE2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504865"/>
              </p:ext>
            </p:extLst>
          </p:nvPr>
        </p:nvGraphicFramePr>
        <p:xfrm>
          <a:off x="0" y="1851670"/>
          <a:ext cx="9144000" cy="29745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930">
                  <a:extLst>
                    <a:ext uri="{9D8B030D-6E8A-4147-A177-3AD203B41FA5}">
                      <a16:colId xmlns:a16="http://schemas.microsoft.com/office/drawing/2014/main" val="1572375815"/>
                    </a:ext>
                  </a:extLst>
                </a:gridCol>
                <a:gridCol w="3608046">
                  <a:extLst>
                    <a:ext uri="{9D8B030D-6E8A-4147-A177-3AD203B41FA5}">
                      <a16:colId xmlns:a16="http://schemas.microsoft.com/office/drawing/2014/main" val="3170554150"/>
                    </a:ext>
                  </a:extLst>
                </a:gridCol>
                <a:gridCol w="635475">
                  <a:extLst>
                    <a:ext uri="{9D8B030D-6E8A-4147-A177-3AD203B41FA5}">
                      <a16:colId xmlns:a16="http://schemas.microsoft.com/office/drawing/2014/main" val="3010538573"/>
                    </a:ext>
                  </a:extLst>
                </a:gridCol>
                <a:gridCol w="4152549">
                  <a:extLst>
                    <a:ext uri="{9D8B030D-6E8A-4147-A177-3AD203B41FA5}">
                      <a16:colId xmlns:a16="http://schemas.microsoft.com/office/drawing/2014/main" val="869647747"/>
                    </a:ext>
                  </a:extLst>
                </a:gridCol>
              </a:tblGrid>
              <a:tr h="4418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ลำดับ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 anchor="ctr">
                    <a:solidFill>
                      <a:srgbClr val="F353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หน่วยงานผู้เปิดบ้าน 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Open House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)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 anchor="ctr">
                    <a:solidFill>
                      <a:srgbClr val="F353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ลำดับ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 anchor="ctr">
                    <a:solidFill>
                      <a:srgbClr val="008F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หน่วยงานเข้าศึกษาดูงาน 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Study Tour</a:t>
                      </a:r>
                      <a:r>
                        <a:rPr lang="th-TH" sz="2000" b="1" baseline="0" dirty="0">
                          <a:solidFill>
                            <a:schemeClr val="bg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)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 anchor="ctr">
                    <a:solidFill>
                      <a:srgbClr val="008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14471"/>
                  </a:ext>
                </a:extLst>
              </a:tr>
              <a:tr h="4222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กลุ่มตรวจสอบภายในระดับกระทรวง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สำนักสนับสนุนระบบสุขภาพปฐมภูมิ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118805"/>
                  </a:ext>
                </a:extLst>
              </a:tr>
              <a:tr h="4682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spc="-40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กลุ่มตรวจสอบภายใน </a:t>
                      </a:r>
                      <a:br>
                        <a:rPr lang="th-TH" sz="1800" b="1" spc="-40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-40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สำนักงานปลัดกระทรวงสาธารณสุข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สำนักส่งเสริมและสนับสนุนอาหารปลอดภัย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043347"/>
                  </a:ext>
                </a:extLst>
              </a:tr>
              <a:tr h="5582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สำนักงานบริหารโครงการร่วมผลิตแพทย์เพิ่ม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เพื่อชาวชนบท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BDD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ศูนย์บริหารจัดการเรื่องราวร้องทุกข์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กระทรวงสาธารณสุข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8457"/>
                  </a:ext>
                </a:extLst>
              </a:tr>
              <a:tr h="936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วิทยาลัยนักบริหารสาธารณสุข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rgbClr val="F6A8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5113" indent="-265113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arenBoth"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ศูนย์สันติวิธีสาธารณสุข</a:t>
                      </a:r>
                    </a:p>
                    <a:p>
                      <a:pPr marL="265113" marR="0" lvl="0" indent="-265113" algn="l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กลุ่มขับเคลื่อนการปฏิรูปประเทศ ยุทธศาสตร์ชาติและการสร้างความสามัคคีปรองดอง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DB Adman X" panose="02000506090000020004" pitchFamily="2" charset="-34"/>
                        <a:ea typeface="Calibri" panose="020F0502020204030204" pitchFamily="34" charset="0"/>
                        <a:cs typeface="DB Adman X" panose="02000506090000020004" pitchFamily="2" charset="-34"/>
                      </a:endParaRPr>
                    </a:p>
                  </a:txBody>
                  <a:tcPr marL="57013" marR="57013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2164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5">
            <a:extLst>
              <a:ext uri="{FF2B5EF4-FFF2-40B4-BE49-F238E27FC236}">
                <a16:creationId xmlns:a16="http://schemas.microsoft.com/office/drawing/2014/main" id="{EC24356E-E2EB-4AFA-9B4D-E6E4C579887D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9ED5F1C1-EEDA-4BC5-81C5-EE12B7E48C92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5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25" name="สี่เหลี่ยมผืนผ้า 5">
            <a:extLst>
              <a:ext uri="{FF2B5EF4-FFF2-40B4-BE49-F238E27FC236}">
                <a16:creationId xmlns:a16="http://schemas.microsoft.com/office/drawing/2014/main" id="{EA1BF29A-CE39-4E8E-8BC1-0304507AF996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26" name="ตัวเชื่อมต่อตรง 7">
            <a:extLst>
              <a:ext uri="{FF2B5EF4-FFF2-40B4-BE49-F238E27FC236}">
                <a16:creationId xmlns:a16="http://schemas.microsoft.com/office/drawing/2014/main" id="{CA828D5E-367E-4CB6-815F-1A92B28B0D18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 9">
            <a:extLst>
              <a:ext uri="{FF2B5EF4-FFF2-40B4-BE49-F238E27FC236}">
                <a16:creationId xmlns:a16="http://schemas.microsoft.com/office/drawing/2014/main" id="{5FD5124E-2DDD-4B6D-8972-1659C57F9367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(2)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28" name="ตาราง 11">
            <a:extLst>
              <a:ext uri="{FF2B5EF4-FFF2-40B4-BE49-F238E27FC236}">
                <a16:creationId xmlns:a16="http://schemas.microsoft.com/office/drawing/2014/main" id="{574886BB-6018-49F8-911B-5E2EB39B0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15474"/>
              </p:ext>
            </p:extLst>
          </p:nvPr>
        </p:nvGraphicFramePr>
        <p:xfrm>
          <a:off x="277787" y="1876881"/>
          <a:ext cx="8686700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6061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2863696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896943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29" name="รูปภาพ 14">
            <a:extLst>
              <a:ext uri="{FF2B5EF4-FFF2-40B4-BE49-F238E27FC236}">
                <a16:creationId xmlns:a16="http://schemas.microsoft.com/office/drawing/2014/main" id="{B68013D3-B99F-4FB0-87FA-F18A8C925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03" y="2525389"/>
            <a:ext cx="776713" cy="739860"/>
          </a:xfrm>
          <a:prstGeom prst="rect">
            <a:avLst/>
          </a:prstGeom>
        </p:spPr>
      </p:pic>
      <p:sp>
        <p:nvSpPr>
          <p:cNvPr id="30" name="สี่เหลี่ยมผืนผ้า 18">
            <a:extLst>
              <a:ext uri="{FF2B5EF4-FFF2-40B4-BE49-F238E27FC236}">
                <a16:creationId xmlns:a16="http://schemas.microsoft.com/office/drawing/2014/main" id="{F8290062-74A1-4559-89A6-95762C4B78F7}"/>
              </a:ext>
            </a:extLst>
          </p:cNvPr>
          <p:cNvSpPr/>
          <p:nvPr/>
        </p:nvSpPr>
        <p:spPr>
          <a:xfrm>
            <a:off x="3558096" y="2670961"/>
            <a:ext cx="2126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ตรวจที่หน้าเว็บไซต์</a:t>
            </a:r>
            <a:endParaRPr lang="en-US" sz="2400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73122E-E107-4741-AD29-34EBF7C17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27734"/>
            <a:ext cx="2172782" cy="1967693"/>
          </a:xfrm>
          <a:prstGeom prst="rect">
            <a:avLst/>
          </a:prstGeom>
        </p:spPr>
      </p:pic>
      <p:sp>
        <p:nvSpPr>
          <p:cNvPr id="32" name="Rectangle 21">
            <a:extLst>
              <a:ext uri="{FF2B5EF4-FFF2-40B4-BE49-F238E27FC236}">
                <a16:creationId xmlns:a16="http://schemas.microsoft.com/office/drawing/2014/main" id="{6F3CDFBE-7E90-46DB-BC73-ED1EC44D39D3}"/>
              </a:ext>
            </a:extLst>
          </p:cNvPr>
          <p:cNvSpPr/>
          <p:nvPr/>
        </p:nvSpPr>
        <p:spPr>
          <a:xfrm rot="21128427">
            <a:off x="6459141" y="3233355"/>
            <a:ext cx="2361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16 สิงหาคม 2567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3" name="กล่องข้อความ 24">
            <a:extLst>
              <a:ext uri="{FF2B5EF4-FFF2-40B4-BE49-F238E27FC236}">
                <a16:creationId xmlns:a16="http://schemas.microsoft.com/office/drawing/2014/main" id="{56A61A4B-3DB0-4FBB-BCF5-22A718EEB356}"/>
              </a:ext>
            </a:extLst>
          </p:cNvPr>
          <p:cNvSpPr txBox="1"/>
          <p:nvPr/>
        </p:nvSpPr>
        <p:spPr>
          <a:xfrm>
            <a:off x="277022" y="3420704"/>
            <a:ext cx="292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รายงานฯ</a:t>
            </a:r>
            <a:br>
              <a:rPr 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5 ข้อย่อยที่ 2”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205E78CD-0585-4831-B008-7084CCBCD79F}"/>
              </a:ext>
            </a:extLst>
          </p:cNvPr>
          <p:cNvSpPr txBox="1"/>
          <p:nvPr/>
        </p:nvSpPr>
        <p:spPr bwMode="auto">
          <a:xfrm>
            <a:off x="1073198" y="849816"/>
            <a:ext cx="7777059" cy="95410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8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รายงานผลสำเร็จของการดำเนิน กิจกรรมตามแผนปฏิบัติการฯ </a:t>
            </a:r>
          </a:p>
          <a:p>
            <a:pPr>
              <a:defRPr/>
            </a:pPr>
            <a:r>
              <a:rPr lang="th-TH" altLang="ko-KR" sz="2800" b="1" dirty="0">
                <a:solidFill>
                  <a:srgbClr val="FF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ไม่น้อยกว่าร้อยละ 90</a:t>
            </a:r>
          </a:p>
        </p:txBody>
      </p:sp>
      <p:sp>
        <p:nvSpPr>
          <p:cNvPr id="45" name="สี่เหลี่ยมผืนผ้า 15">
            <a:extLst>
              <a:ext uri="{FF2B5EF4-FFF2-40B4-BE49-F238E27FC236}">
                <a16:creationId xmlns:a16="http://schemas.microsoft.com/office/drawing/2014/main" id="{71254C33-FDDB-49F6-A343-FD801256973D}"/>
              </a:ext>
            </a:extLst>
          </p:cNvPr>
          <p:cNvSpPr/>
          <p:nvPr/>
        </p:nvSpPr>
        <p:spPr>
          <a:xfrm>
            <a:off x="2818635" y="163298"/>
            <a:ext cx="2688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มี 4 กระบวนการย่อย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44727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102048"/>
            <a:ext cx="8172400" cy="5245548"/>
          </a:xfrm>
          <a:custGeom>
            <a:avLst/>
            <a:gdLst/>
            <a:ahLst/>
            <a:cxnLst/>
            <a:rect l="l" t="t" r="r" b="b"/>
            <a:pathLst>
              <a:path w="6132760" h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ลูกศร: รูปห้าเหลี่ยม 4">
            <a:extLst>
              <a:ext uri="{FF2B5EF4-FFF2-40B4-BE49-F238E27FC236}">
                <a16:creationId xmlns:a16="http://schemas.microsoft.com/office/drawing/2014/main" id="{C00D36BF-D2BB-41B1-A8D3-7BBD7DFBEBA0}"/>
              </a:ext>
            </a:extLst>
          </p:cNvPr>
          <p:cNvSpPr/>
          <p:nvPr/>
        </p:nvSpPr>
        <p:spPr>
          <a:xfrm flipH="1">
            <a:off x="4427984" y="1741582"/>
            <a:ext cx="4536503" cy="1262216"/>
          </a:xfrm>
          <a:prstGeom prst="homePlate">
            <a:avLst/>
          </a:pr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สี่เหลี่ยมผืนผ้า 5">
            <a:extLst>
              <a:ext uri="{FF2B5EF4-FFF2-40B4-BE49-F238E27FC236}">
                <a16:creationId xmlns:a16="http://schemas.microsoft.com/office/drawing/2014/main" id="{91FFDB09-0044-4E54-911E-E2094426AFA2}"/>
              </a:ext>
            </a:extLst>
          </p:cNvPr>
          <p:cNvSpPr/>
          <p:nvPr/>
        </p:nvSpPr>
        <p:spPr>
          <a:xfrm>
            <a:off x="5140070" y="1895636"/>
            <a:ext cx="38914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ตัวอย่างผลสำเร็จ</a:t>
            </a:r>
            <a:b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ของการดำเนินกิจกรรมตามแผนฯ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6">
            <a:extLst>
              <a:ext uri="{FF2B5EF4-FFF2-40B4-BE49-F238E27FC236}">
                <a16:creationId xmlns:a16="http://schemas.microsoft.com/office/drawing/2014/main" id="{04558B61-686B-40DF-AEE9-5012423A0128}"/>
              </a:ext>
            </a:extLst>
          </p:cNvPr>
          <p:cNvSpPr/>
          <p:nvPr/>
        </p:nvSpPr>
        <p:spPr>
          <a:xfrm>
            <a:off x="5381038" y="981485"/>
            <a:ext cx="3079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kumimoji="0" lang="en-US" sz="2800" b="1" i="0" u="none" strike="noStrike" kern="1200" cap="none" spc="-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E7E29B-0AAE-4B8C-A4B4-1B028B683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33" y="3588614"/>
            <a:ext cx="2193663" cy="1465895"/>
          </a:xfrm>
          <a:prstGeom prst="rect">
            <a:avLst/>
          </a:prstGeom>
        </p:spPr>
      </p:pic>
      <p:pic>
        <p:nvPicPr>
          <p:cNvPr id="8" name="รูปภาพ 3">
            <a:extLst>
              <a:ext uri="{FF2B5EF4-FFF2-40B4-BE49-F238E27FC236}">
                <a16:creationId xmlns:a16="http://schemas.microsoft.com/office/drawing/2014/main" id="{C73A12C7-638C-4C03-85D0-1194A0CA6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1" y="272666"/>
            <a:ext cx="3650453" cy="4768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4356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5">
            <a:extLst>
              <a:ext uri="{FF2B5EF4-FFF2-40B4-BE49-F238E27FC236}">
                <a16:creationId xmlns:a16="http://schemas.microsoft.com/office/drawing/2014/main" id="{81AB1899-CE75-4B39-B31E-079DAE3C2101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17F1C6E-5CD5-4457-A923-0A2698B08ECB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5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17" name="สี่เหลี่ยมผืนผ้า 5">
            <a:extLst>
              <a:ext uri="{FF2B5EF4-FFF2-40B4-BE49-F238E27FC236}">
                <a16:creationId xmlns:a16="http://schemas.microsoft.com/office/drawing/2014/main" id="{FB46B64C-DE04-4057-BC3A-D4DEE8997542}"/>
              </a:ext>
            </a:extLst>
          </p:cNvPr>
          <p:cNvSpPr/>
          <p:nvPr/>
        </p:nvSpPr>
        <p:spPr>
          <a:xfrm>
            <a:off x="323528" y="171141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7">
            <a:extLst>
              <a:ext uri="{FF2B5EF4-FFF2-40B4-BE49-F238E27FC236}">
                <a16:creationId xmlns:a16="http://schemas.microsoft.com/office/drawing/2014/main" id="{1E8956FD-FFF2-4DDB-8E37-1CD116FB95D9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สี่เหลี่ยมผืนผ้า 9">
            <a:extLst>
              <a:ext uri="{FF2B5EF4-FFF2-40B4-BE49-F238E27FC236}">
                <a16:creationId xmlns:a16="http://schemas.microsoft.com/office/drawing/2014/main" id="{7B3D99E1-4267-4F44-86BB-2975FE364380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</a:t>
            </a:r>
            <a:r>
              <a:rPr lang="en-US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3</a:t>
            </a:r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20" name="ตาราง 11">
            <a:extLst>
              <a:ext uri="{FF2B5EF4-FFF2-40B4-BE49-F238E27FC236}">
                <a16:creationId xmlns:a16="http://schemas.microsoft.com/office/drawing/2014/main" id="{3F7B0FD1-37E0-486C-AF3C-A67577F58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60331"/>
              </p:ext>
            </p:extLst>
          </p:nvPr>
        </p:nvGraphicFramePr>
        <p:xfrm>
          <a:off x="179021" y="2131051"/>
          <a:ext cx="8785958" cy="2836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879368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386310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41891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294964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21" name="รูปภาพ 14">
            <a:extLst>
              <a:ext uri="{FF2B5EF4-FFF2-40B4-BE49-F238E27FC236}">
                <a16:creationId xmlns:a16="http://schemas.microsoft.com/office/drawing/2014/main" id="{895620E1-0A3A-456B-AE13-390637B62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9" y="2709792"/>
            <a:ext cx="775357" cy="739860"/>
          </a:xfrm>
          <a:prstGeom prst="rect">
            <a:avLst/>
          </a:prstGeom>
        </p:spPr>
      </p:pic>
      <p:sp>
        <p:nvSpPr>
          <p:cNvPr id="22" name="สี่เหลี่ยมผืนผ้า 18">
            <a:extLst>
              <a:ext uri="{FF2B5EF4-FFF2-40B4-BE49-F238E27FC236}">
                <a16:creationId xmlns:a16="http://schemas.microsoft.com/office/drawing/2014/main" id="{9866F4FE-8A48-4DF8-A92B-DC35BFE29EA8}"/>
              </a:ext>
            </a:extLst>
          </p:cNvPr>
          <p:cNvSpPr/>
          <p:nvPr/>
        </p:nvSpPr>
        <p:spPr>
          <a:xfrm>
            <a:off x="2864638" y="2685783"/>
            <a:ext cx="3971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จัดส่งรายงานฯ </a:t>
            </a:r>
            <a:r>
              <a:rPr lang="th-TH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รูปแบบไฟล์ </a:t>
            </a:r>
            <a:r>
              <a:rPr lang="en-US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word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D864C9F-2F69-40CC-86C0-52BA78E31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77" y="2648318"/>
            <a:ext cx="2046765" cy="1939656"/>
          </a:xfrm>
          <a:prstGeom prst="rect">
            <a:avLst/>
          </a:prstGeom>
        </p:spPr>
      </p:pic>
      <p:sp>
        <p:nvSpPr>
          <p:cNvPr id="36" name="Rectangle 21">
            <a:extLst>
              <a:ext uri="{FF2B5EF4-FFF2-40B4-BE49-F238E27FC236}">
                <a16:creationId xmlns:a16="http://schemas.microsoft.com/office/drawing/2014/main" id="{09DBABAE-43C1-4CB6-998D-2ECA55419F31}"/>
              </a:ext>
            </a:extLst>
          </p:cNvPr>
          <p:cNvSpPr/>
          <p:nvPr/>
        </p:nvSpPr>
        <p:spPr>
          <a:xfrm rot="21128427">
            <a:off x="6667459" y="3472151"/>
            <a:ext cx="2333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16 สิงหาคม 2566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7" name="กล่องข้อความ 24">
            <a:extLst>
              <a:ext uri="{FF2B5EF4-FFF2-40B4-BE49-F238E27FC236}">
                <a16:creationId xmlns:a16="http://schemas.microsoft.com/office/drawing/2014/main" id="{FE5F50C3-2A92-4970-9154-7823CBED3AD1}"/>
              </a:ext>
            </a:extLst>
          </p:cNvPr>
          <p:cNvSpPr txBox="1"/>
          <p:nvPr/>
        </p:nvSpPr>
        <p:spPr>
          <a:xfrm>
            <a:off x="317706" y="3608614"/>
            <a:ext cx="22385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9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19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รายงานฯ</a:t>
            </a:r>
            <a:br>
              <a:rPr lang="en-US" sz="19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9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sz="19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sz="19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9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19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9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5 ข้อย่อยที่ 3”</a:t>
            </a:r>
          </a:p>
        </p:txBody>
      </p:sp>
      <p:sp>
        <p:nvSpPr>
          <p:cNvPr id="38" name="สี่เหลี่ยมผืนผ้า 16">
            <a:extLst>
              <a:ext uri="{FF2B5EF4-FFF2-40B4-BE49-F238E27FC236}">
                <a16:creationId xmlns:a16="http://schemas.microsoft.com/office/drawing/2014/main" id="{6D5814E3-6FBF-482A-8FBD-5D1B04DA7F0B}"/>
              </a:ext>
            </a:extLst>
          </p:cNvPr>
          <p:cNvSpPr/>
          <p:nvPr/>
        </p:nvSpPr>
        <p:spPr>
          <a:xfrm>
            <a:off x="2901307" y="3553950"/>
            <a:ext cx="96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39" name="สี่เหลี่ยมผืนผ้า 19">
            <a:extLst>
              <a:ext uri="{FF2B5EF4-FFF2-40B4-BE49-F238E27FC236}">
                <a16:creationId xmlns:a16="http://schemas.microsoft.com/office/drawing/2014/main" id="{3A994C7D-AFCF-494F-80FE-CB0ED46756FD}"/>
              </a:ext>
            </a:extLst>
          </p:cNvPr>
          <p:cNvSpPr/>
          <p:nvPr/>
        </p:nvSpPr>
        <p:spPr>
          <a:xfrm>
            <a:off x="3595928" y="3537235"/>
            <a:ext cx="2632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https://moph.cc/Z22-_HFyn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40" name="สี่เหลี่ยมผืนผ้า 20">
            <a:extLst>
              <a:ext uri="{FF2B5EF4-FFF2-40B4-BE49-F238E27FC236}">
                <a16:creationId xmlns:a16="http://schemas.microsoft.com/office/drawing/2014/main" id="{A75F8DDF-3340-4216-94D2-CE03479A304C}"/>
              </a:ext>
            </a:extLst>
          </p:cNvPr>
          <p:cNvSpPr/>
          <p:nvPr/>
        </p:nvSpPr>
        <p:spPr>
          <a:xfrm>
            <a:off x="2920879" y="4161030"/>
            <a:ext cx="1163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41" name="กล่องข้อความ 21">
            <a:extLst>
              <a:ext uri="{FF2B5EF4-FFF2-40B4-BE49-F238E27FC236}">
                <a16:creationId xmlns:a16="http://schemas.microsoft.com/office/drawing/2014/main" id="{6EE1E1DF-8F11-4400-B4D7-F9A85FE9790C}"/>
              </a:ext>
            </a:extLst>
          </p:cNvPr>
          <p:cNvSpPr txBox="1"/>
          <p:nvPr/>
        </p:nvSpPr>
        <p:spPr>
          <a:xfrm>
            <a:off x="2910224" y="3180147"/>
            <a:ext cx="128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E888B91A-2855-4BD0-AD6B-88C5A1609905}"/>
              </a:ext>
            </a:extLst>
          </p:cNvPr>
          <p:cNvSpPr txBox="1"/>
          <p:nvPr/>
        </p:nvSpPr>
        <p:spPr bwMode="auto">
          <a:xfrm>
            <a:off x="1057337" y="881162"/>
            <a:ext cx="7989089" cy="120032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“ผลการประเมินองค์กรคุณธรรมของหน่วยงานในสังกัด</a:t>
            </a:r>
          </a:p>
          <a:p>
            <a:pPr>
              <a:defRPr/>
            </a:pP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สำนักงานปลัดกระทรวงสาธารณสุข ประจำปีงบประมาณ พ.ศ. 2567” </a:t>
            </a:r>
          </a:p>
          <a:p>
            <a:pPr>
              <a:defRPr/>
            </a:pPr>
            <a:r>
              <a:rPr lang="th-TH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(ในรูปแบบไฟล์ </a:t>
            </a:r>
            <a:r>
              <a:rPr lang="en-US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word + pdf)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endParaRPr lang="th-TH" altLang="ko-KR" sz="24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6F94EB01-A2E8-4A16-A910-672F9D0BA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27" y="3949617"/>
            <a:ext cx="917232" cy="91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054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ลูกศร: รูปห้าเหลี่ยม 3">
            <a:extLst>
              <a:ext uri="{FF2B5EF4-FFF2-40B4-BE49-F238E27FC236}">
                <a16:creationId xmlns:a16="http://schemas.microsoft.com/office/drawing/2014/main" id="{B6859BC5-36E1-4A59-B67E-6E4AABAB2D81}"/>
              </a:ext>
            </a:extLst>
          </p:cNvPr>
          <p:cNvSpPr/>
          <p:nvPr/>
        </p:nvSpPr>
        <p:spPr>
          <a:xfrm>
            <a:off x="8775" y="0"/>
            <a:ext cx="4550297" cy="1059582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3" name="สี่เหลี่ยมผืนผ้า 4">
            <a:extLst>
              <a:ext uri="{FF2B5EF4-FFF2-40B4-BE49-F238E27FC236}">
                <a16:creationId xmlns:a16="http://schemas.microsoft.com/office/drawing/2014/main" id="{7410D22B-39DC-4ACD-ACED-A8B204220115}"/>
              </a:ext>
            </a:extLst>
          </p:cNvPr>
          <p:cNvSpPr/>
          <p:nvPr/>
        </p:nvSpPr>
        <p:spPr>
          <a:xfrm>
            <a:off x="64370" y="261984"/>
            <a:ext cx="4347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spc="-20" dirty="0">
                <a:solidFill>
                  <a:schemeClr val="bg1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ผลการประเมินองค์กรคุณธรรมฯ</a:t>
            </a:r>
            <a:endParaRPr lang="en-US" sz="3200" b="1" spc="-20" dirty="0">
              <a:solidFill>
                <a:schemeClr val="bg1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24" name="สี่เหลี่ยมผืนผ้า 5">
            <a:extLst>
              <a:ext uri="{FF2B5EF4-FFF2-40B4-BE49-F238E27FC236}">
                <a16:creationId xmlns:a16="http://schemas.microsoft.com/office/drawing/2014/main" id="{30F70B68-8F98-4D78-A3A8-4C178074DB8C}"/>
              </a:ext>
            </a:extLst>
          </p:cNvPr>
          <p:cNvSpPr/>
          <p:nvPr/>
        </p:nvSpPr>
        <p:spPr>
          <a:xfrm>
            <a:off x="4784637" y="308334"/>
            <a:ext cx="3420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lang="en-US" sz="36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32780B-E166-4B9B-87D0-01D21E1354E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33822" y="1347614"/>
            <a:ext cx="2592288" cy="33843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E7836C-82EE-4F99-956C-8614099A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336816" y="1356360"/>
            <a:ext cx="2592288" cy="33843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7971-B479-492A-96C7-ACAC18DBA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347614"/>
            <a:ext cx="2592288" cy="3393122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5">
            <a:extLst>
              <a:ext uri="{FF2B5EF4-FFF2-40B4-BE49-F238E27FC236}">
                <a16:creationId xmlns:a16="http://schemas.microsoft.com/office/drawing/2014/main" id="{EF6A2CE7-C6F0-4EA4-A86E-B5965136AF0E}"/>
              </a:ext>
            </a:extLst>
          </p:cNvPr>
          <p:cNvSpPr/>
          <p:nvPr/>
        </p:nvSpPr>
        <p:spPr>
          <a:xfrm>
            <a:off x="1868698" y="48346"/>
            <a:ext cx="701470" cy="70147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714FEDD7-7FC3-4F24-89C8-2757C9ADE4AB}"/>
              </a:ext>
            </a:extLst>
          </p:cNvPr>
          <p:cNvSpPr txBox="1"/>
          <p:nvPr/>
        </p:nvSpPr>
        <p:spPr>
          <a:xfrm>
            <a:off x="1907084" y="75869"/>
            <a:ext cx="6630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600" b="1" dirty="0">
                <a:solidFill>
                  <a:srgbClr val="993300"/>
                </a:solidFill>
                <a:cs typeface="Arial" pitchFamily="34" charset="0"/>
              </a:rPr>
              <a:t>5</a:t>
            </a:r>
            <a:endParaRPr lang="ko-KR" altLang="en-US" sz="3600" b="1" dirty="0">
              <a:solidFill>
                <a:srgbClr val="993300"/>
              </a:solidFill>
              <a:cs typeface="Arial" pitchFamily="34" charset="0"/>
            </a:endParaRPr>
          </a:p>
        </p:txBody>
      </p:sp>
      <p:sp>
        <p:nvSpPr>
          <p:cNvPr id="25" name="สี่เหลี่ยมผืนผ้า 5">
            <a:extLst>
              <a:ext uri="{FF2B5EF4-FFF2-40B4-BE49-F238E27FC236}">
                <a16:creationId xmlns:a16="http://schemas.microsoft.com/office/drawing/2014/main" id="{482A95C4-AB1A-4C0D-B892-351731E8A727}"/>
              </a:ext>
            </a:extLst>
          </p:cNvPr>
          <p:cNvSpPr/>
          <p:nvPr/>
        </p:nvSpPr>
        <p:spPr>
          <a:xfrm>
            <a:off x="441014" y="146768"/>
            <a:ext cx="1252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3200" b="1" dirty="0">
                <a:solidFill>
                  <a:schemeClr val="accent1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ขั้นตอนที่</a:t>
            </a:r>
            <a:endParaRPr lang="en-US" sz="3200" dirty="0"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26" name="ตัวเชื่อมต่อตรง 7">
            <a:extLst>
              <a:ext uri="{FF2B5EF4-FFF2-40B4-BE49-F238E27FC236}">
                <a16:creationId xmlns:a16="http://schemas.microsoft.com/office/drawing/2014/main" id="{5BD9B1BD-7615-4CDD-AB9A-64480D2474D9}"/>
              </a:ext>
            </a:extLst>
          </p:cNvPr>
          <p:cNvCxnSpPr>
            <a:cxnSpLocks/>
          </p:cNvCxnSpPr>
          <p:nvPr/>
        </p:nvCxnSpPr>
        <p:spPr>
          <a:xfrm>
            <a:off x="-17651" y="788204"/>
            <a:ext cx="6245835" cy="0"/>
          </a:xfrm>
          <a:prstGeom prst="line">
            <a:avLst/>
          </a:prstGeom>
          <a:ln>
            <a:solidFill>
              <a:srgbClr val="887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 9">
            <a:extLst>
              <a:ext uri="{FF2B5EF4-FFF2-40B4-BE49-F238E27FC236}">
                <a16:creationId xmlns:a16="http://schemas.microsoft.com/office/drawing/2014/main" id="{F366B6AD-3D4B-4D4A-92E8-BCFD5A583C8A}"/>
              </a:ext>
            </a:extLst>
          </p:cNvPr>
          <p:cNvSpPr/>
          <p:nvPr/>
        </p:nvSpPr>
        <p:spPr>
          <a:xfrm>
            <a:off x="277787" y="731543"/>
            <a:ext cx="795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en-US" sz="4400" b="1" dirty="0">
                <a:solidFill>
                  <a:srgbClr val="993300"/>
                </a:solidFill>
                <a:latin typeface="DB Ramintra X" panose="02000506090000020004" pitchFamily="2" charset="-34"/>
                <a:cs typeface="DB Ramintra X" panose="02000506090000020004" pitchFamily="2" charset="-34"/>
              </a:rPr>
              <a:t>(4)</a:t>
            </a:r>
            <a:endParaRPr lang="en-US" sz="4400" dirty="0">
              <a:solidFill>
                <a:srgbClr val="993300"/>
              </a:solidFill>
            </a:endParaRPr>
          </a:p>
        </p:txBody>
      </p:sp>
      <p:graphicFrame>
        <p:nvGraphicFramePr>
          <p:cNvPr id="28" name="ตาราง 11">
            <a:extLst>
              <a:ext uri="{FF2B5EF4-FFF2-40B4-BE49-F238E27FC236}">
                <a16:creationId xmlns:a16="http://schemas.microsoft.com/office/drawing/2014/main" id="{31A71C65-01A4-4319-BEE0-7AD520D74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359086"/>
              </p:ext>
            </p:extLst>
          </p:nvPr>
        </p:nvGraphicFramePr>
        <p:xfrm>
          <a:off x="441014" y="1923637"/>
          <a:ext cx="8451467" cy="3036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802">
                  <a:extLst>
                    <a:ext uri="{9D8B030D-6E8A-4147-A177-3AD203B41FA5}">
                      <a16:colId xmlns:a16="http://schemas.microsoft.com/office/drawing/2014/main" val="3031256701"/>
                    </a:ext>
                  </a:extLst>
                </a:gridCol>
                <a:gridCol w="3681204">
                  <a:extLst>
                    <a:ext uri="{9D8B030D-6E8A-4147-A177-3AD203B41FA5}">
                      <a16:colId xmlns:a16="http://schemas.microsoft.com/office/drawing/2014/main" val="3103114148"/>
                    </a:ext>
                  </a:extLst>
                </a:gridCol>
                <a:gridCol w="2295461">
                  <a:extLst>
                    <a:ext uri="{9D8B030D-6E8A-4147-A177-3AD203B41FA5}">
                      <a16:colId xmlns:a16="http://schemas.microsoft.com/office/drawing/2014/main" val="3697055429"/>
                    </a:ext>
                  </a:extLst>
                </a:gridCol>
              </a:tblGrid>
              <a:tr h="58005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เผยแพร่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กำหนดส่ง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solidFill>
                      <a:srgbClr val="75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36165"/>
                  </a:ext>
                </a:extLst>
              </a:tr>
              <a:tr h="2456569">
                <a:tc>
                  <a:txBody>
                    <a:bodyPr/>
                    <a:lstStyle/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/>
                    </a:p>
                    <a:p>
                      <a:endParaRPr lang="en-US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23454"/>
                  </a:ext>
                </a:extLst>
              </a:tr>
            </a:tbl>
          </a:graphicData>
        </a:graphic>
      </p:graphicFrame>
      <p:pic>
        <p:nvPicPr>
          <p:cNvPr id="29" name="รูปภาพ 14">
            <a:extLst>
              <a:ext uri="{FF2B5EF4-FFF2-40B4-BE49-F238E27FC236}">
                <a16:creationId xmlns:a16="http://schemas.microsoft.com/office/drawing/2014/main" id="{14DF3BB8-2AF3-4D64-B085-2B1D867A0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40" y="2511977"/>
            <a:ext cx="782680" cy="739860"/>
          </a:xfrm>
          <a:prstGeom prst="rect">
            <a:avLst/>
          </a:prstGeom>
        </p:spPr>
      </p:pic>
      <p:sp>
        <p:nvSpPr>
          <p:cNvPr id="30" name="สี่เหลี่ยมผืนผ้า 18">
            <a:extLst>
              <a:ext uri="{FF2B5EF4-FFF2-40B4-BE49-F238E27FC236}">
                <a16:creationId xmlns:a16="http://schemas.microsoft.com/office/drawing/2014/main" id="{7647A32F-E6BA-467A-B68E-2D6B6B694444}"/>
              </a:ext>
            </a:extLst>
          </p:cNvPr>
          <p:cNvSpPr/>
          <p:nvPr/>
        </p:nvSpPr>
        <p:spPr>
          <a:xfrm>
            <a:off x="2900282" y="2632012"/>
            <a:ext cx="3567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จัดส่งรายงานฯ </a:t>
            </a:r>
            <a:r>
              <a:rPr lang="th-TH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รูปแบบไฟล์ </a:t>
            </a:r>
            <a:r>
              <a:rPr lang="en-US" sz="2400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word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B7C7492-3BFD-40FA-A691-67CD0C54A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29" y="2715766"/>
            <a:ext cx="2001881" cy="1872208"/>
          </a:xfrm>
          <a:prstGeom prst="rect">
            <a:avLst/>
          </a:prstGeom>
        </p:spPr>
      </p:pic>
      <p:sp>
        <p:nvSpPr>
          <p:cNvPr id="32" name="กล่องข้อความ 24">
            <a:extLst>
              <a:ext uri="{FF2B5EF4-FFF2-40B4-BE49-F238E27FC236}">
                <a16:creationId xmlns:a16="http://schemas.microsoft.com/office/drawing/2014/main" id="{157CBDBB-EC8B-47D9-8A59-7A64486DB3C7}"/>
              </a:ext>
            </a:extLst>
          </p:cNvPr>
          <p:cNvSpPr txBox="1"/>
          <p:nvPr/>
        </p:nvSpPr>
        <p:spPr>
          <a:xfrm>
            <a:off x="443971" y="3376416"/>
            <a:ext cx="2410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เผยแพร่ </a:t>
            </a:r>
            <a:r>
              <a:rPr lang="th-TH" sz="20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รายงานฯ</a:t>
            </a:r>
            <a:br>
              <a:rPr lang="en-US" sz="2000" b="1" dirty="0">
                <a:solidFill>
                  <a:srgbClr val="733E13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(รูปแบบไฟล์ </a:t>
            </a:r>
            <a:r>
              <a:rPr lang="en-US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pdf)</a:t>
            </a:r>
            <a:br>
              <a:rPr lang="en-US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  <a:t> หน้าเว็บไซต์ใน</a:t>
            </a:r>
            <a:br>
              <a:rPr lang="th-TH" sz="20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“ขั้นตอนที่ 5 ข้อย่อยที่ 4”</a:t>
            </a:r>
          </a:p>
        </p:txBody>
      </p:sp>
      <p:sp>
        <p:nvSpPr>
          <p:cNvPr id="33" name="สี่เหลี่ยมผืนผ้า 16">
            <a:extLst>
              <a:ext uri="{FF2B5EF4-FFF2-40B4-BE49-F238E27FC236}">
                <a16:creationId xmlns:a16="http://schemas.microsoft.com/office/drawing/2014/main" id="{8210F9C1-B155-40A9-9631-1DD9E35727C0}"/>
              </a:ext>
            </a:extLst>
          </p:cNvPr>
          <p:cNvSpPr/>
          <p:nvPr/>
        </p:nvSpPr>
        <p:spPr>
          <a:xfrm>
            <a:off x="2880367" y="3429606"/>
            <a:ext cx="94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34" name="สี่เหลี่ยมผืนผ้า 19">
            <a:extLst>
              <a:ext uri="{FF2B5EF4-FFF2-40B4-BE49-F238E27FC236}">
                <a16:creationId xmlns:a16="http://schemas.microsoft.com/office/drawing/2014/main" id="{1E017C3D-7FB5-4247-86B8-DC9DA005C5CC}"/>
              </a:ext>
            </a:extLst>
          </p:cNvPr>
          <p:cNvSpPr/>
          <p:nvPr/>
        </p:nvSpPr>
        <p:spPr>
          <a:xfrm>
            <a:off x="3623604" y="3429606"/>
            <a:ext cx="2574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https://moph.cc/Ds1LkY_K6</a:t>
            </a:r>
            <a:endParaRPr lang="en-US" b="1" spc="-20" dirty="0">
              <a:solidFill>
                <a:srgbClr val="0070C0"/>
              </a:solidFill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44" name="สี่เหลี่ยมผืนผ้า 20">
            <a:extLst>
              <a:ext uri="{FF2B5EF4-FFF2-40B4-BE49-F238E27FC236}">
                <a16:creationId xmlns:a16="http://schemas.microsoft.com/office/drawing/2014/main" id="{AC6E1302-6034-47BB-BE0C-CBE08718D421}"/>
              </a:ext>
            </a:extLst>
          </p:cNvPr>
          <p:cNvSpPr/>
          <p:nvPr/>
        </p:nvSpPr>
        <p:spPr>
          <a:xfrm>
            <a:off x="2893197" y="4072883"/>
            <a:ext cx="1138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 QR Code</a:t>
            </a:r>
          </a:p>
        </p:txBody>
      </p:sp>
      <p:sp>
        <p:nvSpPr>
          <p:cNvPr id="45" name="กล่องข้อความ 21">
            <a:extLst>
              <a:ext uri="{FF2B5EF4-FFF2-40B4-BE49-F238E27FC236}">
                <a16:creationId xmlns:a16="http://schemas.microsoft.com/office/drawing/2014/main" id="{B30298C1-9747-4C9A-AC56-2F793C7FA4F6}"/>
              </a:ext>
            </a:extLst>
          </p:cNvPr>
          <p:cNvSpPr txBox="1"/>
          <p:nvPr/>
        </p:nvSpPr>
        <p:spPr>
          <a:xfrm>
            <a:off x="2945546" y="3092685"/>
            <a:ext cx="125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u="sng" dirty="0">
                <a:latin typeface="DB Adman X" panose="02000506090000020004" pitchFamily="2" charset="-34"/>
                <a:cs typeface="DB Adman X" panose="02000506090000020004" pitchFamily="2" charset="-34"/>
              </a:rPr>
              <a:t>ช่องทางจัดส่ง</a:t>
            </a:r>
            <a:endParaRPr lang="en-US" b="1" u="sng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44A02B9D-5167-4E6A-8DE0-035F6D6D4BAE}"/>
              </a:ext>
            </a:extLst>
          </p:cNvPr>
          <p:cNvSpPr txBox="1"/>
          <p:nvPr/>
        </p:nvSpPr>
        <p:spPr bwMode="auto">
          <a:xfrm>
            <a:off x="1053003" y="968061"/>
            <a:ext cx="7628066" cy="830997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จัดทำ 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“รายงานผลการดำเนินการตามแผนปฏิบัติการส่งเสริมคุณธรรมของหน่วยงานฯ รอบ 12 เดือน” ” </a:t>
            </a:r>
            <a:r>
              <a:rPr lang="th-TH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(ในรูปแบบไฟล์ </a:t>
            </a:r>
            <a:r>
              <a:rPr lang="en-US" altLang="ko-KR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word + pdf)</a:t>
            </a:r>
            <a:r>
              <a:rPr lang="th-TH" altLang="ko-KR" sz="2400" b="1" dirty="0">
                <a:solidFill>
                  <a:srgbClr val="99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  <a:endParaRPr lang="th-TH" altLang="ko-KR" sz="3200" b="1" dirty="0">
              <a:solidFill>
                <a:schemeClr val="tx2">
                  <a:lumMod val="75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55EF1402-BA82-42EA-B03C-3B4EB603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287" y="3808972"/>
            <a:ext cx="114197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21">
            <a:extLst>
              <a:ext uri="{FF2B5EF4-FFF2-40B4-BE49-F238E27FC236}">
                <a16:creationId xmlns:a16="http://schemas.microsoft.com/office/drawing/2014/main" id="{95016515-079F-4CAD-925D-30534EFFC534}"/>
              </a:ext>
            </a:extLst>
          </p:cNvPr>
          <p:cNvSpPr/>
          <p:nvPr/>
        </p:nvSpPr>
        <p:spPr>
          <a:xfrm rot="21128427">
            <a:off x="6737837" y="3407455"/>
            <a:ext cx="2333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</a:t>
            </a:r>
            <a:b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2400" b="1" dirty="0">
                <a:latin typeface="DB Adman X" panose="02000506090000020004" pitchFamily="2" charset="-34"/>
                <a:cs typeface="DB Adman X" panose="02000506090000020004" pitchFamily="2" charset="-34"/>
              </a:rPr>
              <a:t>16 กันยายน 2566</a:t>
            </a:r>
            <a:endParaRPr lang="th-TH" sz="24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920205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92546"/>
            <a:ext cx="8172400" cy="5245548"/>
          </a:xfrm>
          <a:custGeom>
            <a:avLst/>
            <a:gdLst/>
            <a:ahLst/>
            <a:cxnLst/>
            <a:rect l="l" t="t" r="r" b="b"/>
            <a:pathLst>
              <a:path w="6132760" h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pic>
        <p:nvPicPr>
          <p:cNvPr id="7" name="รูปภาพ 2">
            <a:extLst>
              <a:ext uri="{FF2B5EF4-FFF2-40B4-BE49-F238E27FC236}">
                <a16:creationId xmlns:a16="http://schemas.microsoft.com/office/drawing/2014/main" id="{11288D55-9484-430A-BCB0-8DB57761B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7720"/>
            <a:ext cx="5796416" cy="402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ลูกศร: รูปห้าเหลี่ยม 3">
            <a:extLst>
              <a:ext uri="{FF2B5EF4-FFF2-40B4-BE49-F238E27FC236}">
                <a16:creationId xmlns:a16="http://schemas.microsoft.com/office/drawing/2014/main" id="{38129024-E531-4B50-BBD6-EE072F4B337C}"/>
              </a:ext>
            </a:extLst>
          </p:cNvPr>
          <p:cNvSpPr/>
          <p:nvPr/>
        </p:nvSpPr>
        <p:spPr>
          <a:xfrm flipH="1">
            <a:off x="5345464" y="1491630"/>
            <a:ext cx="3547016" cy="1224136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สี่เหลี่ยมผืนผ้า 4">
            <a:extLst>
              <a:ext uri="{FF2B5EF4-FFF2-40B4-BE49-F238E27FC236}">
                <a16:creationId xmlns:a16="http://schemas.microsoft.com/office/drawing/2014/main" id="{5D933667-C3D4-4F7E-A682-95330B7359F7}"/>
              </a:ext>
            </a:extLst>
          </p:cNvPr>
          <p:cNvSpPr/>
          <p:nvPr/>
        </p:nvSpPr>
        <p:spPr>
          <a:xfrm>
            <a:off x="6187730" y="1626644"/>
            <a:ext cx="22361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ตัวอย่างรายงานฯ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รอบ 12 เดือน</a:t>
            </a:r>
            <a:endParaRPr kumimoji="0" lang="en-US" sz="2800" b="1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10" name="สี่เหลี่ยมผืนผ้า 5">
            <a:extLst>
              <a:ext uri="{FF2B5EF4-FFF2-40B4-BE49-F238E27FC236}">
                <a16:creationId xmlns:a16="http://schemas.microsoft.com/office/drawing/2014/main" id="{E071C197-6FD4-4E80-8F2E-28E459089B43}"/>
              </a:ext>
            </a:extLst>
          </p:cNvPr>
          <p:cNvSpPr/>
          <p:nvPr/>
        </p:nvSpPr>
        <p:spPr>
          <a:xfrm>
            <a:off x="6192254" y="900903"/>
            <a:ext cx="2689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kumimoji="0" lang="en-US" sz="2800" b="1" i="0" u="none" strike="noStrike" kern="1200" cap="none" spc="-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3A2A2-EA08-4B95-8B8B-D1C99CAAE3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95886"/>
            <a:ext cx="183187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3988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11">
            <a:extLst>
              <a:ext uri="{FF2B5EF4-FFF2-40B4-BE49-F238E27FC236}">
                <a16:creationId xmlns:a16="http://schemas.microsoft.com/office/drawing/2014/main" id="{327FA597-42E5-4A38-B01E-628F5759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42"/>
          <a:stretch>
            <a:fillRect/>
          </a:stretch>
        </p:blipFill>
        <p:spPr bwMode="auto">
          <a:xfrm rot="208320" flipV="1">
            <a:off x="-267494" y="4744274"/>
            <a:ext cx="994886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2">
            <a:extLst>
              <a:ext uri="{FF2B5EF4-FFF2-40B4-BE49-F238E27FC236}">
                <a16:creationId xmlns:a16="http://schemas.microsoft.com/office/drawing/2014/main" id="{C21D7D82-72C2-45EB-A102-059EAB15D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/>
        </p:blipFill>
        <p:spPr>
          <a:xfrm>
            <a:off x="511890" y="339502"/>
            <a:ext cx="3672408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ลูกศร: รูปห้าเหลี่ยม 3">
            <a:extLst>
              <a:ext uri="{FF2B5EF4-FFF2-40B4-BE49-F238E27FC236}">
                <a16:creationId xmlns:a16="http://schemas.microsoft.com/office/drawing/2014/main" id="{85C83E8D-9A0B-438A-9E7A-69780A62B4D9}"/>
              </a:ext>
            </a:extLst>
          </p:cNvPr>
          <p:cNvSpPr/>
          <p:nvPr/>
        </p:nvSpPr>
        <p:spPr>
          <a:xfrm flipH="1">
            <a:off x="4427984" y="1707654"/>
            <a:ext cx="3960440" cy="1440160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สี่เหลี่ยมผืนผ้า 4">
            <a:extLst>
              <a:ext uri="{FF2B5EF4-FFF2-40B4-BE49-F238E27FC236}">
                <a16:creationId xmlns:a16="http://schemas.microsoft.com/office/drawing/2014/main" id="{B47BE87D-8F44-45FF-A253-44F449334CBA}"/>
              </a:ext>
            </a:extLst>
          </p:cNvPr>
          <p:cNvSpPr/>
          <p:nvPr/>
        </p:nvSpPr>
        <p:spPr>
          <a:xfrm>
            <a:off x="4915357" y="1950680"/>
            <a:ext cx="34730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ตัวอย่างแบบฟอร์ม</a:t>
            </a:r>
            <a:b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ขอเผยแพร่ข้อมูลผ่านเว็บไซต์ฯ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  <p:sp>
        <p:nvSpPr>
          <p:cNvPr id="10" name="สี่เหลี่ยมผืนผ้า 5">
            <a:extLst>
              <a:ext uri="{FF2B5EF4-FFF2-40B4-BE49-F238E27FC236}">
                <a16:creationId xmlns:a16="http://schemas.microsoft.com/office/drawing/2014/main" id="{D1FED036-4A32-40ED-9261-18484F918EA2}"/>
              </a:ext>
            </a:extLst>
          </p:cNvPr>
          <p:cNvSpPr/>
          <p:nvPr/>
        </p:nvSpPr>
        <p:spPr>
          <a:xfrm>
            <a:off x="5004048" y="1039852"/>
            <a:ext cx="2689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spc="-20" dirty="0"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* ภาคผนวก (ในคู่มือฯ)</a:t>
            </a:r>
            <a:endParaRPr lang="en-US" sz="2800" b="1" spc="-20" dirty="0">
              <a:latin typeface="DB Adman X" panose="02000506090000020004" pitchFamily="2" charset="-34"/>
              <a:ea typeface="Calibri" panose="020F0502020204030204" pitchFamily="34" charset="0"/>
              <a:cs typeface="DB Adman X" panose="02000506090000020004" pitchFamily="2" charset="-34"/>
            </a:endParaRPr>
          </a:p>
        </p:txBody>
      </p:sp>
    </p:spTree>
  </p:cSld>
  <p:clrMapOvr>
    <a:masterClrMapping/>
  </p:clrMapOvr>
  <p:transition spd="med">
    <p:circl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1071" y="4659982"/>
            <a:ext cx="9144000" cy="795362"/>
            <a:chOff x="-8078" y="17373"/>
            <a:chExt cx="6671512" cy="1018725"/>
          </a:xfrm>
        </p:grpSpPr>
        <p:sp>
          <p:nvSpPr>
            <p:cNvPr id="4" name="Freeform 4"/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5400000">
            <a:off x="2196964" y="4379163"/>
            <a:ext cx="1519149" cy="0"/>
          </a:xfrm>
          <a:prstGeom prst="line">
            <a:avLst/>
          </a:prstGeom>
          <a:ln w="76200" cap="rnd">
            <a:solidFill>
              <a:srgbClr val="F9F5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7A6B5F-AB44-4F5F-8AFC-081CB32A49DB}"/>
              </a:ext>
            </a:extLst>
          </p:cNvPr>
          <p:cNvSpPr/>
          <p:nvPr/>
        </p:nvSpPr>
        <p:spPr>
          <a:xfrm>
            <a:off x="251521" y="1337425"/>
            <a:ext cx="8568948" cy="276790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061B56F-0691-4008-ABCA-871618E183A7}"/>
              </a:ext>
            </a:extLst>
          </p:cNvPr>
          <p:cNvSpPr/>
          <p:nvPr/>
        </p:nvSpPr>
        <p:spPr>
          <a:xfrm>
            <a:off x="1321598" y="254311"/>
            <a:ext cx="7281429" cy="189417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กล่องข้อความ 9">
            <a:extLst>
              <a:ext uri="{FF2B5EF4-FFF2-40B4-BE49-F238E27FC236}">
                <a16:creationId xmlns:a16="http://schemas.microsoft.com/office/drawing/2014/main" id="{C91E0872-6BF5-4031-9D4F-FF542F962CC1}"/>
              </a:ext>
            </a:extLst>
          </p:cNvPr>
          <p:cNvSpPr txBox="1"/>
          <p:nvPr/>
        </p:nvSpPr>
        <p:spPr>
          <a:xfrm>
            <a:off x="1743466" y="502799"/>
            <a:ext cx="6859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ดาวน์โหลดเอกสารทั้งหมดได้ที่... </a:t>
            </a:r>
            <a:r>
              <a:rPr lang="th-TH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หน้าเว็บไซต์</a:t>
            </a:r>
          </a:p>
          <a:p>
            <a:r>
              <a:rPr lang="th-TH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ศูนย์ปฏิบัติการต่อต้านการทุจริต กระทรวงสาธารณสุข</a:t>
            </a:r>
            <a:endParaRPr lang="en-US" sz="28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r>
              <a:rPr lang="en-US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http://www.stopcorruption.moph.go.th/</a:t>
            </a:r>
          </a:p>
        </p:txBody>
      </p:sp>
      <p:pic>
        <p:nvPicPr>
          <p:cNvPr id="13" name="รูปภาพ 6">
            <a:extLst>
              <a:ext uri="{FF2B5EF4-FFF2-40B4-BE49-F238E27FC236}">
                <a16:creationId xmlns:a16="http://schemas.microsoft.com/office/drawing/2014/main" id="{816186A7-1BF4-475A-8B68-FEEC37A75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2" y="2580093"/>
            <a:ext cx="1929796" cy="1929796"/>
          </a:xfrm>
          <a:prstGeom prst="rect">
            <a:avLst/>
          </a:prstGeom>
        </p:spPr>
      </p:pic>
      <p:sp>
        <p:nvSpPr>
          <p:cNvPr id="15" name="สี่เหลี่ยมผืนผ้า 1">
            <a:extLst>
              <a:ext uri="{FF2B5EF4-FFF2-40B4-BE49-F238E27FC236}">
                <a16:creationId xmlns:a16="http://schemas.microsoft.com/office/drawing/2014/main" id="{D1F73A97-2B48-4CD0-8695-8B701EE4C547}"/>
              </a:ext>
            </a:extLst>
          </p:cNvPr>
          <p:cNvSpPr/>
          <p:nvPr/>
        </p:nvSpPr>
        <p:spPr>
          <a:xfrm>
            <a:off x="2762971" y="3383434"/>
            <a:ext cx="4820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https://moph.cc/QMV7gZr7u</a:t>
            </a:r>
            <a:endParaRPr lang="en-US" sz="3600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4357" y="705600"/>
            <a:ext cx="1086273" cy="1086273"/>
          </a:xfrm>
          <a:prstGeom prst="rect">
            <a:avLst/>
          </a:prstGeom>
        </p:spPr>
      </p:pic>
      <p:pic>
        <p:nvPicPr>
          <p:cNvPr id="14" name="รูปภาพ 14">
            <a:extLst>
              <a:ext uri="{FF2B5EF4-FFF2-40B4-BE49-F238E27FC236}">
                <a16:creationId xmlns:a16="http://schemas.microsoft.com/office/drawing/2014/main" id="{CCAE345A-1CCB-4B23-AF7D-89830BAB3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3" y="853978"/>
            <a:ext cx="782680" cy="7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255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6074" r="48755"/>
          <a:stretch>
            <a:fillRect/>
          </a:stretch>
        </p:blipFill>
        <p:spPr>
          <a:xfrm>
            <a:off x="201941" y="3460565"/>
            <a:ext cx="1460676" cy="152975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755" b="46074"/>
          <a:stretch>
            <a:fillRect/>
          </a:stretch>
        </p:blipFill>
        <p:spPr>
          <a:xfrm>
            <a:off x="7459015" y="153179"/>
            <a:ext cx="1460676" cy="152975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755" b="46074"/>
          <a:stretch>
            <a:fillRect/>
          </a:stretch>
        </p:blipFill>
        <p:spPr>
          <a:xfrm>
            <a:off x="138155" y="98385"/>
            <a:ext cx="1460676" cy="152975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755" t="46074"/>
          <a:stretch>
            <a:fillRect/>
          </a:stretch>
        </p:blipFill>
        <p:spPr>
          <a:xfrm>
            <a:off x="7543800" y="3472241"/>
            <a:ext cx="1460676" cy="152975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5E36405-5EA3-4D06-946A-356C5273AAB0}"/>
              </a:ext>
            </a:extLst>
          </p:cNvPr>
          <p:cNvSpPr/>
          <p:nvPr/>
        </p:nvSpPr>
        <p:spPr>
          <a:xfrm>
            <a:off x="894860" y="432229"/>
            <a:ext cx="72944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เป้าหมายของการเสริมสร้างคุณธรรม </a:t>
            </a:r>
          </a:p>
        </p:txBody>
      </p:sp>
      <p:sp>
        <p:nvSpPr>
          <p:cNvPr id="43" name="TextBox 4">
            <a:extLst>
              <a:ext uri="{FF2B5EF4-FFF2-40B4-BE49-F238E27FC236}">
                <a16:creationId xmlns:a16="http://schemas.microsoft.com/office/drawing/2014/main" id="{24741950-522D-4F03-A09D-6EFFEAB1A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80" y="2219528"/>
            <a:ext cx="8269853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การเสริมสร้างคุณธรรม ที่ต้องการให้เกิดทั้ง </a:t>
            </a: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ปัญญา </a:t>
            </a: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และ </a:t>
            </a: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ศรัทธา </a:t>
            </a: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 ต้องใช้กรอบแนวความคิดเรื่อง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40ECC-5A45-453D-9662-1FA38FE364FF}"/>
              </a:ext>
            </a:extLst>
          </p:cNvPr>
          <p:cNvSpPr/>
          <p:nvPr/>
        </p:nvSpPr>
        <p:spPr>
          <a:xfrm>
            <a:off x="550288" y="1107427"/>
            <a:ext cx="81676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Nongnam" panose="02000000000000000000" pitchFamily="2" charset="0"/>
                <a:ea typeface="Arial Unicode MS" pitchFamily="34" charset="-128"/>
                <a:cs typeface="FontNongnam" panose="02000000000000000000" pitchFamily="2" charset="0"/>
              </a:rPr>
              <a:t>ต้องการให้คำนึงถึงผู้อื่นหรือส่วนรวมเสมอ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Nongnam" panose="02000000000000000000" pitchFamily="2" charset="0"/>
              <a:ea typeface="+mn-ea"/>
              <a:cs typeface="FontNongnam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5F8FCC-94E1-447B-8C23-8839989CA724}"/>
              </a:ext>
            </a:extLst>
          </p:cNvPr>
          <p:cNvSpPr/>
          <p:nvPr/>
        </p:nvSpPr>
        <p:spPr>
          <a:xfrm>
            <a:off x="1086923" y="3709291"/>
            <a:ext cx="6970153" cy="128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ontNongnam" panose="02000000000000000000" pitchFamily="2" charset="0"/>
                <a:ea typeface="Arial Unicode MS" pitchFamily="34" charset="-128"/>
                <a:cs typeface="FontNongnam" panose="02000000000000000000" pitchFamily="2" charset="0"/>
              </a:rPr>
              <a:t>การเรียนโดยการลงมือทำ </a:t>
            </a:r>
          </a:p>
          <a:p>
            <a:pPr marL="0" marR="0" lvl="0" indent="0" algn="ctr" defTabSz="4572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ontNongnam" panose="02000000000000000000" pitchFamily="2" charset="0"/>
                <a:ea typeface="Arial Unicode MS" pitchFamily="34" charset="-128"/>
                <a:cs typeface="FontNongnam" panose="02000000000000000000" pitchFamily="2" charset="0"/>
              </a:rPr>
              <a:t>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ontNongnam" panose="02000000000000000000" pitchFamily="2" charset="0"/>
                <a:ea typeface="Arial Unicode MS" pitchFamily="34" charset="-128"/>
                <a:cs typeface="FontNongnam" panose="02000000000000000000" pitchFamily="2" charset="0"/>
              </a:rPr>
              <a:t>Learning by Doing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ontNongnam" panose="02000000000000000000" pitchFamily="2" charset="0"/>
                <a:ea typeface="Arial Unicode MS" pitchFamily="34" charset="-128"/>
                <a:cs typeface="FontNongnam" panose="02000000000000000000" pitchFamily="2" charset="0"/>
              </a:rPr>
              <a:t>)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Nongnam" panose="02000000000000000000" pitchFamily="2" charset="0"/>
                <a:ea typeface="Arial Unicode MS" pitchFamily="34" charset="-128"/>
                <a:cs typeface="FontNongnam" panose="02000000000000000000" pitchFamily="2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Nongnam" panose="02000000000000000000" pitchFamily="2" charset="0"/>
              <a:ea typeface="+mn-ea"/>
              <a:cs typeface="FontNongnam" panose="02000000000000000000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743572A9-72A8-42D4-B4BA-1D908BBC0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109A84C-5B56-4BD7-85EE-C0A448E62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4E4A1F-2688-4DB8-AF26-B436DA82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7560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625919">
            <a:off x="-1407447" y="723555"/>
            <a:ext cx="5458033" cy="6548333"/>
            <a:chOff x="0" y="0"/>
            <a:chExt cx="657616" cy="788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7616" cy="788982"/>
            </a:xfrm>
            <a:custGeom>
              <a:avLst/>
              <a:gdLst/>
              <a:ahLst/>
              <a:cxnLst/>
              <a:rect l="l" t="t" r="r" b="b"/>
              <a:pathLst>
                <a:path w="657616" h="788982">
                  <a:moveTo>
                    <a:pt x="35461" y="0"/>
                  </a:moveTo>
                  <a:lnTo>
                    <a:pt x="622155" y="0"/>
                  </a:lnTo>
                  <a:cubicBezTo>
                    <a:pt x="631560" y="0"/>
                    <a:pt x="640580" y="3736"/>
                    <a:pt x="647230" y="10386"/>
                  </a:cubicBezTo>
                  <a:cubicBezTo>
                    <a:pt x="653880" y="17037"/>
                    <a:pt x="657616" y="26056"/>
                    <a:pt x="657616" y="35461"/>
                  </a:cubicBezTo>
                  <a:lnTo>
                    <a:pt x="657616" y="753521"/>
                  </a:lnTo>
                  <a:cubicBezTo>
                    <a:pt x="657616" y="773106"/>
                    <a:pt x="641740" y="788982"/>
                    <a:pt x="622155" y="788982"/>
                  </a:cubicBezTo>
                  <a:lnTo>
                    <a:pt x="35461" y="788982"/>
                  </a:lnTo>
                  <a:cubicBezTo>
                    <a:pt x="26056" y="788982"/>
                    <a:pt x="17037" y="785246"/>
                    <a:pt x="10386" y="778596"/>
                  </a:cubicBezTo>
                  <a:cubicBezTo>
                    <a:pt x="3736" y="771946"/>
                    <a:pt x="0" y="762926"/>
                    <a:pt x="0" y="753521"/>
                  </a:cubicBezTo>
                  <a:lnTo>
                    <a:pt x="0" y="35461"/>
                  </a:lnTo>
                  <a:cubicBezTo>
                    <a:pt x="0" y="26056"/>
                    <a:pt x="3736" y="17037"/>
                    <a:pt x="10386" y="10386"/>
                  </a:cubicBezTo>
                  <a:cubicBezTo>
                    <a:pt x="17037" y="3736"/>
                    <a:pt x="26056" y="0"/>
                    <a:pt x="35461" y="0"/>
                  </a:cubicBezTo>
                  <a:close/>
                </a:path>
              </a:pathLst>
            </a:custGeom>
            <a:solidFill>
              <a:srgbClr val="2206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 rot="-10800000">
            <a:off x="1142783" y="956791"/>
            <a:ext cx="8214058" cy="0"/>
          </a:xfrm>
          <a:prstGeom prst="line">
            <a:avLst/>
          </a:prstGeom>
          <a:ln w="47625" cap="rnd">
            <a:solidFill>
              <a:srgbClr val="2206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443" y="763335"/>
            <a:ext cx="545642" cy="3869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F431B8-AC53-4AE0-A207-E2D4BBA983C9}"/>
              </a:ext>
            </a:extLst>
          </p:cNvPr>
          <p:cNvGrpSpPr/>
          <p:nvPr/>
        </p:nvGrpSpPr>
        <p:grpSpPr>
          <a:xfrm>
            <a:off x="5092437" y="1370828"/>
            <a:ext cx="545642" cy="4103897"/>
            <a:chOff x="5960090" y="1520138"/>
            <a:chExt cx="545642" cy="4103897"/>
          </a:xfrm>
        </p:grpSpPr>
        <p:sp>
          <p:nvSpPr>
            <p:cNvPr id="13" name="AutoShape 13"/>
            <p:cNvSpPr/>
            <p:nvPr/>
          </p:nvSpPr>
          <p:spPr>
            <a:xfrm rot="-5400000">
              <a:off x="5492475" y="2145129"/>
              <a:ext cx="1249981" cy="0"/>
            </a:xfrm>
            <a:prstGeom prst="line">
              <a:avLst/>
            </a:prstGeom>
            <a:ln w="47625" cap="rnd">
              <a:solidFill>
                <a:srgbClr val="2206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AutoShape 14"/>
            <p:cNvSpPr/>
            <p:nvPr/>
          </p:nvSpPr>
          <p:spPr>
            <a:xfrm rot="-5400000">
              <a:off x="5066399" y="4572968"/>
              <a:ext cx="2102134" cy="0"/>
            </a:xfrm>
            <a:prstGeom prst="line">
              <a:avLst/>
            </a:prstGeom>
            <a:ln w="47625" cap="rnd">
              <a:solidFill>
                <a:srgbClr val="22065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12EA05D2-6EE5-4978-82B9-34D9690C8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960090" y="2959381"/>
              <a:ext cx="545642" cy="386910"/>
            </a:xfrm>
            <a:prstGeom prst="rect">
              <a:avLst/>
            </a:prstGeom>
          </p:spPr>
        </p:pic>
      </p:grpSp>
      <p:sp>
        <p:nvSpPr>
          <p:cNvPr id="16" name="TextBox 5">
            <a:extLst>
              <a:ext uri="{FF2B5EF4-FFF2-40B4-BE49-F238E27FC236}">
                <a16:creationId xmlns:a16="http://schemas.microsoft.com/office/drawing/2014/main" id="{04323EDF-F37B-4A4F-A8D9-0CC255099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883" y="1652700"/>
            <a:ext cx="5040560" cy="25237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6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ทุกคนเปลี่ยน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6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สังคมเปลี่ยน</a:t>
            </a:r>
            <a:endParaRPr kumimoji="0" lang="en-US" altLang="en-US" sz="6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C9EC6870-50CA-44D7-AF63-B9054E516165}"/>
              </a:ext>
            </a:extLst>
          </p:cNvPr>
          <p:cNvSpPr txBox="1"/>
          <p:nvPr/>
        </p:nvSpPr>
        <p:spPr>
          <a:xfrm>
            <a:off x="756144" y="2218222"/>
            <a:ext cx="6006470" cy="196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S Khunwaias" pitchFamily="2" charset="2"/>
                <a:ea typeface="+mn-ea"/>
                <a:cs typeface="+mn-cs"/>
              </a:rPr>
              <a:t>Make </a:t>
            </a:r>
          </a:p>
          <a:p>
            <a:pPr marL="0" marR="0" lvl="0" indent="0" algn="l" defTabSz="457200" rtl="0" eaLnBrk="1" fontAlgn="auto" latinLnBrk="0" hangingPunct="1">
              <a:lnSpc>
                <a:spcPts val="6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S Khunwaias" pitchFamily="2" charset="2"/>
                <a:ea typeface="+mn-ea"/>
                <a:cs typeface="+mn-cs"/>
              </a:rPr>
              <a:t>a Change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B595228-16D7-462B-9C90-212D59C15711}"/>
              </a:ext>
            </a:extLst>
          </p:cNvPr>
          <p:cNvSpPr txBox="1"/>
          <p:nvPr/>
        </p:nvSpPr>
        <p:spPr>
          <a:xfrm>
            <a:off x="1475656" y="143871"/>
            <a:ext cx="6437056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GunEng1 X" panose="02000506090000020004" pitchFamily="2" charset="-34"/>
                <a:ea typeface="+mn-ea"/>
                <a:cs typeface="DB GunEng1 X" panose="02000506090000020004" pitchFamily="2" charset="-34"/>
              </a:rPr>
              <a:t>Make a Change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1275467" y="717449"/>
            <a:ext cx="1041335" cy="3602101"/>
          </a:xfrm>
          <a:custGeom>
            <a:avLst/>
            <a:gdLst/>
            <a:ahLst/>
            <a:cxnLst/>
            <a:rect l="l" t="t" r="r" b="b"/>
            <a:pathLst>
              <a:path w="2082669" h="7204201">
                <a:moveTo>
                  <a:pt x="0" y="0"/>
                </a:moveTo>
                <a:lnTo>
                  <a:pt x="2082669" y="0"/>
                </a:lnTo>
                <a:lnTo>
                  <a:pt x="2082669" y="7204200"/>
                </a:lnTo>
                <a:lnTo>
                  <a:pt x="0" y="7204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5" name="Freeform 5"/>
          <p:cNvSpPr/>
          <p:nvPr/>
        </p:nvSpPr>
        <p:spPr>
          <a:xfrm>
            <a:off x="2106257" y="171450"/>
            <a:ext cx="6770736" cy="4800600"/>
          </a:xfrm>
          <a:custGeom>
            <a:avLst/>
            <a:gdLst/>
            <a:ahLst/>
            <a:cxnLst/>
            <a:rect l="l" t="t" r="r" b="b"/>
            <a:pathLst>
              <a:path w="2822942" h="2633274">
                <a:moveTo>
                  <a:pt x="36838" y="0"/>
                </a:moveTo>
                <a:lnTo>
                  <a:pt x="2786104" y="0"/>
                </a:lnTo>
                <a:cubicBezTo>
                  <a:pt x="2795874" y="0"/>
                  <a:pt x="2805244" y="3881"/>
                  <a:pt x="2812152" y="10789"/>
                </a:cubicBezTo>
                <a:cubicBezTo>
                  <a:pt x="2819061" y="17698"/>
                  <a:pt x="2822942" y="27068"/>
                  <a:pt x="2822942" y="36838"/>
                </a:cubicBezTo>
                <a:lnTo>
                  <a:pt x="2822942" y="2596436"/>
                </a:lnTo>
                <a:cubicBezTo>
                  <a:pt x="2822942" y="2606206"/>
                  <a:pt x="2819061" y="2615576"/>
                  <a:pt x="2812152" y="2622484"/>
                </a:cubicBezTo>
                <a:cubicBezTo>
                  <a:pt x="2805244" y="2629393"/>
                  <a:pt x="2795874" y="2633274"/>
                  <a:pt x="2786104" y="2633274"/>
                </a:cubicBezTo>
                <a:lnTo>
                  <a:pt x="36838" y="2633274"/>
                </a:lnTo>
                <a:cubicBezTo>
                  <a:pt x="27068" y="2633274"/>
                  <a:pt x="17698" y="2629393"/>
                  <a:pt x="10789" y="2622484"/>
                </a:cubicBezTo>
                <a:cubicBezTo>
                  <a:pt x="3881" y="2615576"/>
                  <a:pt x="0" y="2606206"/>
                  <a:pt x="0" y="2596436"/>
                </a:cubicBezTo>
                <a:lnTo>
                  <a:pt x="0" y="36838"/>
                </a:lnTo>
                <a:cubicBezTo>
                  <a:pt x="0" y="27068"/>
                  <a:pt x="3881" y="17698"/>
                  <a:pt x="10789" y="10789"/>
                </a:cubicBezTo>
                <a:cubicBezTo>
                  <a:pt x="17698" y="3881"/>
                  <a:pt x="27068" y="0"/>
                  <a:pt x="36838" y="0"/>
                </a:cubicBezTo>
                <a:close/>
              </a:path>
            </a:pathLst>
          </a:custGeom>
          <a:solidFill>
            <a:srgbClr val="FFFFFF"/>
          </a:solidFill>
          <a:ln w="133350" cap="rnd">
            <a:solidFill>
              <a:srgbClr val="1E8058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1FD28-8533-44C2-8E7F-9AF87915B5D1}"/>
              </a:ext>
            </a:extLst>
          </p:cNvPr>
          <p:cNvSpPr/>
          <p:nvPr/>
        </p:nvSpPr>
        <p:spPr>
          <a:xfrm>
            <a:off x="2172930" y="425009"/>
            <a:ext cx="666719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มีใจ มีส่วนร่วม </a:t>
            </a:r>
            <a:br>
              <a:rPr kumimoji="0" lang="th-TH" sz="6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6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มีเป้าหมาย </a:t>
            </a:r>
            <a:br>
              <a:rPr kumimoji="0" lang="th-TH" sz="6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6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มีแรงบันดาลใจ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มีผู้นำที่ดี</a:t>
            </a:r>
            <a:endParaRPr kumimoji="0" lang="en-US" sz="575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1084744"/>
      </p:ext>
    </p:extLst>
  </p:cSld>
  <p:clrMapOvr>
    <a:masterClrMapping/>
  </p:clrMapOvr>
  <p:transition>
    <p:circl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85487">
            <a:off x="1229212" y="1463116"/>
            <a:ext cx="5054275" cy="8432924"/>
            <a:chOff x="0" y="0"/>
            <a:chExt cx="1317070" cy="21974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7070" cy="2197497"/>
            </a:xfrm>
            <a:custGeom>
              <a:avLst/>
              <a:gdLst/>
              <a:ahLst/>
              <a:cxnLst/>
              <a:rect l="l" t="t" r="r" b="b"/>
              <a:pathLst>
                <a:path w="1317070" h="2197497">
                  <a:moveTo>
                    <a:pt x="76588" y="0"/>
                  </a:moveTo>
                  <a:lnTo>
                    <a:pt x="1240482" y="0"/>
                  </a:lnTo>
                  <a:cubicBezTo>
                    <a:pt x="1260795" y="0"/>
                    <a:pt x="1280275" y="8069"/>
                    <a:pt x="1294638" y="22432"/>
                  </a:cubicBezTo>
                  <a:cubicBezTo>
                    <a:pt x="1309001" y="36795"/>
                    <a:pt x="1317070" y="56275"/>
                    <a:pt x="1317070" y="76588"/>
                  </a:cubicBezTo>
                  <a:lnTo>
                    <a:pt x="1317070" y="2120909"/>
                  </a:lnTo>
                  <a:cubicBezTo>
                    <a:pt x="1317070" y="2163207"/>
                    <a:pt x="1282781" y="2197497"/>
                    <a:pt x="1240482" y="2197497"/>
                  </a:cubicBezTo>
                  <a:lnTo>
                    <a:pt x="76588" y="2197497"/>
                  </a:lnTo>
                  <a:cubicBezTo>
                    <a:pt x="34290" y="2197497"/>
                    <a:pt x="0" y="2163207"/>
                    <a:pt x="0" y="2120909"/>
                  </a:cubicBezTo>
                  <a:lnTo>
                    <a:pt x="0" y="76588"/>
                  </a:lnTo>
                  <a:cubicBezTo>
                    <a:pt x="0" y="56275"/>
                    <a:pt x="8069" y="36795"/>
                    <a:pt x="22432" y="22432"/>
                  </a:cubicBezTo>
                  <a:cubicBezTo>
                    <a:pt x="36795" y="8069"/>
                    <a:pt x="56275" y="0"/>
                    <a:pt x="76588" y="0"/>
                  </a:cubicBezTo>
                  <a:close/>
                </a:path>
              </a:pathLst>
            </a:custGeom>
            <a:solidFill>
              <a:srgbClr val="07A5C3"/>
            </a:solidFill>
            <a:ln w="180975" cap="rnd">
              <a:solidFill>
                <a:srgbClr val="EFDEC6"/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2632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801408">
            <a:off x="2910839" y="1470042"/>
            <a:ext cx="5054275" cy="8432924"/>
            <a:chOff x="0" y="0"/>
            <a:chExt cx="1317070" cy="21974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7070" cy="2197497"/>
            </a:xfrm>
            <a:custGeom>
              <a:avLst/>
              <a:gdLst/>
              <a:ahLst/>
              <a:cxnLst/>
              <a:rect l="l" t="t" r="r" b="b"/>
              <a:pathLst>
                <a:path w="1317070" h="2197497">
                  <a:moveTo>
                    <a:pt x="76588" y="0"/>
                  </a:moveTo>
                  <a:lnTo>
                    <a:pt x="1240482" y="0"/>
                  </a:lnTo>
                  <a:cubicBezTo>
                    <a:pt x="1260795" y="0"/>
                    <a:pt x="1280275" y="8069"/>
                    <a:pt x="1294638" y="22432"/>
                  </a:cubicBezTo>
                  <a:cubicBezTo>
                    <a:pt x="1309001" y="36795"/>
                    <a:pt x="1317070" y="56275"/>
                    <a:pt x="1317070" y="76588"/>
                  </a:cubicBezTo>
                  <a:lnTo>
                    <a:pt x="1317070" y="2120909"/>
                  </a:lnTo>
                  <a:cubicBezTo>
                    <a:pt x="1317070" y="2163207"/>
                    <a:pt x="1282781" y="2197497"/>
                    <a:pt x="1240482" y="2197497"/>
                  </a:cubicBezTo>
                  <a:lnTo>
                    <a:pt x="76588" y="2197497"/>
                  </a:lnTo>
                  <a:cubicBezTo>
                    <a:pt x="34290" y="2197497"/>
                    <a:pt x="0" y="2163207"/>
                    <a:pt x="0" y="2120909"/>
                  </a:cubicBezTo>
                  <a:lnTo>
                    <a:pt x="0" y="76588"/>
                  </a:lnTo>
                  <a:cubicBezTo>
                    <a:pt x="0" y="56275"/>
                    <a:pt x="8069" y="36795"/>
                    <a:pt x="22432" y="22432"/>
                  </a:cubicBezTo>
                  <a:cubicBezTo>
                    <a:pt x="36795" y="8069"/>
                    <a:pt x="56275" y="0"/>
                    <a:pt x="76588" y="0"/>
                  </a:cubicBezTo>
                  <a:close/>
                </a:path>
              </a:pathLst>
            </a:custGeom>
            <a:solidFill>
              <a:srgbClr val="F14902"/>
            </a:solidFill>
            <a:ln w="180975" cap="rnd">
              <a:solidFill>
                <a:srgbClr val="EFDEC6"/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2632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3051" y="393595"/>
            <a:ext cx="5054275" cy="8432924"/>
            <a:chOff x="0" y="0"/>
            <a:chExt cx="1317070" cy="21974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7070" cy="2197497"/>
            </a:xfrm>
            <a:custGeom>
              <a:avLst/>
              <a:gdLst/>
              <a:ahLst/>
              <a:cxnLst/>
              <a:rect l="l" t="t" r="r" b="b"/>
              <a:pathLst>
                <a:path w="1317070" h="2197497">
                  <a:moveTo>
                    <a:pt x="76588" y="0"/>
                  </a:moveTo>
                  <a:lnTo>
                    <a:pt x="1240482" y="0"/>
                  </a:lnTo>
                  <a:cubicBezTo>
                    <a:pt x="1260795" y="0"/>
                    <a:pt x="1280275" y="8069"/>
                    <a:pt x="1294638" y="22432"/>
                  </a:cubicBezTo>
                  <a:cubicBezTo>
                    <a:pt x="1309001" y="36795"/>
                    <a:pt x="1317070" y="56275"/>
                    <a:pt x="1317070" y="76588"/>
                  </a:cubicBezTo>
                  <a:lnTo>
                    <a:pt x="1317070" y="2120909"/>
                  </a:lnTo>
                  <a:cubicBezTo>
                    <a:pt x="1317070" y="2163207"/>
                    <a:pt x="1282781" y="2197497"/>
                    <a:pt x="1240482" y="2197497"/>
                  </a:cubicBezTo>
                  <a:lnTo>
                    <a:pt x="76588" y="2197497"/>
                  </a:lnTo>
                  <a:cubicBezTo>
                    <a:pt x="34290" y="2197497"/>
                    <a:pt x="0" y="2163207"/>
                    <a:pt x="0" y="2120909"/>
                  </a:cubicBezTo>
                  <a:lnTo>
                    <a:pt x="0" y="76588"/>
                  </a:lnTo>
                  <a:cubicBezTo>
                    <a:pt x="0" y="56275"/>
                    <a:pt x="8069" y="36795"/>
                    <a:pt x="22432" y="22432"/>
                  </a:cubicBezTo>
                  <a:cubicBezTo>
                    <a:pt x="36795" y="8069"/>
                    <a:pt x="56275" y="0"/>
                    <a:pt x="76588" y="0"/>
                  </a:cubicBezTo>
                  <a:close/>
                </a:path>
              </a:pathLst>
            </a:custGeom>
            <a:solidFill>
              <a:srgbClr val="F4B324"/>
            </a:solidFill>
            <a:ln w="180975" cap="rnd">
              <a:solidFill>
                <a:srgbClr val="EFDEC6"/>
              </a:solidFill>
              <a:prstDash val="solid"/>
              <a:rou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2632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941417" y="1881195"/>
            <a:ext cx="3317547" cy="373224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 latinLnBrk="0">
              <a:lnSpc>
                <a:spcPts val="2632"/>
              </a:lnSpc>
              <a:defRPr/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รูปภาพ 6">
            <a:extLst>
              <a:ext uri="{FF2B5EF4-FFF2-40B4-BE49-F238E27FC236}">
                <a16:creationId xmlns:a16="http://schemas.microsoft.com/office/drawing/2014/main" id="{10CF5EC6-C3A6-4785-AF6A-5134E54B7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8" y="348277"/>
            <a:ext cx="1184622" cy="1184622"/>
          </a:xfrm>
          <a:prstGeom prst="rect">
            <a:avLst/>
          </a:prstGeom>
        </p:spPr>
      </p:pic>
      <p:sp>
        <p:nvSpPr>
          <p:cNvPr id="22" name="กล่องข้อความ 4">
            <a:extLst>
              <a:ext uri="{FF2B5EF4-FFF2-40B4-BE49-F238E27FC236}">
                <a16:creationId xmlns:a16="http://schemas.microsoft.com/office/drawing/2014/main" id="{BE5CEE52-285A-4747-A2BC-416A4F0A820A}"/>
              </a:ext>
            </a:extLst>
          </p:cNvPr>
          <p:cNvSpPr txBox="1"/>
          <p:nvPr/>
        </p:nvSpPr>
        <p:spPr>
          <a:xfrm>
            <a:off x="2247314" y="608374"/>
            <a:ext cx="47057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khumvit Set" panose="02000506000000020004" pitchFamily="2" charset="-34"/>
                <a:cs typeface="Sukhumvit Set" panose="02000506000000020004" pitchFamily="2" charset="-34"/>
              </a:rPr>
              <a:t>Group Line</a:t>
            </a:r>
          </a:p>
          <a:p>
            <a:pPr algn="ctr"/>
            <a:r>
              <a:rPr lang="th-TH" sz="3600" b="1" dirty="0">
                <a:latin typeface="Sukhumvit Set" panose="02000506000000020004" pitchFamily="2" charset="-34"/>
                <a:cs typeface="Sukhumvit Set" panose="02000506000000020004" pitchFamily="2" charset="-34"/>
              </a:rPr>
              <a:t>องค์กรคุณธรรม สป.สธ.</a:t>
            </a:r>
            <a:endParaRPr lang="th-TH" sz="2400" b="1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pic>
        <p:nvPicPr>
          <p:cNvPr id="23" name="รูปภาพ 8">
            <a:extLst>
              <a:ext uri="{FF2B5EF4-FFF2-40B4-BE49-F238E27FC236}">
                <a16:creationId xmlns:a16="http://schemas.microsoft.com/office/drawing/2014/main" id="{5CE8EFD0-68F6-465E-AD43-0AEE6A3C1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10612" r="10515" b="10826"/>
          <a:stretch/>
        </p:blipFill>
        <p:spPr>
          <a:xfrm>
            <a:off x="3064287" y="1946504"/>
            <a:ext cx="3071802" cy="2998216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>
            <a:extLst>
              <a:ext uri="{FF2B5EF4-FFF2-40B4-BE49-F238E27FC236}">
                <a16:creationId xmlns:a16="http://schemas.microsoft.com/office/drawing/2014/main" id="{BE587E92-2064-496A-AB09-E2E7966D57D5}"/>
              </a:ext>
            </a:extLst>
          </p:cNvPr>
          <p:cNvSpPr/>
          <p:nvPr/>
        </p:nvSpPr>
        <p:spPr>
          <a:xfrm rot="5400000">
            <a:off x="3827032" y="-209979"/>
            <a:ext cx="1526445" cy="9180515"/>
          </a:xfrm>
          <a:prstGeom prst="rect">
            <a:avLst/>
          </a:prstGeom>
          <a:solidFill>
            <a:srgbClr val="1266EE"/>
          </a:solidFill>
        </p:spPr>
        <p:txBody>
          <a:bodyPr/>
          <a:lstStyle/>
          <a:p>
            <a:endParaRPr lang="th-TH"/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A0D300DC-8AAD-4EFF-A005-A7742AEE3A57}"/>
              </a:ext>
            </a:extLst>
          </p:cNvPr>
          <p:cNvGrpSpPr/>
          <p:nvPr/>
        </p:nvGrpSpPr>
        <p:grpSpPr>
          <a:xfrm rot="-5400000">
            <a:off x="-38467" y="16335"/>
            <a:ext cx="3687907" cy="3724990"/>
            <a:chOff x="0" y="0"/>
            <a:chExt cx="812800" cy="81280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15B06E74-2F95-4D1A-AA0F-B8F8578A1294}"/>
                </a:ext>
              </a:extLst>
            </p:cNvPr>
            <p:cNvSpPr/>
            <p:nvPr/>
          </p:nvSpPr>
          <p:spPr>
            <a:xfrm>
              <a:off x="23302" y="23302"/>
              <a:ext cx="766196" cy="766196"/>
            </a:xfrm>
            <a:custGeom>
              <a:avLst/>
              <a:gdLst/>
              <a:ahLst/>
              <a:cxnLst/>
              <a:rect l="l" t="t" r="r" b="b"/>
              <a:pathLst>
                <a:path w="766196" h="766196">
                  <a:moveTo>
                    <a:pt x="435144" y="28744"/>
                  </a:moveTo>
                  <a:lnTo>
                    <a:pt x="737452" y="331052"/>
                  </a:lnTo>
                  <a:cubicBezTo>
                    <a:pt x="766196" y="359796"/>
                    <a:pt x="766196" y="406400"/>
                    <a:pt x="737452" y="435144"/>
                  </a:cubicBezTo>
                  <a:lnTo>
                    <a:pt x="435144" y="737452"/>
                  </a:lnTo>
                  <a:cubicBezTo>
                    <a:pt x="406400" y="766196"/>
                    <a:pt x="359796" y="766196"/>
                    <a:pt x="331052" y="737452"/>
                  </a:cubicBezTo>
                  <a:lnTo>
                    <a:pt x="28744" y="435144"/>
                  </a:lnTo>
                  <a:cubicBezTo>
                    <a:pt x="0" y="406400"/>
                    <a:pt x="0" y="359796"/>
                    <a:pt x="28744" y="331052"/>
                  </a:cubicBezTo>
                  <a:lnTo>
                    <a:pt x="331052" y="28744"/>
                  </a:lnTo>
                  <a:cubicBezTo>
                    <a:pt x="359796" y="0"/>
                    <a:pt x="406400" y="0"/>
                    <a:pt x="435144" y="28744"/>
                  </a:cubicBezTo>
                  <a:close/>
                </a:path>
              </a:pathLst>
            </a:custGeom>
            <a:solidFill>
              <a:srgbClr val="2206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338272A-C1B0-48EA-9B5B-1E50E717317F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26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179291-20A8-463E-8333-2A9FEABFE452}"/>
              </a:ext>
            </a:extLst>
          </p:cNvPr>
          <p:cNvSpPr/>
          <p:nvPr/>
        </p:nvSpPr>
        <p:spPr>
          <a:xfrm>
            <a:off x="4171907" y="616064"/>
            <a:ext cx="440697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Moral Touchable </a:t>
            </a:r>
            <a:endParaRPr kumimoji="0" lang="th-TH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คุณธรรมสัมผัสได้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Morality, you can do it.</a:t>
            </a: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4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คุณธรรมคุณทำได้</a:t>
            </a:r>
            <a:endParaRPr kumimoji="0" lang="th-TH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6F1DBC-E6CC-4EDB-87AA-11A3624AA0E2}"/>
              </a:ext>
            </a:extLst>
          </p:cNvPr>
          <p:cNvCxnSpPr>
            <a:cxnSpLocks/>
          </p:cNvCxnSpPr>
          <p:nvPr/>
        </p:nvCxnSpPr>
        <p:spPr>
          <a:xfrm>
            <a:off x="3779912" y="699542"/>
            <a:ext cx="0" cy="2462481"/>
          </a:xfrm>
          <a:prstGeom prst="line">
            <a:avLst/>
          </a:prstGeom>
          <a:ln w="76200">
            <a:solidFill>
              <a:srgbClr val="114B3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C309E4D-ABE2-41B2-ADEF-DE3C3EEF2400}"/>
              </a:ext>
            </a:extLst>
          </p:cNvPr>
          <p:cNvSpPr/>
          <p:nvPr/>
        </p:nvSpPr>
        <p:spPr>
          <a:xfrm>
            <a:off x="35021" y="3671646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กระทรวงสาธารณสุข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เป็นองค์กรคุณธรรมต้นแบบอย่างยั่งยืน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ECF6C58E-3FC8-421F-B2EE-61591F39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11" y="1161278"/>
            <a:ext cx="3588429" cy="135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1747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C7A9E-D24B-4B0D-A04F-7613CD13C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A89267F3-7835-43D5-9DA8-A2710DEEE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323B07D-FAF9-48F5-8242-C7E0661884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E598CB-D2CA-4BF7-BCF3-241F7EC9C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245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4A3C3E29-DB42-4E74-A6A8-B50D3351B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2395052-93E7-44A1-93E3-358F343A1C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18EDBF-E366-4723-B77C-D09249C04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853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F128AF-5275-4BE2-A077-160C64DE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7" y="1659695"/>
            <a:ext cx="9144000" cy="35896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63B9CFD-6A77-4B4E-8CD2-391990E21628}"/>
              </a:ext>
            </a:extLst>
          </p:cNvPr>
          <p:cNvGrpSpPr/>
          <p:nvPr/>
        </p:nvGrpSpPr>
        <p:grpSpPr>
          <a:xfrm>
            <a:off x="210224" y="388199"/>
            <a:ext cx="8712968" cy="1296535"/>
            <a:chOff x="2555776" y="2211710"/>
            <a:chExt cx="14837640" cy="1506276"/>
          </a:xfrm>
        </p:grpSpPr>
        <p:grpSp>
          <p:nvGrpSpPr>
            <p:cNvPr id="25" name="Group 11">
              <a:extLst>
                <a:ext uri="{FF2B5EF4-FFF2-40B4-BE49-F238E27FC236}">
                  <a16:creationId xmlns:a16="http://schemas.microsoft.com/office/drawing/2014/main" id="{C59236FD-C978-4ED6-9CFE-EC072E83E5E7}"/>
                </a:ext>
              </a:extLst>
            </p:cNvPr>
            <p:cNvGrpSpPr/>
            <p:nvPr/>
          </p:nvGrpSpPr>
          <p:grpSpPr>
            <a:xfrm>
              <a:off x="2875459" y="2439089"/>
              <a:ext cx="14517957" cy="1278897"/>
              <a:chOff x="0" y="0"/>
              <a:chExt cx="3887923" cy="342490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F095C81E-E03C-470B-BF15-7DEB924A12F3}"/>
                  </a:ext>
                </a:extLst>
              </p:cNvPr>
              <p:cNvSpPr/>
              <p:nvPr/>
            </p:nvSpPr>
            <p:spPr>
              <a:xfrm>
                <a:off x="0" y="0"/>
                <a:ext cx="3887923" cy="342490"/>
              </a:xfrm>
              <a:custGeom>
                <a:avLst/>
                <a:gdLst/>
                <a:ahLst/>
                <a:cxnLst/>
                <a:rect l="l" t="t" r="r" b="b"/>
                <a:pathLst>
                  <a:path w="3887923" h="342490">
                    <a:moveTo>
                      <a:pt x="27730" y="0"/>
                    </a:moveTo>
                    <a:lnTo>
                      <a:pt x="3860193" y="0"/>
                    </a:lnTo>
                    <a:cubicBezTo>
                      <a:pt x="3875508" y="0"/>
                      <a:pt x="3887923" y="12415"/>
                      <a:pt x="3887923" y="27730"/>
                    </a:cubicBezTo>
                    <a:lnTo>
                      <a:pt x="3887923" y="314760"/>
                    </a:lnTo>
                    <a:cubicBezTo>
                      <a:pt x="3887923" y="330075"/>
                      <a:pt x="3875508" y="342490"/>
                      <a:pt x="3860193" y="342490"/>
                    </a:cubicBezTo>
                    <a:lnTo>
                      <a:pt x="27730" y="342490"/>
                    </a:lnTo>
                    <a:cubicBezTo>
                      <a:pt x="12415" y="342490"/>
                      <a:pt x="0" y="330075"/>
                      <a:pt x="0" y="314760"/>
                    </a:cubicBezTo>
                    <a:lnTo>
                      <a:pt x="0" y="27730"/>
                    </a:lnTo>
                    <a:cubicBezTo>
                      <a:pt x="0" y="12415"/>
                      <a:pt x="12415" y="0"/>
                      <a:pt x="27730" y="0"/>
                    </a:cubicBezTo>
                    <a:close/>
                  </a:path>
                </a:pathLst>
              </a:custGeom>
              <a:solidFill>
                <a:srgbClr val="E6684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F3C88AE5-3819-42C5-8BAC-12BE44970C4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7826" tIns="47826" rIns="47826" bIns="47826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ts val="266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14">
              <a:extLst>
                <a:ext uri="{FF2B5EF4-FFF2-40B4-BE49-F238E27FC236}">
                  <a16:creationId xmlns:a16="http://schemas.microsoft.com/office/drawing/2014/main" id="{337A1521-0F89-4533-B6F3-F32920F0434B}"/>
                </a:ext>
              </a:extLst>
            </p:cNvPr>
            <p:cNvGrpSpPr/>
            <p:nvPr/>
          </p:nvGrpSpPr>
          <p:grpSpPr>
            <a:xfrm>
              <a:off x="2555776" y="2211710"/>
              <a:ext cx="14552724" cy="1391975"/>
              <a:chOff x="0" y="0"/>
              <a:chExt cx="3897234" cy="372772"/>
            </a:xfrm>
          </p:grpSpPr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93569F8B-A65E-46F6-9FB4-5E7CF4F7CCB8}"/>
                  </a:ext>
                </a:extLst>
              </p:cNvPr>
              <p:cNvSpPr/>
              <p:nvPr/>
            </p:nvSpPr>
            <p:spPr>
              <a:xfrm>
                <a:off x="0" y="0"/>
                <a:ext cx="3897233" cy="372772"/>
              </a:xfrm>
              <a:custGeom>
                <a:avLst/>
                <a:gdLst/>
                <a:ahLst/>
                <a:cxnLst/>
                <a:rect l="l" t="t" r="r" b="b"/>
                <a:pathLst>
                  <a:path w="3897233" h="372772">
                    <a:moveTo>
                      <a:pt x="27664" y="0"/>
                    </a:moveTo>
                    <a:lnTo>
                      <a:pt x="3869570" y="0"/>
                    </a:lnTo>
                    <a:cubicBezTo>
                      <a:pt x="3884848" y="0"/>
                      <a:pt x="3897233" y="12385"/>
                      <a:pt x="3897233" y="27664"/>
                    </a:cubicBezTo>
                    <a:lnTo>
                      <a:pt x="3897233" y="345109"/>
                    </a:lnTo>
                    <a:cubicBezTo>
                      <a:pt x="3897233" y="360387"/>
                      <a:pt x="3884848" y="372772"/>
                      <a:pt x="3869570" y="372772"/>
                    </a:cubicBezTo>
                    <a:lnTo>
                      <a:pt x="27664" y="372772"/>
                    </a:lnTo>
                    <a:cubicBezTo>
                      <a:pt x="12385" y="372772"/>
                      <a:pt x="0" y="360387"/>
                      <a:pt x="0" y="345109"/>
                    </a:cubicBezTo>
                    <a:lnTo>
                      <a:pt x="0" y="27664"/>
                    </a:lnTo>
                    <a:cubicBezTo>
                      <a:pt x="0" y="12385"/>
                      <a:pt x="12385" y="0"/>
                      <a:pt x="276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0" name="TextBox 16">
                <a:extLst>
                  <a:ext uri="{FF2B5EF4-FFF2-40B4-BE49-F238E27FC236}">
                    <a16:creationId xmlns:a16="http://schemas.microsoft.com/office/drawing/2014/main" id="{5711F74A-E7EC-451D-B727-F12D3ACC84A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7826" tIns="47826" rIns="47826" bIns="47826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ts val="266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8375" name="TextBox 8">
            <a:extLst>
              <a:ext uri="{FF2B5EF4-FFF2-40B4-BE49-F238E27FC236}">
                <a16:creationId xmlns:a16="http://schemas.microsoft.com/office/drawing/2014/main" id="{FBDF4A43-21A2-463A-9027-FA4A4B97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26" y="478353"/>
            <a:ext cx="8305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บทกลอนมาตรฐานทางจริยธรรม </a:t>
            </a:r>
            <a:b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ตามพระราชบัญญัติมาตรฐานทางจริยธรรม พ.ศ. 2562</a:t>
            </a:r>
          </a:p>
        </p:txBody>
      </p:sp>
      <p:sp>
        <p:nvSpPr>
          <p:cNvPr id="58376" name="สี่เหลี่ยมผืนผ้า 1">
            <a:extLst>
              <a:ext uri="{FF2B5EF4-FFF2-40B4-BE49-F238E27FC236}">
                <a16:creationId xmlns:a16="http://schemas.microsoft.com/office/drawing/2014/main" id="{F12E9AAD-BDC9-4898-9116-1DDBBE062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373" y="2357237"/>
            <a:ext cx="7309234" cy="182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“</a:t>
            </a: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 </a:t>
            </a:r>
            <a:r>
              <a:rPr kumimoji="0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จงรักภักดี มีความซื่อสัตย์ กล้ายืนหยัดในสิ่งที่ถูกต้อง </a:t>
            </a:r>
          </a:p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ครองประโยชน์ส่วนรวม ร่วมมุ่งผลสัมฤทธิ์ </a:t>
            </a:r>
          </a:p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คิด ปฏิบัติอย่างเป็นธรรม ดำรงตนเป็นแบบอย่างที่ดี</a:t>
            </a: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 </a:t>
            </a:r>
            <a:r>
              <a:rPr kumimoji="0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Calibri" panose="020F0502020204030204" pitchFamily="34" charset="0"/>
                <a:cs typeface="DB BrandVoice X" panose="02000506090000020004" pitchFamily="2" charset="-34"/>
              </a:rPr>
              <a:t>”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B BrandVoice X" panose="02000506090000020004" pitchFamily="2" charset="-34"/>
              <a:ea typeface="Calibri" panose="020F0502020204030204" pitchFamily="34" charset="0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2880289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49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348" y="306675"/>
            <a:ext cx="8471304" cy="4530150"/>
            <a:chOff x="0" y="0"/>
            <a:chExt cx="4462251" cy="2386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2251" cy="2386252"/>
            </a:xfrm>
            <a:custGeom>
              <a:avLst/>
              <a:gdLst/>
              <a:ahLst/>
              <a:cxnLst/>
              <a:rect l="l" t="t" r="r" b="b"/>
              <a:pathLst>
                <a:path w="4462251" h="2386252">
                  <a:moveTo>
                    <a:pt x="45695" y="0"/>
                  </a:moveTo>
                  <a:lnTo>
                    <a:pt x="4416556" y="0"/>
                  </a:lnTo>
                  <a:cubicBezTo>
                    <a:pt x="4441792" y="0"/>
                    <a:pt x="4462251" y="20458"/>
                    <a:pt x="4462251" y="45695"/>
                  </a:cubicBezTo>
                  <a:lnTo>
                    <a:pt x="4462251" y="2340557"/>
                  </a:lnTo>
                  <a:cubicBezTo>
                    <a:pt x="4462251" y="2365794"/>
                    <a:pt x="4441792" y="2386252"/>
                    <a:pt x="4416556" y="2386252"/>
                  </a:cubicBezTo>
                  <a:lnTo>
                    <a:pt x="45695" y="2386252"/>
                  </a:lnTo>
                  <a:cubicBezTo>
                    <a:pt x="33576" y="2386252"/>
                    <a:pt x="21953" y="2381438"/>
                    <a:pt x="13384" y="2372868"/>
                  </a:cubicBezTo>
                  <a:cubicBezTo>
                    <a:pt x="4814" y="2364299"/>
                    <a:pt x="0" y="2352676"/>
                    <a:pt x="0" y="2340557"/>
                  </a:cubicBezTo>
                  <a:lnTo>
                    <a:pt x="0" y="45695"/>
                  </a:lnTo>
                  <a:cubicBezTo>
                    <a:pt x="0" y="20458"/>
                    <a:pt x="20458" y="0"/>
                    <a:pt x="45695" y="0"/>
                  </a:cubicBezTo>
                  <a:close/>
                </a:path>
              </a:pathLst>
            </a:custGeom>
            <a:solidFill>
              <a:srgbClr val="F6E7D8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TextBox 8">
            <a:extLst>
              <a:ext uri="{FF2B5EF4-FFF2-40B4-BE49-F238E27FC236}">
                <a16:creationId xmlns:a16="http://schemas.microsoft.com/office/drawing/2014/main" id="{67556E24-C8CD-4892-B9B7-0A1C2186FB00}"/>
              </a:ext>
            </a:extLst>
          </p:cNvPr>
          <p:cNvSpPr txBox="1"/>
          <p:nvPr/>
        </p:nvSpPr>
        <p:spPr>
          <a:xfrm>
            <a:off x="800616" y="1203131"/>
            <a:ext cx="4864100" cy="161967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Contact Me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DB BrandVoice X" panose="02000506090000020004" pitchFamily="2" charset="-34"/>
                <a:ea typeface="TH SarabunPSK" panose="020B0500040200020003" pitchFamily="34" charset="-34"/>
                <a:cs typeface="DB BrandVoice X" panose="02000506090000020004" pitchFamily="2" charset="-34"/>
              </a:rPr>
              <a:t>Infographic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>
                <a:solidFill>
                  <a:srgbClr val="000000"/>
                </a:solidFill>
              </a:uFill>
              <a:latin typeface="DB BrandVoice X" panose="02000506090000020004" pitchFamily="2" charset="-34"/>
              <a:ea typeface="TH SarabunPSK" panose="020B0500040200020003" pitchFamily="34" charset="-34"/>
              <a:cs typeface="DB BrandVoice X" panose="02000506090000020004" pitchFamily="2" charset="-34"/>
            </a:endParaRPr>
          </a:p>
          <a:p>
            <a:pPr marL="0" marR="0" lvl="0" indent="0" algn="l" defTabSz="457189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DB BrandVoice X" panose="02000506090000020004" pitchFamily="2" charset="-34"/>
                <a:ea typeface="TH SarabunPSK" panose="020B0500040200020003" pitchFamily="34" charset="-34"/>
                <a:cs typeface="DB BrandVoice X" panose="02000506090000020004" pitchFamily="2" charset="-34"/>
              </a:rPr>
              <a:t>ตัวอย่าง</a:t>
            </a:r>
          </a:p>
          <a:p>
            <a:pPr marL="0" marR="0" lvl="0" indent="0" algn="l" defTabSz="457189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DB BrandVoice X" panose="02000506090000020004" pitchFamily="2" charset="-34"/>
                <a:ea typeface="TH SarabunPSK" panose="020B0500040200020003" pitchFamily="34" charset="-34"/>
                <a:cs typeface="DB BrandVoice X" panose="02000506090000020004" pitchFamily="2" charset="-34"/>
              </a:rPr>
              <a:t>พฤติกรรมมาตรฐานทางจริยธรรม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A323F851-3576-4916-A1BF-D861409E8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970610"/>
            <a:ext cx="46522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https://moph.cc/lUL93nHOx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F232CD3E-3239-4016-B0A4-DD83EBBDFFFD}"/>
              </a:ext>
            </a:extLst>
          </p:cNvPr>
          <p:cNvGrpSpPr>
            <a:grpSpLocks/>
          </p:cNvGrpSpPr>
          <p:nvPr/>
        </p:nvGrpSpPr>
        <p:grpSpPr bwMode="auto">
          <a:xfrm>
            <a:off x="5508104" y="1319820"/>
            <a:ext cx="3043288" cy="3097026"/>
            <a:chOff x="0" y="177722"/>
            <a:chExt cx="6376407" cy="6757902"/>
          </a:xfrm>
          <a:solidFill>
            <a:srgbClr val="75D1FF"/>
          </a:solidFill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EB764881-2203-458D-A8E9-FCC16D0A0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7722"/>
              <a:ext cx="6376407" cy="67579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id="{FBE6C987-2825-447B-82B5-18054C90B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7722"/>
              <a:ext cx="6376407" cy="6353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6ABEBB74-8CBA-48DE-9D65-8B7D58D81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28" y="346402"/>
              <a:ext cx="1180795" cy="2979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3DB9F282-20E9-40AA-A50B-AA6E3BBB6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960" y="786929"/>
            <a:ext cx="3265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Scan the QR code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830E9E8B-09B8-4DBF-BBA4-5E528C42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78" y="1952682"/>
            <a:ext cx="1832448" cy="183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FB38E3A4-F04F-4D63-AE07-3D7ADA09E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135063"/>
            <a:ext cx="9036050" cy="741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B2E0C-3B57-482F-A613-AD13AA62198A}"/>
              </a:ext>
            </a:extLst>
          </p:cNvPr>
          <p:cNvSpPr txBox="1"/>
          <p:nvPr/>
        </p:nvSpPr>
        <p:spPr>
          <a:xfrm>
            <a:off x="809625" y="555626"/>
            <a:ext cx="7632700" cy="41857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thaiDist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800" b="0" i="0" u="none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  <a:t>มาตรฐานทางจริยธรรมตามวรรคหนึ่ง  ให้ใช้เป็นหลักสําคัญ</a:t>
            </a:r>
            <a:br>
              <a:rPr kumimoji="0" lang="th-TH" sz="3800" b="0" i="0" u="none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</a:br>
            <a:r>
              <a:rPr kumimoji="0" lang="th-TH" sz="3800" b="0" i="0" u="none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  <a:t>ในการจัดทําประมวลจริยธรรมของหน่วยงานของรัฐ ที่จะกําหนดเป็นหลักเกณฑ์ในการปฏิบัติตนของเจ้าหน้าที่ของรัฐ เกี่ยวกับ</a:t>
            </a:r>
            <a:br>
              <a:rPr kumimoji="0" lang="th-TH" sz="3800" b="0" i="0" u="none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</a:br>
            <a:r>
              <a:rPr kumimoji="0" lang="th-TH" sz="3800" b="0" i="0" u="sng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  <a:t>สภาพคุณงามความดีที่เจ้าหน้าที่ของรัฐต้องยึดถือสําหรับ</a:t>
            </a:r>
            <a:br>
              <a:rPr kumimoji="0" lang="th-TH" sz="3800" b="0" i="0" u="sng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</a:br>
            <a:r>
              <a:rPr kumimoji="0" lang="th-TH" sz="3800" b="0" i="0" u="sng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  <a:t>การปฏิบัติงาน การตัดสินความถูกผิด การปฏิบัติที่ควรกระทํา หรือไม่ควรกระทํา </a:t>
            </a:r>
            <a:r>
              <a:rPr kumimoji="0" lang="th-TH" sz="3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  <a:t>ตลอดจนการดํารงตนในการกระทํา</a:t>
            </a:r>
            <a:r>
              <a:rPr kumimoji="0" lang="th-TH" sz="3800" b="0" i="0" u="sng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  <a:t>ความดี</a:t>
            </a:r>
            <a:br>
              <a:rPr kumimoji="0" lang="th-TH" sz="3800" b="0" i="0" u="sng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</a:br>
            <a:r>
              <a:rPr kumimoji="0" lang="th-TH" sz="3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ComYard X" panose="02000506090000020004" pitchFamily="2" charset="-34"/>
                <a:ea typeface="+mn-ea"/>
                <a:cs typeface="DB ComYard X" panose="02000506090000020004" pitchFamily="2" charset="-34"/>
              </a:rPr>
              <a:t>และละเว้นความชั่ว  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B ComYard X" panose="02000506090000020004" pitchFamily="2" charset="-34"/>
              <a:ea typeface="+mn-ea"/>
              <a:cs typeface="DB ComYard X" panose="02000506090000020004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357C785-91E2-9015-6EDB-89CC3D691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76" y="584782"/>
            <a:ext cx="2570124" cy="3658538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95342">
            <a:off x="-1673096" y="666111"/>
            <a:ext cx="1817057" cy="5734866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 sz="900"/>
          </a:p>
        </p:txBody>
      </p:sp>
      <p:sp>
        <p:nvSpPr>
          <p:cNvPr id="10" name="AutoShape 10"/>
          <p:cNvSpPr/>
          <p:nvPr/>
        </p:nvSpPr>
        <p:spPr>
          <a:xfrm rot="6100999">
            <a:off x="-672887" y="2451511"/>
            <a:ext cx="325181" cy="1847433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 sz="90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B13DBD26-6EA7-4E0F-8AC6-1BA1B1BA28C6}"/>
              </a:ext>
            </a:extLst>
          </p:cNvPr>
          <p:cNvSpPr txBox="1"/>
          <p:nvPr/>
        </p:nvSpPr>
        <p:spPr>
          <a:xfrm>
            <a:off x="392014" y="367617"/>
            <a:ext cx="80391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tabLst>
                <a:tab pos="809625" algn="l"/>
              </a:tabLst>
            </a:pPr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BrandVoice X" panose="02000506090000020004" pitchFamily="2" charset="-34"/>
                <a:cs typeface="DB BrandVoice X" panose="02000506090000020004" pitchFamily="2" charset="-34"/>
              </a:rPr>
              <a:t>สำนักงานปลัดกระทรวงสาธารณสุข </a:t>
            </a:r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BrandVoice X" panose="02000506090000020004" pitchFamily="2" charset="-34"/>
                <a:cs typeface="DB BrandVoice X" panose="02000506090000020004" pitchFamily="2" charset="-34"/>
              </a:rPr>
              <a:t>องค์กรคุณธรรมต้นแบบโดดเด่น </a:t>
            </a:r>
            <a:b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BrandVoice X" panose="02000506090000020004" pitchFamily="2" charset="-34"/>
                <a:cs typeface="DB BrandVoice X" panose="02000506090000020004" pitchFamily="2" charset="-34"/>
              </a:rPr>
              <a:t>ประจำปีงบประมาณ พ.ศ.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BrandVoice X" panose="02000506090000020004" pitchFamily="2" charset="-34"/>
                <a:cs typeface="DB BrandVoice X" panose="02000506090000020004" pitchFamily="2" charset="-34"/>
              </a:rPr>
              <a:t>2564</a:t>
            </a:r>
            <a:endParaRPr lang="th-TH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7703196" y="-39210"/>
            <a:ext cx="1543050" cy="154305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159F2FD-07D8-7F51-9EDE-CD6B8D86A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8" y="1520633"/>
            <a:ext cx="4417952" cy="2940268"/>
          </a:xfrm>
          <a:prstGeom prst="rect">
            <a:avLst/>
          </a:prstGeom>
          <a:ln>
            <a:solidFill>
              <a:srgbClr val="00B050">
                <a:alpha val="99000"/>
              </a:srgbClr>
            </a:solidFill>
          </a:ln>
          <a:effectLst>
            <a:softEdge rad="2540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50FE4C2-E3C7-A5D3-22E5-1E215AA243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29543"/>
            <a:ext cx="2230955" cy="8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2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4">
            <a:extLst>
              <a:ext uri="{FF2B5EF4-FFF2-40B4-BE49-F238E27FC236}">
                <a16:creationId xmlns:a16="http://schemas.microsoft.com/office/drawing/2014/main" id="{3A24EA43-90B8-40D6-86B4-E84749140F0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216274" y="2667519"/>
            <a:ext cx="5143500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1CA8AD5-45BE-48C3-B470-C5E376FA9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63" y="251475"/>
            <a:ext cx="4319588" cy="48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thaiDist" defTabSz="91279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1628" algn="l"/>
              </a:tabLst>
              <a:defRPr/>
            </a:pP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มาตรา 6 วรรคหนึ่ง แห่งพระราชบัญญัติมาตรฐานทางจริยธรรม พ.ศ 2562 ซึ่งบัญญัติให้องค์กรกลางบริหารงานบุคคลของหน่วยงานของรัฐ </a:t>
            </a:r>
            <a:b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มีหน้าที่จัดทำประมวลจริยธรรมสำหรับเจ้าหน้าที่</a:t>
            </a:r>
            <a:b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ของรัฐที่อยู่ในความรับผิดชอบ ประกอบกับระเบียบ</a:t>
            </a:r>
            <a:r>
              <a:rPr kumimoji="1" lang="th-TH" altLang="en-US" sz="2200" b="1" i="0" u="none" strike="noStrike" kern="1200" cap="none" spc="-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คณะกรรมการมาตรฐานทางจริยธรรม ว่าด้วยหลักเกณฑ์</a:t>
            </a: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การจัดทำประมวลจริยธรรม ข้อกำหนดจริยธรรม </a:t>
            </a:r>
            <a:b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และกระบวนการรักษาจริยธรรมของหน่วยงาน </a:t>
            </a:r>
            <a:b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และเจ้าหน้าที่ของรัฐ พ.ศ. 2563 </a:t>
            </a:r>
          </a:p>
          <a:p>
            <a:pPr marL="0" marR="0" lvl="0" indent="0" algn="thaiDist" defTabSz="91279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189" algn="l"/>
              </a:tabLst>
              <a:defRPr/>
            </a:pP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ก.พ. ในฐานะองค์กรกลางบริหารงานบุคคล</a:t>
            </a:r>
            <a:b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ของข้าราชการพลเรือน จึงจัดทำประมวลจริยธรรมข้าราชการพลเรือน เพื่อใช้เป็นหลักเกณฑ์ในการ</a:t>
            </a:r>
            <a:b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ปฏิบัติตน และรักษาคุณงามความดีที่ข้าราชการ </a:t>
            </a:r>
            <a:b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1" lang="th-TH" altLang="en-US" sz="2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ต้องยึดถือในการปฏิบัติงาน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FA961A-47E8-43BC-A589-5AA0C52DA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0800"/>
          <a:stretch/>
        </p:blipFill>
        <p:spPr>
          <a:xfrm>
            <a:off x="5217357" y="339502"/>
            <a:ext cx="3627438" cy="458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FC9E09-6D01-411C-A99A-53DCF902F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353" r="7353" b="19087"/>
          <a:stretch/>
        </p:blipFill>
        <p:spPr>
          <a:xfrm>
            <a:off x="287524" y="252973"/>
            <a:ext cx="597666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788" name="TextBox 1">
            <a:extLst>
              <a:ext uri="{FF2B5EF4-FFF2-40B4-BE49-F238E27FC236}">
                <a16:creationId xmlns:a16="http://schemas.microsoft.com/office/drawing/2014/main" id="{3F47EB85-251E-4C36-BBD9-A5634C38D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031004"/>
            <a:ext cx="295232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ประกาศในราชกิจจานุเบกษา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เมื่อวันที่ 7 พฤษภาคม พ.ศ. 2564 </a:t>
            </a:r>
            <a:b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และมีผลใช้บังคับตั้งแต่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วันที่ 21 พฤษภาคม 2564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เป็นต้นไป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418185-D1E3-4FEA-86B3-492122E8CB7B}"/>
              </a:ext>
            </a:extLst>
          </p:cNvPr>
          <p:cNvSpPr/>
          <p:nvPr/>
        </p:nvSpPr>
        <p:spPr>
          <a:xfrm>
            <a:off x="467544" y="3199041"/>
            <a:ext cx="6336704" cy="9083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>
            <a:extLst>
              <a:ext uri="{FF2B5EF4-FFF2-40B4-BE49-F238E27FC236}">
                <a16:creationId xmlns:a16="http://schemas.microsoft.com/office/drawing/2014/main" id="{39CFE873-B412-4E09-BF4D-BC129E553A24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2888" name="Freeform 3">
              <a:extLst>
                <a:ext uri="{FF2B5EF4-FFF2-40B4-BE49-F238E27FC236}">
                  <a16:creationId xmlns:a16="http://schemas.microsoft.com/office/drawing/2014/main" id="{31ECF4F1-64D0-4B5D-B634-FE2163FB6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rgbClr val="FFD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22889" name="TextBox 4">
              <a:extLst>
                <a:ext uri="{FF2B5EF4-FFF2-40B4-BE49-F238E27FC236}">
                  <a16:creationId xmlns:a16="http://schemas.microsoft.com/office/drawing/2014/main" id="{07949E4A-80C0-42C9-BECE-66BFB97C1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122883" name="Picture 15">
            <a:extLst>
              <a:ext uri="{FF2B5EF4-FFF2-40B4-BE49-F238E27FC236}">
                <a16:creationId xmlns:a16="http://schemas.microsoft.com/office/drawing/2014/main" id="{E0AFB375-A5B0-48A5-B2D5-4635DD8D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7143750" y="-968374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16">
            <a:extLst>
              <a:ext uri="{FF2B5EF4-FFF2-40B4-BE49-F238E27FC236}">
                <a16:creationId xmlns:a16="http://schemas.microsoft.com/office/drawing/2014/main" id="{FD65A120-F58D-49FA-AD2C-7208366C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4310064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17">
            <a:extLst>
              <a:ext uri="{FF2B5EF4-FFF2-40B4-BE49-F238E27FC236}">
                <a16:creationId xmlns:a16="http://schemas.microsoft.com/office/drawing/2014/main" id="{30F50AE2-A8A3-451B-B1C1-C09ED8FD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11">
            <a:extLst>
              <a:ext uri="{FF2B5EF4-FFF2-40B4-BE49-F238E27FC236}">
                <a16:creationId xmlns:a16="http://schemas.microsoft.com/office/drawing/2014/main" id="{7905D3DC-CC34-42A2-97BC-6CEEB761A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2036764"/>
            <a:ext cx="21971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11">
            <a:extLst>
              <a:ext uri="{FF2B5EF4-FFF2-40B4-BE49-F238E27FC236}">
                <a16:creationId xmlns:a16="http://schemas.microsoft.com/office/drawing/2014/main" id="{741B8080-4A99-4723-8476-ED926CA11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451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>
            <a:extLst>
              <a:ext uri="{FF2B5EF4-FFF2-40B4-BE49-F238E27FC236}">
                <a16:creationId xmlns:a16="http://schemas.microsoft.com/office/drawing/2014/main" id="{569AC1A3-3AE6-45DE-9099-13392ED0D231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3912" name="Freeform 3">
              <a:extLst>
                <a:ext uri="{FF2B5EF4-FFF2-40B4-BE49-F238E27FC236}">
                  <a16:creationId xmlns:a16="http://schemas.microsoft.com/office/drawing/2014/main" id="{60066FFB-753C-4477-A112-4058E05FB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rgbClr val="FFD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23913" name="TextBox 4">
              <a:extLst>
                <a:ext uri="{FF2B5EF4-FFF2-40B4-BE49-F238E27FC236}">
                  <a16:creationId xmlns:a16="http://schemas.microsoft.com/office/drawing/2014/main" id="{03AE034A-E644-43B3-82DE-D3C3BD384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123907" name="Picture 15">
            <a:extLst>
              <a:ext uri="{FF2B5EF4-FFF2-40B4-BE49-F238E27FC236}">
                <a16:creationId xmlns:a16="http://schemas.microsoft.com/office/drawing/2014/main" id="{7C9948FF-2FCE-4905-8CA6-64A336881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7143750" y="-968374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16">
            <a:extLst>
              <a:ext uri="{FF2B5EF4-FFF2-40B4-BE49-F238E27FC236}">
                <a16:creationId xmlns:a16="http://schemas.microsoft.com/office/drawing/2014/main" id="{D0481384-61F5-4633-A8D4-AF62238C1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4310064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17">
            <a:extLst>
              <a:ext uri="{FF2B5EF4-FFF2-40B4-BE49-F238E27FC236}">
                <a16:creationId xmlns:a16="http://schemas.microsoft.com/office/drawing/2014/main" id="{B2116D16-0BD8-4B47-AB32-CF38697E8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11">
            <a:extLst>
              <a:ext uri="{FF2B5EF4-FFF2-40B4-BE49-F238E27FC236}">
                <a16:creationId xmlns:a16="http://schemas.microsoft.com/office/drawing/2014/main" id="{3FB7F796-CE50-4AB1-8838-3C2182D6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2036764"/>
            <a:ext cx="21971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9">
            <a:extLst>
              <a:ext uri="{FF2B5EF4-FFF2-40B4-BE49-F238E27FC236}">
                <a16:creationId xmlns:a16="http://schemas.microsoft.com/office/drawing/2014/main" id="{794E5710-0FDC-4F68-8A4E-078545A6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451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2">
            <a:extLst>
              <a:ext uri="{FF2B5EF4-FFF2-40B4-BE49-F238E27FC236}">
                <a16:creationId xmlns:a16="http://schemas.microsoft.com/office/drawing/2014/main" id="{E15BD7EA-F4E7-4AA0-BBC1-322BC7EE004A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4936" name="Freeform 3">
              <a:extLst>
                <a:ext uri="{FF2B5EF4-FFF2-40B4-BE49-F238E27FC236}">
                  <a16:creationId xmlns:a16="http://schemas.microsoft.com/office/drawing/2014/main" id="{001FDEAA-B876-4012-89F3-55C6DD4DB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rgbClr val="FFD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24937" name="TextBox 4">
              <a:extLst>
                <a:ext uri="{FF2B5EF4-FFF2-40B4-BE49-F238E27FC236}">
                  <a16:creationId xmlns:a16="http://schemas.microsoft.com/office/drawing/2014/main" id="{636E5A50-0C2C-484A-80BA-8D952E568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124931" name="Picture 15">
            <a:extLst>
              <a:ext uri="{FF2B5EF4-FFF2-40B4-BE49-F238E27FC236}">
                <a16:creationId xmlns:a16="http://schemas.microsoft.com/office/drawing/2014/main" id="{ECC69AC4-2B86-41CF-B07B-147D06F5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7143750" y="-968374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16">
            <a:extLst>
              <a:ext uri="{FF2B5EF4-FFF2-40B4-BE49-F238E27FC236}">
                <a16:creationId xmlns:a16="http://schemas.microsoft.com/office/drawing/2014/main" id="{D773A079-1C5C-4CF6-B835-FD197707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4310064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17">
            <a:extLst>
              <a:ext uri="{FF2B5EF4-FFF2-40B4-BE49-F238E27FC236}">
                <a16:creationId xmlns:a16="http://schemas.microsoft.com/office/drawing/2014/main" id="{44D87255-535D-4B9C-AF18-AC43E9009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Picture 11">
            <a:extLst>
              <a:ext uri="{FF2B5EF4-FFF2-40B4-BE49-F238E27FC236}">
                <a16:creationId xmlns:a16="http://schemas.microsoft.com/office/drawing/2014/main" id="{716F36D3-96BE-4E38-A895-FE7F6FEF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2036764"/>
            <a:ext cx="21971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5" name="Picture 10">
            <a:extLst>
              <a:ext uri="{FF2B5EF4-FFF2-40B4-BE49-F238E27FC236}">
                <a16:creationId xmlns:a16="http://schemas.microsoft.com/office/drawing/2014/main" id="{6EE7881B-A5A3-4EBE-B004-8B23DB5D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12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>
            <a:extLst>
              <a:ext uri="{FF2B5EF4-FFF2-40B4-BE49-F238E27FC236}">
                <a16:creationId xmlns:a16="http://schemas.microsoft.com/office/drawing/2014/main" id="{BA8E9E68-5E37-48FA-ADB1-13D23AD61061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5960" name="Freeform 3">
              <a:extLst>
                <a:ext uri="{FF2B5EF4-FFF2-40B4-BE49-F238E27FC236}">
                  <a16:creationId xmlns:a16="http://schemas.microsoft.com/office/drawing/2014/main" id="{DEEAB55C-B2AB-494F-A9AD-4AB0EF960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rgbClr val="FFD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25961" name="TextBox 4">
              <a:extLst>
                <a:ext uri="{FF2B5EF4-FFF2-40B4-BE49-F238E27FC236}">
                  <a16:creationId xmlns:a16="http://schemas.microsoft.com/office/drawing/2014/main" id="{AB143E75-15EC-48C4-8907-D6ADE6F06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125955" name="Picture 15">
            <a:extLst>
              <a:ext uri="{FF2B5EF4-FFF2-40B4-BE49-F238E27FC236}">
                <a16:creationId xmlns:a16="http://schemas.microsoft.com/office/drawing/2014/main" id="{912D032F-2344-46DE-AEA0-2AE47A98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7143750" y="-968374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16">
            <a:extLst>
              <a:ext uri="{FF2B5EF4-FFF2-40B4-BE49-F238E27FC236}">
                <a16:creationId xmlns:a16="http://schemas.microsoft.com/office/drawing/2014/main" id="{5F7EA13F-74F6-4117-8F5C-B7D20FE8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4310064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17">
            <a:extLst>
              <a:ext uri="{FF2B5EF4-FFF2-40B4-BE49-F238E27FC236}">
                <a16:creationId xmlns:a16="http://schemas.microsoft.com/office/drawing/2014/main" id="{F3966838-0F8F-4722-815E-EF691659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11">
            <a:extLst>
              <a:ext uri="{FF2B5EF4-FFF2-40B4-BE49-F238E27FC236}">
                <a16:creationId xmlns:a16="http://schemas.microsoft.com/office/drawing/2014/main" id="{366E0BE1-D077-4EED-9AA2-5FEA7DD2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2036764"/>
            <a:ext cx="21971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9">
            <a:extLst>
              <a:ext uri="{FF2B5EF4-FFF2-40B4-BE49-F238E27FC236}">
                <a16:creationId xmlns:a16="http://schemas.microsoft.com/office/drawing/2014/main" id="{1748380C-5198-413F-86BA-E60AE769D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451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>
            <a:extLst>
              <a:ext uri="{FF2B5EF4-FFF2-40B4-BE49-F238E27FC236}">
                <a16:creationId xmlns:a16="http://schemas.microsoft.com/office/drawing/2014/main" id="{20614331-A17A-4283-97AC-0457A23F6698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6984" name="Freeform 3">
              <a:extLst>
                <a:ext uri="{FF2B5EF4-FFF2-40B4-BE49-F238E27FC236}">
                  <a16:creationId xmlns:a16="http://schemas.microsoft.com/office/drawing/2014/main" id="{6ADE101A-D674-44EA-9CC6-0959CC10D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rgbClr val="FFD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26985" name="TextBox 4">
              <a:extLst>
                <a:ext uri="{FF2B5EF4-FFF2-40B4-BE49-F238E27FC236}">
                  <a16:creationId xmlns:a16="http://schemas.microsoft.com/office/drawing/2014/main" id="{E82905FB-3DC7-44B9-ACCD-1F99344DE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126979" name="Picture 15">
            <a:extLst>
              <a:ext uri="{FF2B5EF4-FFF2-40B4-BE49-F238E27FC236}">
                <a16:creationId xmlns:a16="http://schemas.microsoft.com/office/drawing/2014/main" id="{378937F2-DAD4-432E-8EDE-6D1B79B7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7143750" y="-968374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16">
            <a:extLst>
              <a:ext uri="{FF2B5EF4-FFF2-40B4-BE49-F238E27FC236}">
                <a16:creationId xmlns:a16="http://schemas.microsoft.com/office/drawing/2014/main" id="{A9A2BE58-BB4A-4F18-9E4E-30371A22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4310064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17">
            <a:extLst>
              <a:ext uri="{FF2B5EF4-FFF2-40B4-BE49-F238E27FC236}">
                <a16:creationId xmlns:a16="http://schemas.microsoft.com/office/drawing/2014/main" id="{C833F84A-D8C7-43BD-8734-838D11F9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11">
            <a:extLst>
              <a:ext uri="{FF2B5EF4-FFF2-40B4-BE49-F238E27FC236}">
                <a16:creationId xmlns:a16="http://schemas.microsoft.com/office/drawing/2014/main" id="{F3BF0621-1649-47D2-B2C9-DF124BD2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2036764"/>
            <a:ext cx="21971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10">
            <a:extLst>
              <a:ext uri="{FF2B5EF4-FFF2-40B4-BE49-F238E27FC236}">
                <a16:creationId xmlns:a16="http://schemas.microsoft.com/office/drawing/2014/main" id="{9780E944-CA79-4D88-B4A1-080B77A7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81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>
            <a:extLst>
              <a:ext uri="{FF2B5EF4-FFF2-40B4-BE49-F238E27FC236}">
                <a16:creationId xmlns:a16="http://schemas.microsoft.com/office/drawing/2014/main" id="{0B448081-35A0-430B-8FBF-82951CDAF396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8008" name="Freeform 3">
              <a:extLst>
                <a:ext uri="{FF2B5EF4-FFF2-40B4-BE49-F238E27FC236}">
                  <a16:creationId xmlns:a16="http://schemas.microsoft.com/office/drawing/2014/main" id="{73BCDF3B-BD35-4C39-92AC-F6FDBBDDD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rgbClr val="FFD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28009" name="TextBox 4">
              <a:extLst>
                <a:ext uri="{FF2B5EF4-FFF2-40B4-BE49-F238E27FC236}">
                  <a16:creationId xmlns:a16="http://schemas.microsoft.com/office/drawing/2014/main" id="{4532A2D9-CFAB-479E-BEA5-42633DBA1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128003" name="Picture 15">
            <a:extLst>
              <a:ext uri="{FF2B5EF4-FFF2-40B4-BE49-F238E27FC236}">
                <a16:creationId xmlns:a16="http://schemas.microsoft.com/office/drawing/2014/main" id="{45A9D376-2867-46E5-8EDC-B2739419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7143750" y="-968374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16">
            <a:extLst>
              <a:ext uri="{FF2B5EF4-FFF2-40B4-BE49-F238E27FC236}">
                <a16:creationId xmlns:a16="http://schemas.microsoft.com/office/drawing/2014/main" id="{48C73D6B-3515-477B-AF32-7C576C89A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4310064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17">
            <a:extLst>
              <a:ext uri="{FF2B5EF4-FFF2-40B4-BE49-F238E27FC236}">
                <a16:creationId xmlns:a16="http://schemas.microsoft.com/office/drawing/2014/main" id="{F570B29E-DE5C-4AA4-88F3-8AC0192A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11">
            <a:extLst>
              <a:ext uri="{FF2B5EF4-FFF2-40B4-BE49-F238E27FC236}">
                <a16:creationId xmlns:a16="http://schemas.microsoft.com/office/drawing/2014/main" id="{A0A80218-9A80-4C32-AD40-C1303C9D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2036764"/>
            <a:ext cx="21971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Picture 9">
            <a:extLst>
              <a:ext uri="{FF2B5EF4-FFF2-40B4-BE49-F238E27FC236}">
                <a16:creationId xmlns:a16="http://schemas.microsoft.com/office/drawing/2014/main" id="{4F01E0DD-08E7-4430-8AE5-4F251ECD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81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2">
            <a:extLst>
              <a:ext uri="{FF2B5EF4-FFF2-40B4-BE49-F238E27FC236}">
                <a16:creationId xmlns:a16="http://schemas.microsoft.com/office/drawing/2014/main" id="{0263C3D3-162C-4760-9039-55A79D6E4254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9032" name="Freeform 3">
              <a:extLst>
                <a:ext uri="{FF2B5EF4-FFF2-40B4-BE49-F238E27FC236}">
                  <a16:creationId xmlns:a16="http://schemas.microsoft.com/office/drawing/2014/main" id="{866BC812-078A-4A6D-B869-70E225A98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rgbClr val="FFD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29033" name="TextBox 4">
              <a:extLst>
                <a:ext uri="{FF2B5EF4-FFF2-40B4-BE49-F238E27FC236}">
                  <a16:creationId xmlns:a16="http://schemas.microsoft.com/office/drawing/2014/main" id="{AEE14DBD-D2DF-4890-A2DE-99703BA67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129027" name="Picture 15">
            <a:extLst>
              <a:ext uri="{FF2B5EF4-FFF2-40B4-BE49-F238E27FC236}">
                <a16:creationId xmlns:a16="http://schemas.microsoft.com/office/drawing/2014/main" id="{AF259023-75E3-4EA1-927D-E37FA724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7143750" y="-968374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6">
            <a:extLst>
              <a:ext uri="{FF2B5EF4-FFF2-40B4-BE49-F238E27FC236}">
                <a16:creationId xmlns:a16="http://schemas.microsoft.com/office/drawing/2014/main" id="{B4E743DF-FFEC-44C4-89F5-59F9D3E3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4310064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17">
            <a:extLst>
              <a:ext uri="{FF2B5EF4-FFF2-40B4-BE49-F238E27FC236}">
                <a16:creationId xmlns:a16="http://schemas.microsoft.com/office/drawing/2014/main" id="{D4E0388D-0BDD-4E2B-A65F-E209E2C4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11">
            <a:extLst>
              <a:ext uri="{FF2B5EF4-FFF2-40B4-BE49-F238E27FC236}">
                <a16:creationId xmlns:a16="http://schemas.microsoft.com/office/drawing/2014/main" id="{24440A1E-DF26-498F-8D80-4418715E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6" y="2036764"/>
            <a:ext cx="21971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10">
            <a:extLst>
              <a:ext uri="{FF2B5EF4-FFF2-40B4-BE49-F238E27FC236}">
                <a16:creationId xmlns:a16="http://schemas.microsoft.com/office/drawing/2014/main" id="{829C2F99-3073-4ABD-9D24-B1376416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451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A5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348" y="306675"/>
            <a:ext cx="8471304" cy="4530150"/>
            <a:chOff x="0" y="0"/>
            <a:chExt cx="4462251" cy="2386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2251" cy="2386252"/>
            </a:xfrm>
            <a:custGeom>
              <a:avLst/>
              <a:gdLst/>
              <a:ahLst/>
              <a:cxnLst/>
              <a:rect l="l" t="t" r="r" b="b"/>
              <a:pathLst>
                <a:path w="4462251" h="2386252">
                  <a:moveTo>
                    <a:pt x="45695" y="0"/>
                  </a:moveTo>
                  <a:lnTo>
                    <a:pt x="4416556" y="0"/>
                  </a:lnTo>
                  <a:cubicBezTo>
                    <a:pt x="4441792" y="0"/>
                    <a:pt x="4462251" y="20458"/>
                    <a:pt x="4462251" y="45695"/>
                  </a:cubicBezTo>
                  <a:lnTo>
                    <a:pt x="4462251" y="2340557"/>
                  </a:lnTo>
                  <a:cubicBezTo>
                    <a:pt x="4462251" y="2365794"/>
                    <a:pt x="4441792" y="2386252"/>
                    <a:pt x="4416556" y="2386252"/>
                  </a:cubicBezTo>
                  <a:lnTo>
                    <a:pt x="45695" y="2386252"/>
                  </a:lnTo>
                  <a:cubicBezTo>
                    <a:pt x="33576" y="2386252"/>
                    <a:pt x="21953" y="2381438"/>
                    <a:pt x="13384" y="2372868"/>
                  </a:cubicBezTo>
                  <a:cubicBezTo>
                    <a:pt x="4814" y="2364299"/>
                    <a:pt x="0" y="2352676"/>
                    <a:pt x="0" y="2340557"/>
                  </a:cubicBezTo>
                  <a:lnTo>
                    <a:pt x="0" y="45695"/>
                  </a:lnTo>
                  <a:cubicBezTo>
                    <a:pt x="0" y="20458"/>
                    <a:pt x="20458" y="0"/>
                    <a:pt x="45695" y="0"/>
                  </a:cubicBezTo>
                  <a:close/>
                </a:path>
              </a:pathLst>
            </a:custGeom>
            <a:solidFill>
              <a:srgbClr val="F6E7D8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17C7CC42-AF0F-4776-B1AB-4E10D69B3AEA}"/>
              </a:ext>
            </a:extLst>
          </p:cNvPr>
          <p:cNvGrpSpPr>
            <a:grpSpLocks/>
          </p:cNvGrpSpPr>
          <p:nvPr/>
        </p:nvGrpSpPr>
        <p:grpSpPr bwMode="auto">
          <a:xfrm>
            <a:off x="5542789" y="1490643"/>
            <a:ext cx="3074987" cy="3302000"/>
            <a:chOff x="0" y="0"/>
            <a:chExt cx="6442824" cy="7205168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09304791-B0C0-49A5-8307-6B141B6B8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7722"/>
              <a:ext cx="6376407" cy="6757902"/>
            </a:xfrm>
            <a:prstGeom prst="rect">
              <a:avLst/>
            </a:prstGeom>
            <a:solidFill>
              <a:srgbClr val="F4E9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D3E309E-0C23-4E82-964E-CA13DE4E3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3" r="2917"/>
            <a:stretch>
              <a:fillRect/>
            </a:stretch>
          </p:blipFill>
          <p:spPr bwMode="auto">
            <a:xfrm>
              <a:off x="0" y="0"/>
              <a:ext cx="6442824" cy="7205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17141FE3-D969-4C48-997E-76E03036C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7722"/>
              <a:ext cx="6376407" cy="635395"/>
            </a:xfrm>
            <a:prstGeom prst="rect">
              <a:avLst/>
            </a:prstGeom>
            <a:solidFill>
              <a:srgbClr val="C1BC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8FDCED41-8839-461B-9F2C-4F76E2B46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28" y="346402"/>
              <a:ext cx="1180795" cy="2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8">
            <a:extLst>
              <a:ext uri="{FF2B5EF4-FFF2-40B4-BE49-F238E27FC236}">
                <a16:creationId xmlns:a16="http://schemas.microsoft.com/office/drawing/2014/main" id="{5549D6DD-EF75-4642-8082-63DAB3216B30}"/>
              </a:ext>
            </a:extLst>
          </p:cNvPr>
          <p:cNvSpPr txBox="1"/>
          <p:nvPr/>
        </p:nvSpPr>
        <p:spPr>
          <a:xfrm>
            <a:off x="650083" y="1563638"/>
            <a:ext cx="4737100" cy="108106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Contact Me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DB BrandVoice X" panose="02000506090000020004" pitchFamily="2" charset="-34"/>
                <a:ea typeface="TH SarabunPSK" panose="020B0500040200020003" pitchFamily="34" charset="-34"/>
                <a:cs typeface="DB BrandVoice X" panose="02000506090000020004" pitchFamily="2" charset="-34"/>
              </a:rPr>
              <a:t>Infographic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>
                <a:solidFill>
                  <a:srgbClr val="000000"/>
                </a:solidFill>
              </a:uFill>
              <a:latin typeface="DB BrandVoice X" panose="02000506090000020004" pitchFamily="2" charset="-34"/>
              <a:ea typeface="TH SarabunPSK" panose="020B0500040200020003" pitchFamily="34" charset="-34"/>
              <a:cs typeface="DB BrandVoice X" panose="02000506090000020004" pitchFamily="2" charset="-34"/>
            </a:endParaRPr>
          </a:p>
          <a:p>
            <a:pPr marL="0" marR="0" lvl="0" indent="0" algn="l" defTabSz="457189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DB BrandVoice X" panose="02000506090000020004" pitchFamily="2" charset="-34"/>
                <a:ea typeface="TH SarabunPSK" panose="020B0500040200020003" pitchFamily="34" charset="-34"/>
                <a:cs typeface="DB BrandVoice X" panose="02000506090000020004" pitchFamily="2" charset="-34"/>
              </a:rPr>
              <a:t>ประมวลจริยธรรมข้าราชการพลเรือน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68F2717-4866-4E9C-B564-05F02AC07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165" y="909633"/>
            <a:ext cx="3265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Scan the QR code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327FA81-F50C-4679-A350-AD62C8789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40" y="3295249"/>
            <a:ext cx="4798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t>https://moph.cc/SinfOHqe4</a:t>
            </a:r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FB42F663-8721-4BF1-A74A-3644ED40D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89" y="2016042"/>
            <a:ext cx="250031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1310192" y="-19689"/>
            <a:ext cx="1817057" cy="5734866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 sz="900"/>
          </a:p>
        </p:txBody>
      </p:sp>
      <p:sp>
        <p:nvSpPr>
          <p:cNvPr id="10" name="AutoShape 10"/>
          <p:cNvSpPr/>
          <p:nvPr/>
        </p:nvSpPr>
        <p:spPr>
          <a:xfrm rot="6100999">
            <a:off x="-672887" y="2451511"/>
            <a:ext cx="325181" cy="1847433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 sz="900"/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7639050" y="-19050"/>
            <a:ext cx="1543050" cy="154305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6A5F4C4-E961-FA88-1B9E-05352D3C1D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6"/>
          <a:stretch/>
        </p:blipFill>
        <p:spPr>
          <a:xfrm>
            <a:off x="-266786" y="1157219"/>
            <a:ext cx="9365066" cy="3718787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48A6F5BE-4BFB-282F-D0EC-DB09B03453B9}"/>
              </a:ext>
            </a:extLst>
          </p:cNvPr>
          <p:cNvSpPr txBox="1"/>
          <p:nvPr/>
        </p:nvSpPr>
        <p:spPr>
          <a:xfrm>
            <a:off x="308232" y="112312"/>
            <a:ext cx="803910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tabLst>
                <a:tab pos="809625" algn="l"/>
              </a:tabLst>
            </a:pPr>
            <a:r>
              <a:rPr lang="th-TH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สำนักงานปลัดกระทรวงสาธารณสุข </a:t>
            </a:r>
            <a:r>
              <a:rPr lang="th-TH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องค์กรคุณธรรมต้นแบบโดดเด่น </a:t>
            </a:r>
            <a:br>
              <a:rPr lang="th-TH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ประจำปีงบประมาณ พ.ศ.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2565</a:t>
            </a:r>
            <a:endParaRPr lang="th-TH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5261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919789" y="1311503"/>
            <a:ext cx="846335" cy="650686"/>
            <a:chOff x="0" y="0"/>
            <a:chExt cx="445806" cy="3427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806" cy="342748"/>
            </a:xfrm>
            <a:custGeom>
              <a:avLst/>
              <a:gdLst/>
              <a:ahLst/>
              <a:cxnLst/>
              <a:rect l="l" t="t" r="r" b="b"/>
              <a:pathLst>
                <a:path w="445806" h="342748">
                  <a:moveTo>
                    <a:pt x="0" y="0"/>
                  </a:moveTo>
                  <a:lnTo>
                    <a:pt x="445806" y="0"/>
                  </a:lnTo>
                  <a:lnTo>
                    <a:pt x="445806" y="342748"/>
                  </a:lnTo>
                  <a:lnTo>
                    <a:pt x="0" y="342748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927783" y="1873207"/>
            <a:ext cx="536773" cy="547611"/>
            <a:chOff x="0" y="0"/>
            <a:chExt cx="282744" cy="288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2744" cy="288453"/>
            </a:xfrm>
            <a:custGeom>
              <a:avLst/>
              <a:gdLst/>
              <a:ahLst/>
              <a:cxnLst/>
              <a:rect l="l" t="t" r="r" b="b"/>
              <a:pathLst>
                <a:path w="282744" h="288453">
                  <a:moveTo>
                    <a:pt x="0" y="0"/>
                  </a:moveTo>
                  <a:lnTo>
                    <a:pt x="282744" y="0"/>
                  </a:lnTo>
                  <a:lnTo>
                    <a:pt x="282744" y="288453"/>
                  </a:lnTo>
                  <a:lnTo>
                    <a:pt x="0" y="288453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8693429" y="1019240"/>
            <a:ext cx="782749" cy="546787"/>
            <a:chOff x="0" y="0"/>
            <a:chExt cx="412312" cy="2880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2312" cy="288019"/>
            </a:xfrm>
            <a:custGeom>
              <a:avLst/>
              <a:gdLst/>
              <a:ahLst/>
              <a:cxnLst/>
              <a:rect l="l" t="t" r="r" b="b"/>
              <a:pathLst>
                <a:path w="412312" h="288019">
                  <a:moveTo>
                    <a:pt x="0" y="0"/>
                  </a:moveTo>
                  <a:lnTo>
                    <a:pt x="412312" y="0"/>
                  </a:lnTo>
                  <a:lnTo>
                    <a:pt x="412312" y="288019"/>
                  </a:lnTo>
                  <a:lnTo>
                    <a:pt x="0" y="288019"/>
                  </a:lnTo>
                  <a:close/>
                </a:path>
              </a:pathLst>
            </a:custGeom>
            <a:solidFill>
              <a:srgbClr val="10117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8413690" y="496974"/>
            <a:ext cx="1019613" cy="571706"/>
            <a:chOff x="0" y="0"/>
            <a:chExt cx="537080" cy="3011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080" cy="301146"/>
            </a:xfrm>
            <a:custGeom>
              <a:avLst/>
              <a:gdLst/>
              <a:ahLst/>
              <a:cxnLst/>
              <a:rect l="l" t="t" r="r" b="b"/>
              <a:pathLst>
                <a:path w="537080" h="301146">
                  <a:moveTo>
                    <a:pt x="0" y="0"/>
                  </a:moveTo>
                  <a:lnTo>
                    <a:pt x="537080" y="0"/>
                  </a:lnTo>
                  <a:lnTo>
                    <a:pt x="537080" y="301146"/>
                  </a:lnTo>
                  <a:lnTo>
                    <a:pt x="0" y="301146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8000656" y="218750"/>
            <a:ext cx="767606" cy="505443"/>
            <a:chOff x="0" y="0"/>
            <a:chExt cx="404335" cy="2662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335" cy="266242"/>
            </a:xfrm>
            <a:custGeom>
              <a:avLst/>
              <a:gdLst/>
              <a:ahLst/>
              <a:cxnLst/>
              <a:rect l="l" t="t" r="r" b="b"/>
              <a:pathLst>
                <a:path w="404335" h="266242">
                  <a:moveTo>
                    <a:pt x="0" y="0"/>
                  </a:moveTo>
                  <a:lnTo>
                    <a:pt x="404335" y="0"/>
                  </a:lnTo>
                  <a:lnTo>
                    <a:pt x="404335" y="266242"/>
                  </a:lnTo>
                  <a:lnTo>
                    <a:pt x="0" y="266242"/>
                  </a:lnTo>
                  <a:close/>
                </a:path>
              </a:pathLst>
            </a:custGeom>
            <a:solidFill>
              <a:srgbClr val="10117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8175276" y="-274983"/>
            <a:ext cx="1450465" cy="665154"/>
            <a:chOff x="0" y="0"/>
            <a:chExt cx="764031" cy="35036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64031" cy="350369"/>
            </a:xfrm>
            <a:custGeom>
              <a:avLst/>
              <a:gdLst/>
              <a:ahLst/>
              <a:cxnLst/>
              <a:rect l="l" t="t" r="r" b="b"/>
              <a:pathLst>
                <a:path w="764031" h="350369">
                  <a:moveTo>
                    <a:pt x="0" y="0"/>
                  </a:moveTo>
                  <a:lnTo>
                    <a:pt x="764031" y="0"/>
                  </a:lnTo>
                  <a:lnTo>
                    <a:pt x="764031" y="350369"/>
                  </a:lnTo>
                  <a:lnTo>
                    <a:pt x="0" y="35036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8587328" y="-517954"/>
            <a:ext cx="1254185" cy="584114"/>
            <a:chOff x="0" y="0"/>
            <a:chExt cx="660641" cy="30768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60641" cy="307682"/>
            </a:xfrm>
            <a:custGeom>
              <a:avLst/>
              <a:gdLst/>
              <a:ahLst/>
              <a:cxnLst/>
              <a:rect l="l" t="t" r="r" b="b"/>
              <a:pathLst>
                <a:path w="660641" h="307682">
                  <a:moveTo>
                    <a:pt x="0" y="0"/>
                  </a:moveTo>
                  <a:lnTo>
                    <a:pt x="660641" y="0"/>
                  </a:lnTo>
                  <a:lnTo>
                    <a:pt x="660641" y="307682"/>
                  </a:lnTo>
                  <a:lnTo>
                    <a:pt x="0" y="307682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8181499" y="781630"/>
            <a:ext cx="926036" cy="555694"/>
            <a:chOff x="0" y="0"/>
            <a:chExt cx="487788" cy="29271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7788" cy="292711"/>
            </a:xfrm>
            <a:custGeom>
              <a:avLst/>
              <a:gdLst/>
              <a:ahLst/>
              <a:cxnLst/>
              <a:rect l="l" t="t" r="r" b="b"/>
              <a:pathLst>
                <a:path w="487788" h="292711">
                  <a:moveTo>
                    <a:pt x="0" y="0"/>
                  </a:moveTo>
                  <a:lnTo>
                    <a:pt x="487788" y="0"/>
                  </a:lnTo>
                  <a:lnTo>
                    <a:pt x="487788" y="292711"/>
                  </a:lnTo>
                  <a:lnTo>
                    <a:pt x="0" y="292711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7923655" y="-549554"/>
            <a:ext cx="940658" cy="704490"/>
            <a:chOff x="0" y="0"/>
            <a:chExt cx="495491" cy="37108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95491" cy="371089"/>
            </a:xfrm>
            <a:custGeom>
              <a:avLst/>
              <a:gdLst/>
              <a:ahLst/>
              <a:cxnLst/>
              <a:rect l="l" t="t" r="r" b="b"/>
              <a:pathLst>
                <a:path w="495491" h="371089">
                  <a:moveTo>
                    <a:pt x="0" y="0"/>
                  </a:moveTo>
                  <a:lnTo>
                    <a:pt x="495491" y="0"/>
                  </a:lnTo>
                  <a:lnTo>
                    <a:pt x="495491" y="371089"/>
                  </a:lnTo>
                  <a:lnTo>
                    <a:pt x="0" y="371089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7963447" y="791045"/>
            <a:ext cx="515599" cy="499162"/>
            <a:chOff x="0" y="0"/>
            <a:chExt cx="271591" cy="26293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71591" cy="262933"/>
            </a:xfrm>
            <a:custGeom>
              <a:avLst/>
              <a:gdLst/>
              <a:ahLst/>
              <a:cxnLst/>
              <a:rect l="l" t="t" r="r" b="b"/>
              <a:pathLst>
                <a:path w="271591" h="262933">
                  <a:moveTo>
                    <a:pt x="0" y="0"/>
                  </a:moveTo>
                  <a:lnTo>
                    <a:pt x="271591" y="0"/>
                  </a:lnTo>
                  <a:lnTo>
                    <a:pt x="271591" y="262933"/>
                  </a:lnTo>
                  <a:lnTo>
                    <a:pt x="0" y="2629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 rot="5400000">
            <a:off x="7498170" y="-206680"/>
            <a:ext cx="940658" cy="522588"/>
            <a:chOff x="0" y="0"/>
            <a:chExt cx="495491" cy="27527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95491" cy="275273"/>
            </a:xfrm>
            <a:custGeom>
              <a:avLst/>
              <a:gdLst/>
              <a:ahLst/>
              <a:cxnLst/>
              <a:rect l="l" t="t" r="r" b="b"/>
              <a:pathLst>
                <a:path w="495491" h="275273">
                  <a:moveTo>
                    <a:pt x="0" y="0"/>
                  </a:moveTo>
                  <a:lnTo>
                    <a:pt x="495491" y="0"/>
                  </a:lnTo>
                  <a:lnTo>
                    <a:pt x="495491" y="275273"/>
                  </a:lnTo>
                  <a:lnTo>
                    <a:pt x="0" y="275273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 rot="5400000">
            <a:off x="7181940" y="-545101"/>
            <a:ext cx="940658" cy="522588"/>
            <a:chOff x="0" y="0"/>
            <a:chExt cx="495491" cy="27527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95491" cy="275273"/>
            </a:xfrm>
            <a:custGeom>
              <a:avLst/>
              <a:gdLst/>
              <a:ahLst/>
              <a:cxnLst/>
              <a:rect l="l" t="t" r="r" b="b"/>
              <a:pathLst>
                <a:path w="495491" h="275273">
                  <a:moveTo>
                    <a:pt x="0" y="0"/>
                  </a:moveTo>
                  <a:lnTo>
                    <a:pt x="495491" y="0"/>
                  </a:lnTo>
                  <a:lnTo>
                    <a:pt x="495491" y="275273"/>
                  </a:lnTo>
                  <a:lnTo>
                    <a:pt x="0" y="275273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-131909" y="-106809"/>
            <a:ext cx="496613" cy="703267"/>
            <a:chOff x="0" y="0"/>
            <a:chExt cx="261590" cy="3704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61590" cy="370445"/>
            </a:xfrm>
            <a:custGeom>
              <a:avLst/>
              <a:gdLst/>
              <a:ahLst/>
              <a:cxnLst/>
              <a:rect l="l" t="t" r="r" b="b"/>
              <a:pathLst>
                <a:path w="261590" h="370445">
                  <a:moveTo>
                    <a:pt x="0" y="0"/>
                  </a:moveTo>
                  <a:lnTo>
                    <a:pt x="261590" y="0"/>
                  </a:lnTo>
                  <a:lnTo>
                    <a:pt x="261590" y="370445"/>
                  </a:lnTo>
                  <a:lnTo>
                    <a:pt x="0" y="370445"/>
                  </a:lnTo>
                  <a:close/>
                </a:path>
              </a:pathLst>
            </a:custGeom>
            <a:solidFill>
              <a:srgbClr val="10117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71299" y="144687"/>
            <a:ext cx="686103" cy="326785"/>
            <a:chOff x="0" y="0"/>
            <a:chExt cx="361404" cy="172134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61404" cy="172134"/>
            </a:xfrm>
            <a:custGeom>
              <a:avLst/>
              <a:gdLst/>
              <a:ahLst/>
              <a:cxnLst/>
              <a:rect l="l" t="t" r="r" b="b"/>
              <a:pathLst>
                <a:path w="361404" h="172134">
                  <a:moveTo>
                    <a:pt x="0" y="0"/>
                  </a:moveTo>
                  <a:lnTo>
                    <a:pt x="361404" y="0"/>
                  </a:lnTo>
                  <a:lnTo>
                    <a:pt x="361404" y="172134"/>
                  </a:lnTo>
                  <a:lnTo>
                    <a:pt x="0" y="172134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582119" y="-127371"/>
            <a:ext cx="507773" cy="439624"/>
            <a:chOff x="0" y="0"/>
            <a:chExt cx="267469" cy="231571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67469" cy="231571"/>
            </a:xfrm>
            <a:custGeom>
              <a:avLst/>
              <a:gdLst/>
              <a:ahLst/>
              <a:cxnLst/>
              <a:rect l="l" t="t" r="r" b="b"/>
              <a:pathLst>
                <a:path w="267469" h="231571">
                  <a:moveTo>
                    <a:pt x="0" y="0"/>
                  </a:moveTo>
                  <a:lnTo>
                    <a:pt x="267469" y="0"/>
                  </a:lnTo>
                  <a:lnTo>
                    <a:pt x="267469" y="231571"/>
                  </a:lnTo>
                  <a:lnTo>
                    <a:pt x="0" y="231571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BAE5A03-6DEE-4C75-95AC-FE8EB83280B0}"/>
              </a:ext>
            </a:extLst>
          </p:cNvPr>
          <p:cNvGrpSpPr/>
          <p:nvPr/>
        </p:nvGrpSpPr>
        <p:grpSpPr>
          <a:xfrm>
            <a:off x="7806684" y="3555207"/>
            <a:ext cx="1760233" cy="1759435"/>
            <a:chOff x="15613367" y="7110413"/>
            <a:chExt cx="3520466" cy="3518870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17993613" y="7932961"/>
              <a:ext cx="1140220" cy="929177"/>
              <a:chOff x="0" y="0"/>
              <a:chExt cx="300305" cy="24472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0305" cy="244721"/>
              </a:xfrm>
              <a:custGeom>
                <a:avLst/>
                <a:gdLst/>
                <a:ahLst/>
                <a:cxnLst/>
                <a:rect l="l" t="t" r="r" b="b"/>
                <a:pathLst>
                  <a:path w="300305" h="244721">
                    <a:moveTo>
                      <a:pt x="0" y="0"/>
                    </a:moveTo>
                    <a:lnTo>
                      <a:pt x="300305" y="0"/>
                    </a:lnTo>
                    <a:lnTo>
                      <a:pt x="300305" y="244721"/>
                    </a:lnTo>
                    <a:lnTo>
                      <a:pt x="0" y="244721"/>
                    </a:lnTo>
                    <a:close/>
                  </a:path>
                </a:pathLst>
              </a:custGeom>
              <a:solidFill>
                <a:srgbClr val="FFC70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10800000">
              <a:off x="17423503" y="8589954"/>
              <a:ext cx="1140220" cy="1349615"/>
              <a:chOff x="0" y="0"/>
              <a:chExt cx="300305" cy="35545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0305" cy="355454"/>
              </a:xfrm>
              <a:custGeom>
                <a:avLst/>
                <a:gdLst/>
                <a:ahLst/>
                <a:cxnLst/>
                <a:rect l="l" t="t" r="r" b="b"/>
                <a:pathLst>
                  <a:path w="300305" h="355454">
                    <a:moveTo>
                      <a:pt x="0" y="0"/>
                    </a:moveTo>
                    <a:lnTo>
                      <a:pt x="300305" y="0"/>
                    </a:lnTo>
                    <a:lnTo>
                      <a:pt x="300305" y="355454"/>
                    </a:lnTo>
                    <a:lnTo>
                      <a:pt x="0" y="355454"/>
                    </a:lnTo>
                    <a:close/>
                  </a:path>
                </a:pathLst>
              </a:custGeom>
              <a:solidFill>
                <a:srgbClr val="109094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10800000">
              <a:off x="17638575" y="7110413"/>
              <a:ext cx="887048" cy="1041726"/>
              <a:chOff x="0" y="0"/>
              <a:chExt cx="233626" cy="27436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33626" cy="274364"/>
              </a:xfrm>
              <a:custGeom>
                <a:avLst/>
                <a:gdLst/>
                <a:ahLst/>
                <a:cxnLst/>
                <a:rect l="l" t="t" r="r" b="b"/>
                <a:pathLst>
                  <a:path w="233626" h="274364">
                    <a:moveTo>
                      <a:pt x="0" y="0"/>
                    </a:moveTo>
                    <a:lnTo>
                      <a:pt x="233626" y="0"/>
                    </a:lnTo>
                    <a:lnTo>
                      <a:pt x="233626" y="274364"/>
                    </a:lnTo>
                    <a:lnTo>
                      <a:pt x="0" y="274364"/>
                    </a:lnTo>
                    <a:close/>
                  </a:path>
                </a:pathLst>
              </a:custGeom>
              <a:solidFill>
                <a:srgbClr val="10117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-10800000">
              <a:off x="15613367" y="9658196"/>
              <a:ext cx="3103026" cy="971087"/>
              <a:chOff x="0" y="0"/>
              <a:chExt cx="817258" cy="255759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7258" cy="255759"/>
              </a:xfrm>
              <a:custGeom>
                <a:avLst/>
                <a:gdLst/>
                <a:ahLst/>
                <a:cxnLst/>
                <a:rect l="l" t="t" r="r" b="b"/>
                <a:pathLst>
                  <a:path w="817258" h="255759">
                    <a:moveTo>
                      <a:pt x="0" y="0"/>
                    </a:moveTo>
                    <a:lnTo>
                      <a:pt x="817258" y="0"/>
                    </a:lnTo>
                    <a:lnTo>
                      <a:pt x="817258" y="255759"/>
                    </a:lnTo>
                    <a:lnTo>
                      <a:pt x="0" y="255759"/>
                    </a:lnTo>
                    <a:close/>
                  </a:path>
                </a:pathLst>
              </a:custGeom>
              <a:solidFill>
                <a:srgbClr val="FFC70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 rot="-10800000">
              <a:off x="16442493" y="9264762"/>
              <a:ext cx="1474920" cy="744392"/>
              <a:chOff x="0" y="0"/>
              <a:chExt cx="388456" cy="196054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388456" cy="196054"/>
              </a:xfrm>
              <a:custGeom>
                <a:avLst/>
                <a:gdLst/>
                <a:ahLst/>
                <a:cxnLst/>
                <a:rect l="l" t="t" r="r" b="b"/>
                <a:pathLst>
                  <a:path w="388456" h="196054">
                    <a:moveTo>
                      <a:pt x="0" y="0"/>
                    </a:moveTo>
                    <a:lnTo>
                      <a:pt x="388456" y="0"/>
                    </a:lnTo>
                    <a:lnTo>
                      <a:pt x="388456" y="196054"/>
                    </a:lnTo>
                    <a:lnTo>
                      <a:pt x="0" y="196054"/>
                    </a:lnTo>
                    <a:close/>
                  </a:path>
                </a:pathLst>
              </a:custGeom>
              <a:solidFill>
                <a:srgbClr val="10117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0FFC010-6DD6-4B29-815A-5C74DF6A85A3}"/>
              </a:ext>
            </a:extLst>
          </p:cNvPr>
          <p:cNvGrpSpPr/>
          <p:nvPr/>
        </p:nvGrpSpPr>
        <p:grpSpPr>
          <a:xfrm>
            <a:off x="555482" y="1647189"/>
            <a:ext cx="728302" cy="3496311"/>
            <a:chOff x="555482" y="1647189"/>
            <a:chExt cx="728302" cy="3062095"/>
          </a:xfrm>
        </p:grpSpPr>
        <p:grpSp>
          <p:nvGrpSpPr>
            <p:cNvPr id="50" name="Group 50"/>
            <p:cNvGrpSpPr/>
            <p:nvPr/>
          </p:nvGrpSpPr>
          <p:grpSpPr>
            <a:xfrm>
              <a:off x="555482" y="2087264"/>
              <a:ext cx="728302" cy="2622020"/>
              <a:chOff x="0" y="0"/>
              <a:chExt cx="383632" cy="138114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383632" cy="1381146"/>
              </a:xfrm>
              <a:custGeom>
                <a:avLst/>
                <a:gdLst/>
                <a:ahLst/>
                <a:cxnLst/>
                <a:rect l="l" t="t" r="r" b="b"/>
                <a:pathLst>
                  <a:path w="383632" h="1381146">
                    <a:moveTo>
                      <a:pt x="0" y="0"/>
                    </a:moveTo>
                    <a:lnTo>
                      <a:pt x="383632" y="0"/>
                    </a:lnTo>
                    <a:lnTo>
                      <a:pt x="383632" y="1381146"/>
                    </a:lnTo>
                    <a:lnTo>
                      <a:pt x="0" y="1381146"/>
                    </a:lnTo>
                    <a:close/>
                  </a:path>
                </a:pathLst>
              </a:custGeom>
              <a:solidFill>
                <a:srgbClr val="10117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-5400000">
              <a:off x="721128" y="1709747"/>
              <a:ext cx="401459" cy="534253"/>
              <a:chOff x="0" y="0"/>
              <a:chExt cx="211468" cy="281417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211468" cy="281417"/>
              </a:xfrm>
              <a:custGeom>
                <a:avLst/>
                <a:gdLst/>
                <a:ahLst/>
                <a:cxnLst/>
                <a:rect l="l" t="t" r="r" b="b"/>
                <a:pathLst>
                  <a:path w="211468" h="281417">
                    <a:moveTo>
                      <a:pt x="0" y="0"/>
                    </a:moveTo>
                    <a:lnTo>
                      <a:pt x="211468" y="0"/>
                    </a:lnTo>
                    <a:lnTo>
                      <a:pt x="211468" y="281417"/>
                    </a:lnTo>
                    <a:lnTo>
                      <a:pt x="0" y="281417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-5400000">
              <a:off x="747756" y="1637245"/>
              <a:ext cx="348203" cy="368092"/>
              <a:chOff x="0" y="0"/>
              <a:chExt cx="183416" cy="193892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83416" cy="193892"/>
              </a:xfrm>
              <a:custGeom>
                <a:avLst/>
                <a:gdLst/>
                <a:ahLst/>
                <a:cxnLst/>
                <a:rect l="l" t="t" r="r" b="b"/>
                <a:pathLst>
                  <a:path w="183416" h="193892">
                    <a:moveTo>
                      <a:pt x="0" y="0"/>
                    </a:moveTo>
                    <a:lnTo>
                      <a:pt x="183416" y="0"/>
                    </a:lnTo>
                    <a:lnTo>
                      <a:pt x="183416" y="193892"/>
                    </a:lnTo>
                    <a:lnTo>
                      <a:pt x="0" y="193892"/>
                    </a:lnTo>
                    <a:close/>
                  </a:path>
                </a:pathLst>
              </a:custGeom>
              <a:solidFill>
                <a:srgbClr val="109094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33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3" name="TextBox 8">
            <a:extLst>
              <a:ext uri="{FF2B5EF4-FFF2-40B4-BE49-F238E27FC236}">
                <a16:creationId xmlns:a16="http://schemas.microsoft.com/office/drawing/2014/main" id="{1AF809DE-447E-4F3F-98A8-D9E7B6AC8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239" y="1633425"/>
            <a:ext cx="6743700" cy="194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ข้อกำหนดจริยธรรมเจ้าหน้าที่ของรัฐ </a:t>
            </a:r>
            <a:br>
              <a:rPr kumimoji="0" lang="th-TH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สำนักงานปลัดกระทรวงสาธารณสุข</a:t>
            </a:r>
          </a:p>
          <a:p>
            <a:pPr marL="0" marR="0" lvl="0" indent="0" algn="l" defTabSz="457200" rtl="0"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พ.ศ. 2564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7">
            <a:extLst>
              <a:ext uri="{FF2B5EF4-FFF2-40B4-BE49-F238E27FC236}">
                <a16:creationId xmlns:a16="http://schemas.microsoft.com/office/drawing/2014/main" id="{61F10BC2-740E-441B-AE01-9196BA7C0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4" y="2867025"/>
            <a:ext cx="1855787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3" name="Group 5">
            <a:extLst>
              <a:ext uri="{FF2B5EF4-FFF2-40B4-BE49-F238E27FC236}">
                <a16:creationId xmlns:a16="http://schemas.microsoft.com/office/drawing/2014/main" id="{DF27223A-42D3-4C9A-A7C5-00BC9375F95A}"/>
              </a:ext>
            </a:extLst>
          </p:cNvPr>
          <p:cNvGrpSpPr>
            <a:grpSpLocks/>
          </p:cNvGrpSpPr>
          <p:nvPr/>
        </p:nvGrpSpPr>
        <p:grpSpPr bwMode="auto">
          <a:xfrm>
            <a:off x="7837184" y="3651870"/>
            <a:ext cx="1668462" cy="1666875"/>
            <a:chOff x="0" y="0"/>
            <a:chExt cx="6350000" cy="6350000"/>
          </a:xfrm>
        </p:grpSpPr>
        <p:sp>
          <p:nvSpPr>
            <p:cNvPr id="39945" name="Freeform 6">
              <a:extLst>
                <a:ext uri="{FF2B5EF4-FFF2-40B4-BE49-F238E27FC236}">
                  <a16:creationId xmlns:a16="http://schemas.microsoft.com/office/drawing/2014/main" id="{D86D77F3-9F10-44E1-86DA-4E95EA0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7" y="0"/>
              <a:ext cx="6321665" cy="6350000"/>
            </a:xfrm>
            <a:custGeom>
              <a:avLst/>
              <a:gdLst>
                <a:gd name="T0" fmla="*/ 3160833 w 6321665"/>
                <a:gd name="T1" fmla="*/ 0 h 6350000"/>
                <a:gd name="T2" fmla="*/ 3160833 w 6321665"/>
                <a:gd name="T3" fmla="*/ 0 h 6350000"/>
                <a:gd name="T4" fmla="*/ 6321666 w 6321665"/>
                <a:gd name="T5" fmla="*/ 3175000 h 6350000"/>
                <a:gd name="T6" fmla="*/ 3160833 w 6321665"/>
                <a:gd name="T7" fmla="*/ 6350000 h 6350000"/>
                <a:gd name="T8" fmla="*/ 0 w 6321665"/>
                <a:gd name="T9" fmla="*/ 3175000 h 6350000"/>
                <a:gd name="T10" fmla="*/ 3160833 w 6321665"/>
                <a:gd name="T11" fmla="*/ 0 h 635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4A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39938" name="Group 3">
            <a:extLst>
              <a:ext uri="{FF2B5EF4-FFF2-40B4-BE49-F238E27FC236}">
                <a16:creationId xmlns:a16="http://schemas.microsoft.com/office/drawing/2014/main" id="{0659698D-2C4A-4429-8238-98B38FB50E5B}"/>
              </a:ext>
            </a:extLst>
          </p:cNvPr>
          <p:cNvGrpSpPr>
            <a:grpSpLocks/>
          </p:cNvGrpSpPr>
          <p:nvPr/>
        </p:nvGrpSpPr>
        <p:grpSpPr bwMode="auto">
          <a:xfrm>
            <a:off x="212726" y="209550"/>
            <a:ext cx="8816975" cy="4838700"/>
            <a:chOff x="0" y="0"/>
            <a:chExt cx="33092348" cy="16779219"/>
          </a:xfrm>
        </p:grpSpPr>
        <p:sp>
          <p:nvSpPr>
            <p:cNvPr id="39946" name="Freeform 4">
              <a:extLst>
                <a:ext uri="{FF2B5EF4-FFF2-40B4-BE49-F238E27FC236}">
                  <a16:creationId xmlns:a16="http://schemas.microsoft.com/office/drawing/2014/main" id="{ACAEC834-9116-4D63-A109-BBAEF1F7E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3092349" cy="16779219"/>
            </a:xfrm>
            <a:custGeom>
              <a:avLst/>
              <a:gdLst>
                <a:gd name="T0" fmla="*/ 0 w 33092349"/>
                <a:gd name="T1" fmla="*/ 0 h 16779219"/>
                <a:gd name="T2" fmla="*/ 0 w 33092349"/>
                <a:gd name="T3" fmla="*/ 16779219 h 16779219"/>
                <a:gd name="T4" fmla="*/ 33092349 w 33092349"/>
                <a:gd name="T5" fmla="*/ 16779219 h 16779219"/>
                <a:gd name="T6" fmla="*/ 33092349 w 33092349"/>
                <a:gd name="T7" fmla="*/ 0 h 16779219"/>
                <a:gd name="T8" fmla="*/ 0 w 33092349"/>
                <a:gd name="T9" fmla="*/ 0 h 16779219"/>
                <a:gd name="T10" fmla="*/ 33031388 w 33092349"/>
                <a:gd name="T11" fmla="*/ 16718259 h 16779219"/>
                <a:gd name="T12" fmla="*/ 59690 w 33092349"/>
                <a:gd name="T13" fmla="*/ 16718259 h 16779219"/>
                <a:gd name="T14" fmla="*/ 59690 w 33092349"/>
                <a:gd name="T15" fmla="*/ 59690 h 16779219"/>
                <a:gd name="T16" fmla="*/ 33031388 w 33092349"/>
                <a:gd name="T17" fmla="*/ 59690 h 16779219"/>
                <a:gd name="T18" fmla="*/ 33031388 w 33092349"/>
                <a:gd name="T19" fmla="*/ 16718259 h 167792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092349" h="16779219">
                  <a:moveTo>
                    <a:pt x="0" y="0"/>
                  </a:moveTo>
                  <a:lnTo>
                    <a:pt x="0" y="16779219"/>
                  </a:lnTo>
                  <a:lnTo>
                    <a:pt x="33092349" y="16779219"/>
                  </a:lnTo>
                  <a:lnTo>
                    <a:pt x="33092349" y="0"/>
                  </a:lnTo>
                  <a:lnTo>
                    <a:pt x="0" y="0"/>
                  </a:lnTo>
                  <a:close/>
                  <a:moveTo>
                    <a:pt x="33031388" y="16718259"/>
                  </a:moveTo>
                  <a:lnTo>
                    <a:pt x="59690" y="16718259"/>
                  </a:lnTo>
                  <a:lnTo>
                    <a:pt x="59690" y="59690"/>
                  </a:lnTo>
                  <a:lnTo>
                    <a:pt x="33031388" y="59690"/>
                  </a:lnTo>
                  <a:lnTo>
                    <a:pt x="33031388" y="16718259"/>
                  </a:lnTo>
                  <a:close/>
                </a:path>
              </a:pathLst>
            </a:custGeom>
            <a:solidFill>
              <a:srgbClr val="1A2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39939" name="Picture 8">
            <a:extLst>
              <a:ext uri="{FF2B5EF4-FFF2-40B4-BE49-F238E27FC236}">
                <a16:creationId xmlns:a16="http://schemas.microsoft.com/office/drawing/2014/main" id="{A8F965C1-FE61-4CC9-946B-3CD1FA6F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800" y="-323850"/>
            <a:ext cx="3386138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38374E-710D-4F17-923F-49F7B0E1D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3990"/>
          <a:stretch/>
        </p:blipFill>
        <p:spPr>
          <a:xfrm>
            <a:off x="792163" y="301625"/>
            <a:ext cx="3516312" cy="465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0AEE65-38BA-420D-BEA6-069CD19AD2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3771"/>
          <a:stretch/>
        </p:blipFill>
        <p:spPr>
          <a:xfrm>
            <a:off x="4932364" y="301625"/>
            <a:ext cx="3627437" cy="465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4" name="TextBox 3">
            <a:extLst>
              <a:ext uri="{FF2B5EF4-FFF2-40B4-BE49-F238E27FC236}">
                <a16:creationId xmlns:a16="http://schemas.microsoft.com/office/drawing/2014/main" id="{E6BE9824-7E09-484C-B61C-1D2A300E1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213" y="4398964"/>
            <a:ext cx="25619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15 ตุลาคม 2564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</p:cSld>
  <p:clrMapOvr>
    <a:masterClrMapping/>
  </p:clrMapOvr>
  <p:transition spd="med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0D9F4812-DDF8-447A-A9C1-0251C404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 flipV="1">
            <a:off x="928163" y="528548"/>
            <a:ext cx="7946824" cy="22143"/>
          </a:xfrm>
          <a:prstGeom prst="line">
            <a:avLst/>
          </a:prstGeom>
          <a:ln w="47625" cap="rnd">
            <a:solidFill>
              <a:srgbClr val="2206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9013" y="147390"/>
            <a:ext cx="542942" cy="421550"/>
          </a:xfrm>
          <a:prstGeom prst="rect">
            <a:avLst/>
          </a:prstGeom>
        </p:spPr>
      </p:pic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8DB04902-6365-4784-85FA-034416B74570}"/>
              </a:ext>
            </a:extLst>
          </p:cNvPr>
          <p:cNvSpPr txBox="1">
            <a:spLocks/>
          </p:cNvSpPr>
          <p:nvPr/>
        </p:nvSpPr>
        <p:spPr>
          <a:xfrm>
            <a:off x="811724" y="70133"/>
            <a:ext cx="8504880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kumimoji="0" lang="ko-KR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맑은 고딕" panose="020B0503020000020004" pitchFamily="34" charset="-127"/>
              <a:cs typeface="DB Adman X" panose="02000506090000020004" pitchFamily="2" charset="-34"/>
            </a:endParaRPr>
          </a:p>
        </p:txBody>
      </p:sp>
      <p:sp>
        <p:nvSpPr>
          <p:cNvPr id="28" name="กล่องข้อความ 8">
            <a:extLst>
              <a:ext uri="{FF2B5EF4-FFF2-40B4-BE49-F238E27FC236}">
                <a16:creationId xmlns:a16="http://schemas.microsoft.com/office/drawing/2014/main" id="{3F7C567F-6A5D-41BB-8678-4E9539AC11E3}"/>
              </a:ext>
            </a:extLst>
          </p:cNvPr>
          <p:cNvSpPr txBox="1"/>
          <p:nvPr/>
        </p:nvSpPr>
        <p:spPr>
          <a:xfrm>
            <a:off x="3851920" y="1491630"/>
            <a:ext cx="5040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“คนไทยมีพฤติกรรมที่สะท้อนการมีคุณธรรมเพิ่มขึ้น มุ่งสู่สังคมคุณธรรมที่คนไทย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อยู่ร่วมกันด้วยความสมานฉันท์ ภายใต้หลักธรรมทางศาสนา หลักปรัชญาเศรษฐกิจพอเพียง วิถีวัฒนธรรมไทยที่ดีงาม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และประเทศไทยปลอดการทุจริตและประพฤติมิชอบ”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2465C-533A-4ACC-9C1F-B5E46767E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796981"/>
            <a:ext cx="3168351" cy="425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2">
            <a:extLst>
              <a:ext uri="{FF2B5EF4-FFF2-40B4-BE49-F238E27FC236}">
                <a16:creationId xmlns:a16="http://schemas.microsoft.com/office/drawing/2014/main" id="{0263C3D3-162C-4760-9039-55A79D6E4254}"/>
              </a:ext>
            </a:extLst>
          </p:cNvPr>
          <p:cNvGrpSpPr>
            <a:grpSpLocks/>
          </p:cNvGrpSpPr>
          <p:nvPr/>
        </p:nvGrpSpPr>
        <p:grpSpPr bwMode="auto">
          <a:xfrm>
            <a:off x="316032" y="369886"/>
            <a:ext cx="8442325" cy="4403725"/>
            <a:chOff x="0" y="0"/>
            <a:chExt cx="3583678" cy="2319191"/>
          </a:xfrm>
        </p:grpSpPr>
        <p:sp>
          <p:nvSpPr>
            <p:cNvPr id="129032" name="Freeform 3">
              <a:extLst>
                <a:ext uri="{FF2B5EF4-FFF2-40B4-BE49-F238E27FC236}">
                  <a16:creationId xmlns:a16="http://schemas.microsoft.com/office/drawing/2014/main" id="{866BC812-078A-4A6D-B869-70E225A98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rgbClr val="FFD3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29033" name="TextBox 4">
              <a:extLst>
                <a:ext uri="{FF2B5EF4-FFF2-40B4-BE49-F238E27FC236}">
                  <a16:creationId xmlns:a16="http://schemas.microsoft.com/office/drawing/2014/main" id="{AEE14DBD-D2DF-4890-A2DE-99703BA67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marL="0" marR="0" lvl="0" indent="0" algn="ctr" defTabSz="457189" rtl="0" eaLnBrk="1" fontAlgn="base" latinLnBrk="0" hangingPunct="1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pic>
        <p:nvPicPr>
          <p:cNvPr id="129027" name="Picture 15">
            <a:extLst>
              <a:ext uri="{FF2B5EF4-FFF2-40B4-BE49-F238E27FC236}">
                <a16:creationId xmlns:a16="http://schemas.microsoft.com/office/drawing/2014/main" id="{AF259023-75E3-4EA1-927D-E37FA724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7143750" y="-968374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6">
            <a:extLst>
              <a:ext uri="{FF2B5EF4-FFF2-40B4-BE49-F238E27FC236}">
                <a16:creationId xmlns:a16="http://schemas.microsoft.com/office/drawing/2014/main" id="{B4E743DF-FFEC-44C4-89F5-59F9D3E3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6" y="3926983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17">
            <a:extLst>
              <a:ext uri="{FF2B5EF4-FFF2-40B4-BE49-F238E27FC236}">
                <a16:creationId xmlns:a16="http://schemas.microsoft.com/office/drawing/2014/main" id="{D4E0388D-0BDD-4E2B-A65F-E209E2C4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11">
            <a:extLst>
              <a:ext uri="{FF2B5EF4-FFF2-40B4-BE49-F238E27FC236}">
                <a16:creationId xmlns:a16="http://schemas.microsoft.com/office/drawing/2014/main" id="{24440A1E-DF26-498F-8D80-4418715E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52" y="670370"/>
            <a:ext cx="2689330" cy="380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4">
            <a:extLst>
              <a:ext uri="{FF2B5EF4-FFF2-40B4-BE49-F238E27FC236}">
                <a16:creationId xmlns:a16="http://schemas.microsoft.com/office/drawing/2014/main" id="{37F7D77C-27F7-495B-9D5C-D7BCAD87A3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26201"/>
          <a:stretch/>
        </p:blipFill>
        <p:spPr>
          <a:xfrm>
            <a:off x="478925" y="170015"/>
            <a:ext cx="5298884" cy="482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992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2D600017-DA91-4BC3-9DAA-F584231F0D83}"/>
              </a:ext>
            </a:extLst>
          </p:cNvPr>
          <p:cNvSpPr/>
          <p:nvPr/>
        </p:nvSpPr>
        <p:spPr>
          <a:xfrm>
            <a:off x="811596" y="935526"/>
            <a:ext cx="8125072" cy="964880"/>
          </a:xfrm>
          <a:prstGeom prst="rect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6" name="ลูกศร: รูปห้าเหลี่ยม 5">
            <a:extLst>
              <a:ext uri="{FF2B5EF4-FFF2-40B4-BE49-F238E27FC236}">
                <a16:creationId xmlns:a16="http://schemas.microsoft.com/office/drawing/2014/main" id="{1C88F428-634D-4B75-981D-B88EF10A0771}"/>
              </a:ext>
            </a:extLst>
          </p:cNvPr>
          <p:cNvSpPr/>
          <p:nvPr/>
        </p:nvSpPr>
        <p:spPr>
          <a:xfrm>
            <a:off x="-4962" y="1138613"/>
            <a:ext cx="1150452" cy="62453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เป้าหมาย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61E490F1-934C-405D-BC28-04AB16860D1D}"/>
              </a:ext>
            </a:extLst>
          </p:cNvPr>
          <p:cNvSpPr/>
          <p:nvPr/>
        </p:nvSpPr>
        <p:spPr>
          <a:xfrm>
            <a:off x="1049497" y="1003744"/>
            <a:ext cx="7944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คนไทยมีพฤติกรรมที่สะท้อนการมีคุณธรรมเพิ่มขึ้น มุ่งสู่สังคมคุณธรรมที่คนไทยอยู่ร่วมกันด้วยความสมานฉันท์ ภายใต้หลักธรรมทางศาสนา หลักปรัชญาเศรษฐกิจพอเพียง วิถีวัฒนธรรมไทยที่ดีงาม และประเทศไทย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ปลอดการทุจริตและประพฤติมิชอบ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91C52D99-83D3-4E5E-B755-09DC67CAEA45}"/>
              </a:ext>
            </a:extLst>
          </p:cNvPr>
          <p:cNvSpPr/>
          <p:nvPr/>
        </p:nvSpPr>
        <p:spPr>
          <a:xfrm>
            <a:off x="799480" y="2011198"/>
            <a:ext cx="4098486" cy="1290140"/>
          </a:xfrm>
          <a:prstGeom prst="rect">
            <a:avLst/>
          </a:prstGeom>
          <a:solidFill>
            <a:srgbClr val="F6A8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1" name="ลูกศร: รูปห้าเหลี่ยม 10">
            <a:extLst>
              <a:ext uri="{FF2B5EF4-FFF2-40B4-BE49-F238E27FC236}">
                <a16:creationId xmlns:a16="http://schemas.microsoft.com/office/drawing/2014/main" id="{C1E19697-A720-4A54-995C-B692668538C8}"/>
              </a:ext>
            </a:extLst>
          </p:cNvPr>
          <p:cNvSpPr/>
          <p:nvPr/>
        </p:nvSpPr>
        <p:spPr>
          <a:xfrm>
            <a:off x="4972" y="2127216"/>
            <a:ext cx="1182911" cy="108290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ตัวชี้วัด / ค่าเป้าหมาย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DADDA47C-FEB6-4D55-8367-EDFC2591CB5C}"/>
              </a:ext>
            </a:extLst>
          </p:cNvPr>
          <p:cNvSpPr/>
          <p:nvPr/>
        </p:nvSpPr>
        <p:spPr>
          <a:xfrm>
            <a:off x="4909844" y="2011197"/>
            <a:ext cx="4020685" cy="1290139"/>
          </a:xfrm>
          <a:prstGeom prst="rect">
            <a:avLst/>
          </a:prstGeom>
          <a:solidFill>
            <a:srgbClr val="F6A8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C4988C18-66BA-4E26-B7A1-76F5BA09DDA8}"/>
              </a:ext>
            </a:extLst>
          </p:cNvPr>
          <p:cNvSpPr/>
          <p:nvPr/>
        </p:nvSpPr>
        <p:spPr>
          <a:xfrm>
            <a:off x="1041469" y="2122385"/>
            <a:ext cx="3787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ดัชนีคุณธรรม 5 ประการ “พอเพียง วินัย สุจริต จิตอาสา กตัญญู” เพิ่มขึ้นร้อยละ 10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ภายในปี พ.ศ. 2570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92B5704D-98A4-4EBE-A035-8D77F3E2B29A}"/>
              </a:ext>
            </a:extLst>
          </p:cNvPr>
          <p:cNvSpPr/>
          <p:nvPr/>
        </p:nvSpPr>
        <p:spPr>
          <a:xfrm>
            <a:off x="4866134" y="2101007"/>
            <a:ext cx="4098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หน่วยงานภาครัฐน้อมนำ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หลักปรัชญาของเศรษฐกิจพอเพียง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ในการบริหารงาน มีค่า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ITA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เพิ่มขึ้นร้อยละ 5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ภายในปี พ.ศ. 2570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1FBD8F20-6967-47B1-B140-37E394EC2BC3}"/>
              </a:ext>
            </a:extLst>
          </p:cNvPr>
          <p:cNvSpPr/>
          <p:nvPr/>
        </p:nvSpPr>
        <p:spPr>
          <a:xfrm>
            <a:off x="811596" y="3452506"/>
            <a:ext cx="2660421" cy="154730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5" name="ลูกศร: รูปห้าเหลี่ยม 14">
            <a:extLst>
              <a:ext uri="{FF2B5EF4-FFF2-40B4-BE49-F238E27FC236}">
                <a16:creationId xmlns:a16="http://schemas.microsoft.com/office/drawing/2014/main" id="{9096C506-D78E-4FF1-9EA1-3772FC7F50DB}"/>
              </a:ext>
            </a:extLst>
          </p:cNvPr>
          <p:cNvSpPr/>
          <p:nvPr/>
        </p:nvSpPr>
        <p:spPr>
          <a:xfrm>
            <a:off x="-32672" y="3766713"/>
            <a:ext cx="1150452" cy="872534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แผนย่อย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6917C773-84AE-4877-9837-35B1B2B882F2}"/>
              </a:ext>
            </a:extLst>
          </p:cNvPr>
          <p:cNvSpPr/>
          <p:nvPr/>
        </p:nvSpPr>
        <p:spPr>
          <a:xfrm>
            <a:off x="973179" y="3687547"/>
            <a:ext cx="2405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1. การส่งเสริมสภาพแวดล้อมที่เอื้อ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ต่อการส่งเสริมคุณธรรม /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การทำความดีที่เหมาะสมกับบริบท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ของสังคมไทย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3BCB9CFC-1AE9-4C97-9C72-C300C57778DD}"/>
              </a:ext>
            </a:extLst>
          </p:cNvPr>
          <p:cNvSpPr/>
          <p:nvPr/>
        </p:nvSpPr>
        <p:spPr>
          <a:xfrm>
            <a:off x="3465816" y="3452504"/>
            <a:ext cx="2742385" cy="154730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D98C0ED5-0063-44C9-AC22-06F9733C667D}"/>
              </a:ext>
            </a:extLst>
          </p:cNvPr>
          <p:cNvSpPr/>
          <p:nvPr/>
        </p:nvSpPr>
        <p:spPr>
          <a:xfrm>
            <a:off x="6204343" y="3452505"/>
            <a:ext cx="2732325" cy="15473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7AF5B752-4ACF-4E81-8EA9-3629F1272DDC}"/>
              </a:ext>
            </a:extLst>
          </p:cNvPr>
          <p:cNvSpPr/>
          <p:nvPr/>
        </p:nvSpPr>
        <p:spPr>
          <a:xfrm>
            <a:off x="3558787" y="3687547"/>
            <a:ext cx="25674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2. การพัฒนาระบบและการเสริมสร้าง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ขีดความสามารถของกลไก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เพื่อการขับเคลื่อนและส่งเสริมคุณธรรม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1A82134B-A4C1-4B6C-9840-3B168D941810}"/>
              </a:ext>
            </a:extLst>
          </p:cNvPr>
          <p:cNvSpPr/>
          <p:nvPr/>
        </p:nvSpPr>
        <p:spPr>
          <a:xfrm>
            <a:off x="6367571" y="3721090"/>
            <a:ext cx="2405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3. การส่งเสริมการเรียนรู้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และการพัฒนาศักยภาพคน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และองค์กรเครือข่าย 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เพื่อขับเคลื่อนการส่งเสริมคุณธรรม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FDFBB6DD-1928-4154-8075-869F1F1D6338}"/>
              </a:ext>
            </a:extLst>
          </p:cNvPr>
          <p:cNvSpPr/>
          <p:nvPr/>
        </p:nvSpPr>
        <p:spPr>
          <a:xfrm>
            <a:off x="-35496" y="181477"/>
            <a:ext cx="9179496" cy="6245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1EB97F2-B28E-4E1D-B3CD-7C67A6EFC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43" y="207333"/>
            <a:ext cx="8909025" cy="576064"/>
          </a:xfrm>
        </p:spPr>
        <p:txBody>
          <a:bodyPr/>
          <a:lstStyle/>
          <a:p>
            <a:r>
              <a:rPr lang="th-TH" altLang="ko-KR" sz="28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lang="ko-KR" altLang="en-US" sz="2800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3269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008009"/>
            <a:ext cx="9144000" cy="1177843"/>
          </a:xfrm>
          <a:prstGeom prst="rect">
            <a:avLst/>
          </a:prstGeom>
          <a:solidFill>
            <a:srgbClr val="F4E9DD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35F831F-AD30-4507-A06D-DDDB6FBDD7D7}"/>
              </a:ext>
            </a:extLst>
          </p:cNvPr>
          <p:cNvSpPr txBox="1"/>
          <p:nvPr/>
        </p:nvSpPr>
        <p:spPr>
          <a:xfrm>
            <a:off x="4055728" y="633753"/>
            <a:ext cx="26912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BF8328-F492-41DF-A7C2-0E21405D239D}"/>
              </a:ext>
            </a:extLst>
          </p:cNvPr>
          <p:cNvSpPr/>
          <p:nvPr/>
        </p:nvSpPr>
        <p:spPr>
          <a:xfrm>
            <a:off x="4238346" y="930507"/>
            <a:ext cx="4865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ให้ความสำคัญกับ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ความสอดคล้องของแผน 3 ระดับ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DE611-4CCC-42AF-A627-EE29F7396C44}"/>
              </a:ext>
            </a:extLst>
          </p:cNvPr>
          <p:cNvSpPr/>
          <p:nvPr/>
        </p:nvSpPr>
        <p:spPr>
          <a:xfrm>
            <a:off x="4257888" y="2690462"/>
            <a:ext cx="40366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ตามมติคณะรัฐมนตรี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เมื่อวันที่ 4 ธันวาคม 2560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DEA0025-BF6D-4709-B4FD-C5E98B4FDEC1}"/>
              </a:ext>
            </a:extLst>
          </p:cNvPr>
          <p:cNvSpPr txBox="1"/>
          <p:nvPr/>
        </p:nvSpPr>
        <p:spPr>
          <a:xfrm>
            <a:off x="4108576" y="2571750"/>
            <a:ext cx="26912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6EF5C-2C6D-4B66-9267-7EE6FF16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9" y="142627"/>
            <a:ext cx="3804208" cy="485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97052894-2DB9-482F-AB9A-90C8C88D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" y="0"/>
            <a:ext cx="961256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18BE72-1E15-4213-A6A6-9632F15D218C}"/>
              </a:ext>
            </a:extLst>
          </p:cNvPr>
          <p:cNvSpPr/>
          <p:nvPr/>
        </p:nvSpPr>
        <p:spPr>
          <a:xfrm>
            <a:off x="25299" y="638659"/>
            <a:ext cx="990600" cy="3774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92D713-AF8E-4045-9EB6-27EDCF778B0E}"/>
              </a:ext>
            </a:extLst>
          </p:cNvPr>
          <p:cNvGrpSpPr/>
          <p:nvPr/>
        </p:nvGrpSpPr>
        <p:grpSpPr>
          <a:xfrm>
            <a:off x="167356" y="730530"/>
            <a:ext cx="873842" cy="3568141"/>
            <a:chOff x="152400" y="1257300"/>
            <a:chExt cx="1206615" cy="7924800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FECF2AC-2624-41ED-9295-1E0E519E85CA}"/>
                </a:ext>
              </a:extLst>
            </p:cNvPr>
            <p:cNvSpPr/>
            <p:nvPr/>
          </p:nvSpPr>
          <p:spPr>
            <a:xfrm>
              <a:off x="152400" y="1257300"/>
              <a:ext cx="1179576" cy="2133600"/>
            </a:xfrm>
            <a:prstGeom prst="homePlate">
              <a:avLst>
                <a:gd name="adj" fmla="val 4838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แผนระดับ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A064BF8-4297-4C89-BAB8-11FFCCCAF89A}"/>
                </a:ext>
              </a:extLst>
            </p:cNvPr>
            <p:cNvSpPr/>
            <p:nvPr/>
          </p:nvSpPr>
          <p:spPr>
            <a:xfrm>
              <a:off x="179439" y="3502742"/>
              <a:ext cx="1179576" cy="2715768"/>
            </a:xfrm>
            <a:prstGeom prst="homePlate">
              <a:avLst>
                <a:gd name="adj" fmla="val 4838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แผนระดับ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D871C4A-E6B1-4F44-A843-98CEB46BB597}"/>
                </a:ext>
              </a:extLst>
            </p:cNvPr>
            <p:cNvSpPr/>
            <p:nvPr/>
          </p:nvSpPr>
          <p:spPr>
            <a:xfrm>
              <a:off x="152400" y="6525768"/>
              <a:ext cx="1179576" cy="2656332"/>
            </a:xfrm>
            <a:prstGeom prst="homePlate">
              <a:avLst>
                <a:gd name="adj" fmla="val 483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แผนระดับ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604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2">
            <a:extLst>
              <a:ext uri="{FF2B5EF4-FFF2-40B4-BE49-F238E27FC236}">
                <a16:creationId xmlns:a16="http://schemas.microsoft.com/office/drawing/2014/main" id="{779F7566-AADB-4236-BCBA-6399225E3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17951"/>
            <a:ext cx="9144000" cy="1268413"/>
          </a:xfrm>
          <a:prstGeom prst="rect">
            <a:avLst/>
          </a:prstGeom>
          <a:solidFill>
            <a:srgbClr val="F4E9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th-TH" altLang="th-TH">
              <a:solidFill>
                <a:srgbClr val="007E1E"/>
              </a:solidFill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07E5EED-06AD-4EC1-811B-00ADBE4B69DB}"/>
              </a:ext>
            </a:extLst>
          </p:cNvPr>
          <p:cNvSpPr txBox="1"/>
          <p:nvPr/>
        </p:nvSpPr>
        <p:spPr>
          <a:xfrm>
            <a:off x="4056064" y="633414"/>
            <a:ext cx="268287" cy="17953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457200" latinLnBrk="0">
              <a:lnSpc>
                <a:spcPts val="1440"/>
              </a:lnSpc>
              <a:defRPr/>
            </a:pPr>
            <a:r>
              <a:rPr lang="en-US" sz="1200" spc="37" dirty="0">
                <a:solidFill>
                  <a:srgbClr val="EEEEEE"/>
                </a:solidFill>
                <a:latin typeface="Poppins Medium"/>
                <a:cs typeface="Angsana New" panose="02020603050405020304" pitchFamily="18" charset="-34"/>
              </a:rPr>
              <a:t>III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30C228B-A6CE-486C-8058-1AD7B2FE2D8D}"/>
              </a:ext>
            </a:extLst>
          </p:cNvPr>
          <p:cNvSpPr txBox="1"/>
          <p:nvPr/>
        </p:nvSpPr>
        <p:spPr>
          <a:xfrm>
            <a:off x="4108451" y="2571751"/>
            <a:ext cx="269875" cy="17953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457200" latinLnBrk="0">
              <a:lnSpc>
                <a:spcPts val="1440"/>
              </a:lnSpc>
              <a:defRPr/>
            </a:pPr>
            <a:r>
              <a:rPr lang="en-US" sz="1200" spc="37" dirty="0">
                <a:solidFill>
                  <a:srgbClr val="EEEEEE"/>
                </a:solidFill>
                <a:latin typeface="Poppins Medium"/>
                <a:cs typeface="Angsana New" panose="02020603050405020304" pitchFamily="18" charset="-34"/>
              </a:rPr>
              <a:t>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4859D-42E9-4195-9D66-4E582E241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8" y="142875"/>
            <a:ext cx="3643312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C3225-1898-4DB1-8D2A-D6D93D2415D5}"/>
              </a:ext>
            </a:extLst>
          </p:cNvPr>
          <p:cNvSpPr txBox="1"/>
          <p:nvPr/>
        </p:nvSpPr>
        <p:spPr>
          <a:xfrm>
            <a:off x="4309874" y="1331889"/>
            <a:ext cx="457200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200" b="1" kern="1000" dirty="0">
                <a:solidFill>
                  <a:srgbClr val="0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ขับเคลื่อนการดำเนินงานให้บรรลุเป้าหมาย </a:t>
            </a:r>
            <a:endParaRPr lang="th-TH" sz="3000" dirty="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C1B60-1FA9-493C-A149-B9E550043E0D}"/>
              </a:ext>
            </a:extLst>
          </p:cNvPr>
          <p:cNvSpPr txBox="1"/>
          <p:nvPr/>
        </p:nvSpPr>
        <p:spPr>
          <a:xfrm>
            <a:off x="3966511" y="1812777"/>
            <a:ext cx="513938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700" b="1" kern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กระทรวงสาธารณสุข </a:t>
            </a: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700" b="1" kern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เป็นองค์กรคุณธรรมต้นแบบอย่างยั่งยืน</a:t>
            </a:r>
            <a:endParaRPr lang="th-TH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97FC2A-BEDE-4E1A-9DDE-8468BA5AE353}"/>
              </a:ext>
            </a:extLst>
          </p:cNvPr>
          <p:cNvSpPr/>
          <p:nvPr/>
        </p:nvSpPr>
        <p:spPr>
          <a:xfrm>
            <a:off x="4479636" y="2109788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 dirty="0">
              <a:ln/>
              <a:solidFill>
                <a:srgbClr val="9BBB59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0D715-2934-4C96-8085-26F579AFFD0D}"/>
              </a:ext>
            </a:extLst>
          </p:cNvPr>
          <p:cNvSpPr txBox="1"/>
          <p:nvPr/>
        </p:nvSpPr>
        <p:spPr>
          <a:xfrm>
            <a:off x="4307030" y="2913420"/>
            <a:ext cx="4572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kern="1000" dirty="0">
                <a:solidFill>
                  <a:srgbClr val="0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ภายใต้คุณธรรม</a:t>
            </a:r>
            <a:r>
              <a:rPr lang="en-US" sz="2400" b="1" kern="1000" dirty="0">
                <a:solidFill>
                  <a:srgbClr val="0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5 </a:t>
            </a:r>
            <a:r>
              <a:rPr lang="th-TH" sz="2400" b="1" kern="1000" dirty="0">
                <a:solidFill>
                  <a:srgbClr val="0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ประการ</a:t>
            </a:r>
            <a:endParaRPr lang="th-TH" sz="3300" dirty="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F9223-51D4-4D6B-8EF1-8450CFCA71F2}"/>
              </a:ext>
            </a:extLst>
          </p:cNvPr>
          <p:cNvSpPr txBox="1"/>
          <p:nvPr/>
        </p:nvSpPr>
        <p:spPr>
          <a:xfrm>
            <a:off x="4092735" y="3275858"/>
            <a:ext cx="51712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000" b="1" kern="1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Sadayu" panose="02000000000000000000" pitchFamily="2" charset="-34"/>
                <a:cs typeface="JS Sadayu" panose="02000000000000000000" pitchFamily="2" charset="-34"/>
              </a:rPr>
              <a:t>“พอเพียง วินัย สุจริต จิตอาสา กตัญญู”</a:t>
            </a:r>
            <a:endParaRPr lang="th-TH" sz="4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A042C2-3B0F-4FEA-A167-FD4919A38062}"/>
              </a:ext>
            </a:extLst>
          </p:cNvPr>
          <p:cNvSpPr txBox="1"/>
          <p:nvPr/>
        </p:nvSpPr>
        <p:spPr>
          <a:xfrm>
            <a:off x="5322062" y="4016049"/>
            <a:ext cx="11798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200" b="1" kern="1000" dirty="0">
                <a:solidFill>
                  <a:srgbClr val="0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ค่านิยม</a:t>
            </a:r>
            <a:endParaRPr lang="th-TH" sz="3000" dirty="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91152" name="Picture 11">
            <a:extLst>
              <a:ext uri="{FF2B5EF4-FFF2-40B4-BE49-F238E27FC236}">
                <a16:creationId xmlns:a16="http://schemas.microsoft.com/office/drawing/2014/main" id="{3B5E852C-C580-4F04-9831-FF47C18DD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05" y="3879276"/>
            <a:ext cx="1552524" cy="57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EE10B5-D0D6-4103-BD19-1A5C0013A020}"/>
              </a:ext>
            </a:extLst>
          </p:cNvPr>
          <p:cNvSpPr txBox="1"/>
          <p:nvPr/>
        </p:nvSpPr>
        <p:spPr>
          <a:xfrm>
            <a:off x="3966511" y="4319588"/>
            <a:ext cx="51393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200" b="1" kern="1000" dirty="0">
                <a:solidFill>
                  <a:srgbClr val="0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และมาตรฐานทางจริยธรรม </a:t>
            </a:r>
            <a:br>
              <a:rPr lang="th-TH" sz="2200" b="1" kern="1000" dirty="0">
                <a:solidFill>
                  <a:srgbClr val="0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200" b="1" kern="1000" dirty="0">
                <a:solidFill>
                  <a:srgbClr val="0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ตามพระราชบัญญัติมาตรฐานทางจริยธรรม พ.ศ. 2562</a:t>
            </a:r>
            <a:endParaRPr lang="th-TH" sz="3000" dirty="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D73A0D-E881-4633-8DA0-489F11A3F219}"/>
              </a:ext>
            </a:extLst>
          </p:cNvPr>
          <p:cNvSpPr/>
          <p:nvPr/>
        </p:nvSpPr>
        <p:spPr>
          <a:xfrm>
            <a:off x="4230291" y="1119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2400" b="1" dirty="0">
                <a:solidFill>
                  <a:srgbClr val="0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แผนปฏิบัติราชการ ด้านการส่งเสริมคุณธรรม จริยธรรม กระทรวงสาธารณสุข ระยะที่ 2 </a:t>
            </a:r>
            <a:br>
              <a:rPr lang="en-US" altLang="en-US" sz="2400" b="1" dirty="0">
                <a:solidFill>
                  <a:srgbClr val="0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altLang="en-US" sz="2400" b="1" dirty="0">
                <a:solidFill>
                  <a:srgbClr val="0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(พ.ศ. 2566-2570)</a:t>
            </a:r>
            <a:endParaRPr lang="en-US" altLang="en-US" sz="2400" b="1" dirty="0">
              <a:solidFill>
                <a:srgbClr val="000000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33F93A-1DE3-4C41-AA56-0E0339FE9E99}"/>
              </a:ext>
            </a:extLst>
          </p:cNvPr>
          <p:cNvSpPr/>
          <p:nvPr/>
        </p:nvSpPr>
        <p:spPr>
          <a:xfrm>
            <a:off x="193536" y="115756"/>
            <a:ext cx="8756927" cy="691643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แผนปฏิบัติราชการด้านการส่งเสริมคุณธรรม จริยธรรม กระทรวงสาธารณสุข ระยะที่ 2 (พ.ศ. 2566-2570)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33327F-352B-4029-AD4A-FB3A8A0D6D4C}"/>
              </a:ext>
            </a:extLst>
          </p:cNvPr>
          <p:cNvSpPr/>
          <p:nvPr/>
        </p:nvSpPr>
        <p:spPr>
          <a:xfrm>
            <a:off x="193536" y="887761"/>
            <a:ext cx="8763855" cy="374648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ts val="1875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เป้าหมาย </a:t>
            </a:r>
            <a:r>
              <a:rPr kumimoji="0" lang="en-US" sz="18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: </a:t>
            </a:r>
            <a:r>
              <a:rPr kumimoji="0" lang="th-TH" sz="18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กระทรวงสาธารณสุข เป็นองค์กรคุณธรรมต้นแบบอย่างยั่งยืน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859257D-B7DF-4CBB-8C2D-DF564BA77002}"/>
              </a:ext>
            </a:extLst>
          </p:cNvPr>
          <p:cNvSpPr/>
          <p:nvPr/>
        </p:nvSpPr>
        <p:spPr>
          <a:xfrm>
            <a:off x="1364363" y="3158721"/>
            <a:ext cx="7543800" cy="398501"/>
          </a:xfrm>
          <a:prstGeom prst="round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ร้อยละของหน่วยงานในสังกัดกระทรวงสาธารณสุขผ่านเกณฑ์การประเมินเป็นองค์กรคุณธรรมต้นแบบ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ECD12-D3AB-48D3-ABF7-536049021147}"/>
              </a:ext>
            </a:extLst>
          </p:cNvPr>
          <p:cNvSpPr txBox="1"/>
          <p:nvPr/>
        </p:nvSpPr>
        <p:spPr>
          <a:xfrm>
            <a:off x="-108520" y="3557222"/>
            <a:ext cx="175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KPI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E8FE710-C6EE-4EBB-B5AA-3A8BB04ECD7E}"/>
              </a:ext>
            </a:extLst>
          </p:cNvPr>
          <p:cNvSpPr/>
          <p:nvPr/>
        </p:nvSpPr>
        <p:spPr>
          <a:xfrm>
            <a:off x="1382680" y="3639721"/>
            <a:ext cx="7553683" cy="3985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้อยละของหน่วยงานในสังกัดสำนักงานปลัดกระทรวงสาธารณสุขผ่านเกณฑ์การประเมินเป็นองค์กรคุณธรรมต้นแบบ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A92B7A7-32B2-405D-BA0E-3B93B0C9790C}"/>
              </a:ext>
            </a:extLst>
          </p:cNvPr>
          <p:cNvSpPr/>
          <p:nvPr/>
        </p:nvSpPr>
        <p:spPr>
          <a:xfrm>
            <a:off x="1382680" y="4136001"/>
            <a:ext cx="7553683" cy="380569"/>
          </a:xfrm>
          <a:prstGeom prst="roundRect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ร้อยละของหน่วยงานในสังกัดกระทรวงสาธารณสุขผ่านเกณฑ์การประเมิน </a:t>
            </a:r>
            <a:r>
              <a:rPr kumimoji="0" lang="en-US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ITA</a:t>
            </a:r>
            <a:endParaRPr kumimoji="0" lang="th-TH" sz="1600" b="1" i="0" u="none" strike="noStrike" kern="1200" cap="none" spc="-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30C0A0-27A0-495D-A6B4-3E200E9DFF75}"/>
              </a:ext>
            </a:extLst>
          </p:cNvPr>
          <p:cNvGrpSpPr/>
          <p:nvPr/>
        </p:nvGrpSpPr>
        <p:grpSpPr>
          <a:xfrm>
            <a:off x="193536" y="1376757"/>
            <a:ext cx="8838837" cy="1696238"/>
            <a:chOff x="226694" y="1484355"/>
            <a:chExt cx="8838837" cy="169623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A124FA-4743-4A16-AD51-661B94376406}"/>
                </a:ext>
              </a:extLst>
            </p:cNvPr>
            <p:cNvGrpSpPr/>
            <p:nvPr/>
          </p:nvGrpSpPr>
          <p:grpSpPr>
            <a:xfrm>
              <a:off x="226694" y="1495265"/>
              <a:ext cx="2094513" cy="1630322"/>
              <a:chOff x="427784" y="4806945"/>
              <a:chExt cx="3859173" cy="195854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3A664E4-7DA0-411A-9E83-ED126B54087A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162A1B7-7A17-4D26-B6AE-CFE2AAFE7774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FC90B6-1BEF-40DC-A45A-DDC9B153C0F8}"/>
                </a:ext>
              </a:extLst>
            </p:cNvPr>
            <p:cNvSpPr txBox="1"/>
            <p:nvPr/>
          </p:nvSpPr>
          <p:spPr>
            <a:xfrm>
              <a:off x="29255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6740B0-5023-46D7-9BE9-1575A73BBB53}"/>
                </a:ext>
              </a:extLst>
            </p:cNvPr>
            <p:cNvSpPr txBox="1"/>
            <p:nvPr/>
          </p:nvSpPr>
          <p:spPr>
            <a:xfrm>
              <a:off x="2353356" y="1484355"/>
              <a:ext cx="2208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0771BBE-C9EB-4110-85FC-7613B6967967}"/>
                </a:ext>
              </a:extLst>
            </p:cNvPr>
            <p:cNvGrpSpPr/>
            <p:nvPr/>
          </p:nvGrpSpPr>
          <p:grpSpPr>
            <a:xfrm>
              <a:off x="2431960" y="1495265"/>
              <a:ext cx="2094513" cy="1630322"/>
              <a:chOff x="427784" y="4806945"/>
              <a:chExt cx="3859173" cy="195854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B1CE12D-E07D-4B67-AD15-71CBB90D10DB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0C63738-3155-47CE-A6D5-58487A071ECA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A4EF229-B49E-426D-9396-52872A4D8FD5}"/>
                </a:ext>
              </a:extLst>
            </p:cNvPr>
            <p:cNvSpPr txBox="1"/>
            <p:nvPr/>
          </p:nvSpPr>
          <p:spPr>
            <a:xfrm>
              <a:off x="255043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69EFCF9-8348-40C2-B22A-3E1AC82319F3}"/>
                </a:ext>
              </a:extLst>
            </p:cNvPr>
            <p:cNvGrpSpPr/>
            <p:nvPr/>
          </p:nvGrpSpPr>
          <p:grpSpPr>
            <a:xfrm>
              <a:off x="4657885" y="1491368"/>
              <a:ext cx="2094513" cy="1630322"/>
              <a:chOff x="427784" y="4806945"/>
              <a:chExt cx="3859173" cy="195854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84FB7FF-0E02-4E14-98A1-3D131ED4F63E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E10A8F3-92FC-4D9D-BE5C-94EE9C4C4B25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52DFEF-413E-4095-A54E-B5A4335D2ED9}"/>
                </a:ext>
              </a:extLst>
            </p:cNvPr>
            <p:cNvSpPr txBox="1"/>
            <p:nvPr/>
          </p:nvSpPr>
          <p:spPr>
            <a:xfrm>
              <a:off x="4811797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B24E643-4B60-4172-BC8A-C8BCAF53EC17}"/>
                </a:ext>
              </a:extLst>
            </p:cNvPr>
            <p:cNvGrpSpPr/>
            <p:nvPr/>
          </p:nvGrpSpPr>
          <p:grpSpPr>
            <a:xfrm>
              <a:off x="6848403" y="1484355"/>
              <a:ext cx="2094513" cy="1630322"/>
              <a:chOff x="427784" y="4806945"/>
              <a:chExt cx="3859173" cy="195854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EA106A2-C0E2-45BD-B71A-AD2BBBE8F1FA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DE2DF74-3E73-4096-8866-78EA3555628D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B35A93-DCC3-4B44-871F-612F0604A9FC}"/>
                </a:ext>
              </a:extLst>
            </p:cNvPr>
            <p:cNvSpPr txBox="1"/>
            <p:nvPr/>
          </p:nvSpPr>
          <p:spPr>
            <a:xfrm>
              <a:off x="7028271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+mn-ea"/>
                  <a:cs typeface="DB Adman X" panose="02000506090000020004" pitchFamily="2" charset="-34"/>
                </a:rPr>
                <a:t>แผนย่อยที่ 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5B0CF8-1621-406F-88A4-40383A9634E7}"/>
                </a:ext>
              </a:extLst>
            </p:cNvPr>
            <p:cNvSpPr txBox="1"/>
            <p:nvPr/>
          </p:nvSpPr>
          <p:spPr>
            <a:xfrm>
              <a:off x="368751" y="1857154"/>
              <a:ext cx="18791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สร้างสภาพแวดล้อม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และพัฒนาหน่วยงานในสังกัดกระทรวงสาธารณสุขให้เป็นองค์กรส่งเสริมการทำความดี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เป็นองค์กรคุณธรรมต้นแบบ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C9D439F-E9A0-42DD-B8E6-776C6682DCD7}"/>
                </a:ext>
              </a:extLst>
            </p:cNvPr>
            <p:cNvSpPr txBox="1"/>
            <p:nvPr/>
          </p:nvSpPr>
          <p:spPr>
            <a:xfrm>
              <a:off x="2586727" y="1984676"/>
              <a:ext cx="1879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เพิ่มประสิทธิภาพการเรียนรู้ ระบบ และกลไกการส่งเสริมคุณธรรม จริยธรรม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D04715-0394-48E8-9761-A61B7C7E0BB7}"/>
                </a:ext>
              </a:extLst>
            </p:cNvPr>
            <p:cNvSpPr txBox="1"/>
            <p:nvPr/>
          </p:nvSpPr>
          <p:spPr>
            <a:xfrm>
              <a:off x="4740148" y="1980779"/>
              <a:ext cx="2288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ส่งเสริมให้กระทรวงสาธารณสุข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เป็นแบบอย่างการส่งเสริมองค์กรคุณธรรมต้นแบบ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71F9E4-9BF2-4062-B2B2-86F84EC4D0CA}"/>
                </a:ext>
              </a:extLst>
            </p:cNvPr>
            <p:cNvSpPr txBox="1"/>
            <p:nvPr/>
          </p:nvSpPr>
          <p:spPr>
            <a:xfrm>
              <a:off x="7186381" y="1969788"/>
              <a:ext cx="1879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ส่งเสริมมาตรฐาน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ทางจริยธรรม และสร้าง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สังคม-วัฒนธรรม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ภายในหน่วยงาน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4AF5D6-9994-43EE-AE99-EA2B00CBA938}"/>
              </a:ext>
            </a:extLst>
          </p:cNvPr>
          <p:cNvSpPr/>
          <p:nvPr/>
        </p:nvSpPr>
        <p:spPr>
          <a:xfrm>
            <a:off x="1382680" y="4609904"/>
            <a:ext cx="7553683" cy="3985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ดัชนีความสุขคนทำงาน</a:t>
            </a:r>
          </a:p>
        </p:txBody>
      </p:sp>
    </p:spTree>
    <p:extLst>
      <p:ext uri="{BB962C8B-B14F-4D97-AF65-F5344CB8AC3E}">
        <p14:creationId xmlns:p14="http://schemas.microsoft.com/office/powerpoint/2010/main" val="1059028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575937" flipV="1">
            <a:off x="-3258315" y="2256575"/>
            <a:ext cx="9144000" cy="3424844"/>
          </a:xfrm>
          <a:custGeom>
            <a:avLst/>
            <a:gdLst/>
            <a:ahLst/>
            <a:cxnLst/>
            <a:rect l="l" t="t" r="r" b="b"/>
            <a:pathLst>
              <a:path w="18288000" h="6849687">
                <a:moveTo>
                  <a:pt x="0" y="6849687"/>
                </a:moveTo>
                <a:lnTo>
                  <a:pt x="18288000" y="6849687"/>
                </a:lnTo>
                <a:lnTo>
                  <a:pt x="18288000" y="0"/>
                </a:lnTo>
                <a:lnTo>
                  <a:pt x="0" y="0"/>
                </a:lnTo>
                <a:lnTo>
                  <a:pt x="0" y="684968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5599" b="-75599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D4AA3124-33A9-45D0-8C9B-CE14568A6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258" y="2632152"/>
            <a:ext cx="7872412" cy="212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thaiDist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รัฐพึงจัดให้มีมาตรฐานทางจริยธรรมเพื่อให้หน่วยงาน</a:t>
            </a:r>
            <a:br>
              <a:rPr kumimoji="1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1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ของรัฐใช้เป็นหลักในการกำหนดประมวลจริยธรรม</a:t>
            </a:r>
            <a:br>
              <a:rPr kumimoji="1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1" lang="th-TH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สำหรับเจ้าหน้าที่ของรัฐในหน่วยงานนั้น ๆ ซึ่งต้องไม่ต่ำกว่ามาตรฐานทางจริยธรรมดังกล่าว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A24E73A-0C75-4311-A939-F4297771273F}"/>
              </a:ext>
            </a:extLst>
          </p:cNvPr>
          <p:cNvGrpSpPr/>
          <p:nvPr/>
        </p:nvGrpSpPr>
        <p:grpSpPr>
          <a:xfrm>
            <a:off x="0" y="-25400"/>
            <a:ext cx="9334500" cy="2296401"/>
            <a:chOff x="0" y="-50799"/>
            <a:chExt cx="18668999" cy="4592801"/>
          </a:xfrm>
        </p:grpSpPr>
        <p:pic>
          <p:nvPicPr>
            <p:cNvPr id="38" name="Picture 19">
              <a:extLst>
                <a:ext uri="{FF2B5EF4-FFF2-40B4-BE49-F238E27FC236}">
                  <a16:creationId xmlns:a16="http://schemas.microsoft.com/office/drawing/2014/main" id="{94BA450F-6947-4A71-B5B3-B7A1C579E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395072" y="0"/>
              <a:ext cx="1497856" cy="748928"/>
            </a:xfrm>
            <a:prstGeom prst="rect">
              <a:avLst/>
            </a:prstGeom>
          </p:spPr>
        </p:pic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E9D9818D-B4EB-4EF9-9A31-68388D16DC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50799"/>
              <a:ext cx="18668999" cy="1828800"/>
              <a:chOff x="0" y="265"/>
              <a:chExt cx="11687268" cy="1218314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8C47CD9-26A8-4234-8981-A21250612EE5}"/>
                  </a:ext>
                </a:extLst>
              </p:cNvPr>
              <p:cNvSpPr/>
              <p:nvPr/>
            </p:nvSpPr>
            <p:spPr>
              <a:xfrm>
                <a:off x="0" y="265"/>
                <a:ext cx="11436728" cy="1218314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54000">
                    <a:srgbClr val="85E0E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207C3A4D-AA45-44BB-B92E-988FAE6202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540" y="178534"/>
                <a:ext cx="11436728" cy="861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th-TH" altLang="th-TH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B BrandVoice X" panose="02000506090000020004" pitchFamily="2" charset="-34"/>
                    <a:ea typeface="+mn-ea"/>
                    <a:cs typeface="DB BrandVoice X" panose="02000506090000020004" pitchFamily="2" charset="-34"/>
                  </a:rPr>
                  <a:t>รัฐธรรมนูญแห่งราชอาณาจักรไทย พุทธศักราช </a:t>
                </a:r>
                <a:r>
                  <a:rPr kumimoji="1" lang="en-US" altLang="th-TH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B BrandVoice X" panose="02000506090000020004" pitchFamily="2" charset="-34"/>
                    <a:ea typeface="+mn-ea"/>
                    <a:cs typeface="DB BrandVoice X" panose="02000506090000020004" pitchFamily="2" charset="-34"/>
                  </a:rPr>
                  <a:t>2560</a:t>
                </a:r>
                <a:r>
                  <a:rPr kumimoji="1" lang="th-TH" altLang="th-TH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B BrandVoice X" panose="02000506090000020004" pitchFamily="2" charset="-34"/>
                    <a:ea typeface="+mn-ea"/>
                    <a:cs typeface="DB BrandVoice X" panose="02000506090000020004" pitchFamily="2" charset="-34"/>
                  </a:rPr>
                  <a:t> 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6669F3-277A-48F1-8A30-3DB527CB294D}"/>
                </a:ext>
              </a:extLst>
            </p:cNvPr>
            <p:cNvSpPr/>
            <p:nvPr/>
          </p:nvSpPr>
          <p:spPr bwMode="auto">
            <a:xfrm>
              <a:off x="10836" y="3249340"/>
              <a:ext cx="18277163" cy="1292662"/>
            </a:xfrm>
            <a:prstGeom prst="rect">
              <a:avLst/>
            </a:prstGeom>
            <a:solidFill>
              <a:srgbClr val="9FBD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  มาตรา 76 วรรคสาม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2D1E648-3CFC-4F94-912B-2E0243B091E4}"/>
                </a:ext>
              </a:extLst>
            </p:cNvPr>
            <p:cNvSpPr/>
            <p:nvPr/>
          </p:nvSpPr>
          <p:spPr bwMode="auto">
            <a:xfrm>
              <a:off x="6018" y="1879645"/>
              <a:ext cx="18281981" cy="129266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upermarket" panose="02000000000000000000" pitchFamily="2" charset="0"/>
                  <a:ea typeface="+mn-ea"/>
                  <a:cs typeface="supermarket" panose="02000000000000000000" pitchFamily="2" charset="0"/>
                </a:rPr>
                <a:t>  </a:t>
              </a:r>
              <a:r>
                <a:rPr kumimoji="1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หมวด  6 แนวนโยบายแห่งรัฐ</a:t>
              </a:r>
              <a:endParaRPr kumimoji="1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-5400000">
            <a:off x="3897779" y="2923198"/>
            <a:ext cx="4009440" cy="12064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AutoShape 8"/>
          <p:cNvSpPr/>
          <p:nvPr/>
        </p:nvSpPr>
        <p:spPr>
          <a:xfrm rot="-5400000">
            <a:off x="1255036" y="2936120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3221" y="1196896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64318" y="1196896"/>
            <a:ext cx="1633746" cy="527741"/>
            <a:chOff x="0" y="0"/>
            <a:chExt cx="628066" cy="202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67797" y="1196896"/>
            <a:ext cx="1633746" cy="527741"/>
            <a:chOff x="0" y="0"/>
            <a:chExt cx="628066" cy="2028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13221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3827849" y="182666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6467797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486179" y="453487"/>
            <a:ext cx="8169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สร้างสภาพแวดล้อม และพัฒนาหน่วยงานในสังกัดกระทรวงสาธารณสุขให้เป็นองค์กรส่งเสริม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การทำความดี เป็นองค์กรคุณธรรมต้นแบบ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302675" y="40500"/>
            <a:ext cx="195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1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B9B6F-9689-4C70-AB2A-D2EE5254E883}"/>
              </a:ext>
            </a:extLst>
          </p:cNvPr>
          <p:cNvSpPr/>
          <p:nvPr/>
        </p:nvSpPr>
        <p:spPr>
          <a:xfrm>
            <a:off x="6807938" y="1218480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กลยุทธ์ที่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685800" y="2076450"/>
            <a:ext cx="23621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วางระบบรากฐาน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การส่งเสริมคุณธรรมของสถาบันการศึกษา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ในสังกัดสถาบัน</a:t>
            </a:r>
            <a:b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พระบรมราชชนก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3454924" y="2076450"/>
            <a:ext cx="2289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ขับเคลื่อนหน่วยงานในสังกัดกระทรวงสาธารณสุข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เป็นองค์กรคุณธรรมต้นแบบ ด้วยการนำคุณธรรม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5 ประการ ได้แก่ พอเพียง วินัย สุจริต จิตอาสา กตัญญู มาเป็นคุณค่าหลักในการดำเนินชีวิต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9BFA5-3EFD-4D3A-A3D6-9F5C71317071}"/>
              </a:ext>
            </a:extLst>
          </p:cNvPr>
          <p:cNvSpPr txBox="1"/>
          <p:nvPr/>
        </p:nvSpPr>
        <p:spPr>
          <a:xfrm>
            <a:off x="6172312" y="2114922"/>
            <a:ext cx="224790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ขับเคลื่อนกลไกชมรมจริยธรรมของหน่วยงานในสังกัดสำนักงานปลัดกระทรวงสาธารณสุข ราชการบริหารส่วนภูมิภาค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เป็นองค์กรคุณธรรมต้นแบบ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ด้วยการนำคุณธรรม 5 ประการ ได้แก่ พอเพียง วินัย สุจริต จิตอาสา กตัญญู มาเป็นคุณค่าหลักในการดำเนินชีวิต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0480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-5400000">
            <a:off x="2488020" y="2945816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3221" y="1196896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4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64318" y="949129"/>
            <a:ext cx="2997541" cy="2362049"/>
            <a:chOff x="0" y="-95250"/>
            <a:chExt cx="1152354" cy="908050"/>
          </a:xfrm>
        </p:grpSpPr>
        <p:sp>
          <p:nvSpPr>
            <p:cNvPr id="17" name="Freeform 17"/>
            <p:cNvSpPr/>
            <p:nvPr/>
          </p:nvSpPr>
          <p:spPr>
            <a:xfrm>
              <a:off x="524288" y="37914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5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13221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5221665" y="1962150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486179" y="453487"/>
            <a:ext cx="8169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สร้างสภาพแวดล้อม และพัฒนาหน่วยงานในสังกัดกระทรวงสาธารณสุขให้เป็นองค์กรส่งเสริม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การทำความดี เป็นองค์กรคุณธรรมต้นแบบ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238076" y="-2473"/>
            <a:ext cx="26259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1 (ต่อ)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732823" y="2145007"/>
            <a:ext cx="36125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สร้างระบบนิเวศคุณธรรม ส่งเสริมพื้นที่สังคม / สาธารณะ ทั้งที่เป็นพื้นที่กายภาพ หรือพื้นที่</a:t>
            </a:r>
            <a:br>
              <a:rPr kumimoji="0" lang="en-US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สื่อสังคมออนไลน์ โดยให้มีกิจกรรมที่แสดงออกถึงกิจกรรมการส่งเสริมคุณธรรม การทำความดีอย่างเป็นระบบตั้งแต่ระดับบุคคลถึงระดับหน่วยงาน โดยใช้ประโยชน์</a:t>
            </a:r>
            <a:br>
              <a:rPr kumimoji="0" lang="th-TH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จากความก้าวหน้าด้านเทคโนโลยีสารสนเทศและการสื่อสาร</a:t>
            </a:r>
            <a:endParaRPr kumimoji="0" lang="en-US" sz="21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4980678" y="2348921"/>
            <a:ext cx="34844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ส่งเสริมคุณธรรมหรือการทำความดี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ที่เปิดโอกาสให้ผู้เข้าร่วมกิจกรรมได้สะท้อนการมีคุณธรรมจริยธรรมของตน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ทั้งที่เป็นกิจกรรมภายในและภายนอกหน่วยงาน และกิจกรรมการทำความดี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ด้านการอนุรักษ์ทรัพยากรธรรมชาติ</a:t>
            </a:r>
            <a:b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และสิ่งแวดล้อม</a:t>
            </a:r>
          </a:p>
        </p:txBody>
      </p:sp>
    </p:spTree>
    <p:extLst>
      <p:ext uri="{BB962C8B-B14F-4D97-AF65-F5344CB8AC3E}">
        <p14:creationId xmlns:p14="http://schemas.microsoft.com/office/powerpoint/2010/main" val="2313696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-5400000">
            <a:off x="3897779" y="2923198"/>
            <a:ext cx="4009440" cy="12064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AutoShape 8"/>
          <p:cNvSpPr/>
          <p:nvPr/>
        </p:nvSpPr>
        <p:spPr>
          <a:xfrm rot="-5400000">
            <a:off x="1255036" y="2936120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3221" y="1196896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64318" y="1196896"/>
            <a:ext cx="1633746" cy="527741"/>
            <a:chOff x="0" y="0"/>
            <a:chExt cx="628066" cy="202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67797" y="1196896"/>
            <a:ext cx="1633746" cy="527741"/>
            <a:chOff x="0" y="0"/>
            <a:chExt cx="628066" cy="2028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13221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3827849" y="182666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6467797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967485" y="654207"/>
            <a:ext cx="8169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เพิ่มประสิทธิภาพการเรียนรู้ ระบบ และกลไกการส่งเสริมคุณธรรม จริยธรรม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635658" y="-4168"/>
            <a:ext cx="195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B9B6F-9689-4C70-AB2A-D2EE5254E883}"/>
              </a:ext>
            </a:extLst>
          </p:cNvPr>
          <p:cNvSpPr/>
          <p:nvPr/>
        </p:nvSpPr>
        <p:spPr>
          <a:xfrm>
            <a:off x="6807938" y="1218480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กลยุทธ์ที่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685800" y="2076450"/>
            <a:ext cx="2362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เพิ่มประสิทธิภาพกระบวนการจัดการ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การเรียนรู้คุณธรรมจริยธรรมแลวัฒนธรรมในการดำรงชีวิตบนฐานชีวิตวิถีใหม่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3454924" y="2076450"/>
            <a:ext cx="2289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พัฒนาเกณฑ์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การประเมินองค์กรคุณธรรมอย่างเป็นรูปธรรม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9BFA5-3EFD-4D3A-A3D6-9F5C71317071}"/>
              </a:ext>
            </a:extLst>
          </p:cNvPr>
          <p:cNvSpPr txBox="1"/>
          <p:nvPr/>
        </p:nvSpPr>
        <p:spPr>
          <a:xfrm>
            <a:off x="6218432" y="2048488"/>
            <a:ext cx="2247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ยกระดับคะแนน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การประเมินคุณธรรมและความโปร่งใส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ในการดำเนินงาน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ของหน่วยงานภาครัฐ (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ITA)</a:t>
            </a:r>
          </a:p>
        </p:txBody>
      </p:sp>
    </p:spTree>
    <p:extLst>
      <p:ext uri="{BB962C8B-B14F-4D97-AF65-F5344CB8AC3E}">
        <p14:creationId xmlns:p14="http://schemas.microsoft.com/office/powerpoint/2010/main" val="956219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 rot="-5400000">
            <a:off x="3897779" y="2923198"/>
            <a:ext cx="4009440" cy="12064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AutoShape 8"/>
          <p:cNvSpPr/>
          <p:nvPr/>
        </p:nvSpPr>
        <p:spPr>
          <a:xfrm rot="-5400000">
            <a:off x="1255036" y="2936120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13221" y="1196896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64318" y="1196896"/>
            <a:ext cx="1633746" cy="527741"/>
            <a:chOff x="0" y="0"/>
            <a:chExt cx="628066" cy="202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67797" y="1196896"/>
            <a:ext cx="1633746" cy="527741"/>
            <a:chOff x="0" y="0"/>
            <a:chExt cx="628066" cy="2028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013221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3827849" y="182666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AutoShape 24"/>
          <p:cNvSpPr/>
          <p:nvPr/>
        </p:nvSpPr>
        <p:spPr>
          <a:xfrm>
            <a:off x="6467797" y="180761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967485" y="654207"/>
            <a:ext cx="8169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ส่งเสริมให้กระทรวงสาธารณสุขเป็นแบบอย่างการส่งเสริมองค์กรคุณธรรมต้นแบบ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691617" y="11944"/>
            <a:ext cx="195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3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B9B6F-9689-4C70-AB2A-D2EE5254E883}"/>
              </a:ext>
            </a:extLst>
          </p:cNvPr>
          <p:cNvSpPr/>
          <p:nvPr/>
        </p:nvSpPr>
        <p:spPr>
          <a:xfrm>
            <a:off x="6807938" y="1218480"/>
            <a:ext cx="1170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กลยุทธ์ที่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685800" y="2076450"/>
            <a:ext cx="2362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สร้างนวัตกรรม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ด้านการส่งเสริม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องค์กรคุณธรรมต้นแบบ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3454924" y="2076450"/>
            <a:ext cx="2406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พัฒนาความเข้มแข็ง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ของเครือข่าย และขยายความร่วมมือ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จากภาคส่วนอื่น ๆ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9BFA5-3EFD-4D3A-A3D6-9F5C71317071}"/>
              </a:ext>
            </a:extLst>
          </p:cNvPr>
          <p:cNvSpPr txBox="1"/>
          <p:nvPr/>
        </p:nvSpPr>
        <p:spPr>
          <a:xfrm>
            <a:off x="6218432" y="2048488"/>
            <a:ext cx="22479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พัฒนาระบบฐานข้อมูลด้านองค์กรคุณธรรมอย่างเป็นระบบ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4571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F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-5400000">
            <a:off x="2561898" y="2938196"/>
            <a:ext cx="4023219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497681" y="4933950"/>
            <a:ext cx="8115300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AutoShape 3"/>
          <p:cNvSpPr/>
          <p:nvPr/>
        </p:nvSpPr>
        <p:spPr>
          <a:xfrm rot="-5400000">
            <a:off x="-1738165" y="2721260"/>
            <a:ext cx="4452938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6242447" y="2555916"/>
            <a:ext cx="4741069" cy="14999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90501" y="473621"/>
            <a:ext cx="8648699" cy="723275"/>
            <a:chOff x="0" y="0"/>
            <a:chExt cx="4283506" cy="233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3506" cy="233612"/>
            </a:xfrm>
            <a:custGeom>
              <a:avLst/>
              <a:gdLst/>
              <a:ahLst/>
              <a:cxnLst/>
              <a:rect l="l" t="t" r="r" b="b"/>
              <a:pathLst>
                <a:path w="4283506" h="233612">
                  <a:moveTo>
                    <a:pt x="0" y="0"/>
                  </a:moveTo>
                  <a:lnTo>
                    <a:pt x="4283506" y="0"/>
                  </a:lnTo>
                  <a:lnTo>
                    <a:pt x="4283506" y="233612"/>
                  </a:lnTo>
                  <a:lnTo>
                    <a:pt x="0" y="2336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6377" y="1213765"/>
            <a:ext cx="1633746" cy="527741"/>
            <a:chOff x="0" y="0"/>
            <a:chExt cx="628066" cy="2028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l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629947" y="1222587"/>
            <a:ext cx="1633746" cy="527741"/>
            <a:chOff x="0" y="0"/>
            <a:chExt cx="628066" cy="2028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8066" cy="202881"/>
            </a:xfrm>
            <a:custGeom>
              <a:avLst/>
              <a:gdLst/>
              <a:ahLst/>
              <a:cxnLst/>
              <a:rect l="l" t="t" r="r" b="b"/>
              <a:pathLst>
                <a:path w="628066" h="202881">
                  <a:moveTo>
                    <a:pt x="0" y="0"/>
                  </a:moveTo>
                  <a:lnTo>
                    <a:pt x="628066" y="0"/>
                  </a:lnTo>
                  <a:lnTo>
                    <a:pt x="628066" y="202881"/>
                  </a:lnTo>
                  <a:lnTo>
                    <a:pt x="0" y="2028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กลยุทธ์ที่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4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orts World"/>
                <a:ea typeface="+mn-ea"/>
                <a:cs typeface="+mn-cs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1686377" y="1824483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5593478" y="1852355"/>
            <a:ext cx="185079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FB895-B2D4-4A0E-AA52-92D4E2E60451}"/>
              </a:ext>
            </a:extLst>
          </p:cNvPr>
          <p:cNvSpPr/>
          <p:nvPr/>
        </p:nvSpPr>
        <p:spPr>
          <a:xfrm>
            <a:off x="967485" y="654207"/>
            <a:ext cx="8169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ส่งเสริมมาตรฐานทางจริยธรรม และสร้างสังคม-วัฒนธรรมภายในหน่วยงาน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7C197A-233A-44F7-83D3-43E82AB4FA9A}"/>
              </a:ext>
            </a:extLst>
          </p:cNvPr>
          <p:cNvSpPr txBox="1"/>
          <p:nvPr/>
        </p:nvSpPr>
        <p:spPr>
          <a:xfrm>
            <a:off x="691617" y="11944"/>
            <a:ext cx="1955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แผนย่อยที่ 4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135EA5-C87F-4B09-A21B-62615677F1D0}"/>
              </a:ext>
            </a:extLst>
          </p:cNvPr>
          <p:cNvSpPr txBox="1"/>
          <p:nvPr/>
        </p:nvSpPr>
        <p:spPr>
          <a:xfrm>
            <a:off x="729333" y="2319038"/>
            <a:ext cx="35089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พัฒนากลไกการส่งเสริมมาตรฐานทางจริยธรรม การส่งเสริมจริยธรรมในระดับองค์กรให้เชื่อมโยงสอดประสานกันได้อย่างมีประสิทธิภาพ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DD88C1-53B4-46AE-9A9A-0EF710AE34D4}"/>
              </a:ext>
            </a:extLst>
          </p:cNvPr>
          <p:cNvSpPr txBox="1"/>
          <p:nvPr/>
        </p:nvSpPr>
        <p:spPr>
          <a:xfrm>
            <a:off x="5008563" y="2286674"/>
            <a:ext cx="328280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บูรณาการงานด้านการส่งเสริมจริยธรรมเข้ากับงาน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ด้านการส่งเสริมคุณธรรม 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ea typeface="+mn-ea"/>
                <a:cs typeface="JS Pisit" panose="02000000000000000000" pitchFamily="2" charset="-34"/>
              </a:rPr>
              <a:t>เพื่อสร้างสังคม-วัฒนธรรมภายในหน่วยงาน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ea typeface="+mn-ea"/>
              <a:cs typeface="JS Pisit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7493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AF014B-BDCD-404B-82BD-976DE434B4A3}"/>
              </a:ext>
            </a:extLst>
          </p:cNvPr>
          <p:cNvGrpSpPr/>
          <p:nvPr/>
        </p:nvGrpSpPr>
        <p:grpSpPr>
          <a:xfrm>
            <a:off x="-13930" y="681951"/>
            <a:ext cx="8998357" cy="1547598"/>
            <a:chOff x="-32672" y="3452504"/>
            <a:chExt cx="8998357" cy="1547598"/>
          </a:xfrm>
        </p:grpSpPr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1FBD8F20-6967-47B1-B140-37E394EC2BC3}"/>
                </a:ext>
              </a:extLst>
            </p:cNvPr>
            <p:cNvSpPr/>
            <p:nvPr/>
          </p:nvSpPr>
          <p:spPr>
            <a:xfrm>
              <a:off x="811596" y="3452506"/>
              <a:ext cx="2660421" cy="154730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5" name="ลูกศร: รูปห้าเหลี่ยม 14">
              <a:extLst>
                <a:ext uri="{FF2B5EF4-FFF2-40B4-BE49-F238E27FC236}">
                  <a16:creationId xmlns:a16="http://schemas.microsoft.com/office/drawing/2014/main" id="{9096C506-D78E-4FF1-9EA1-3772FC7F50DB}"/>
                </a:ext>
              </a:extLst>
            </p:cNvPr>
            <p:cNvSpPr/>
            <p:nvPr/>
          </p:nvSpPr>
          <p:spPr>
            <a:xfrm>
              <a:off x="-32672" y="3766713"/>
              <a:ext cx="1150452" cy="872534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6917C773-84AE-4877-9837-35B1B2B882F2}"/>
                </a:ext>
              </a:extLst>
            </p:cNvPr>
            <p:cNvSpPr/>
            <p:nvPr/>
          </p:nvSpPr>
          <p:spPr>
            <a:xfrm>
              <a:off x="973179" y="3687547"/>
              <a:ext cx="2407771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1. การส่งเสริมสภาพแวดล้อม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ที่เอื้อต่อการส่งเสริมคุณธรรม /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การทำความดีที่เหมาะสมกับบริบท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ของสังคมไทย 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BCB9CFC-1AE9-4C97-9C72-C300C57778DD}"/>
                </a:ext>
              </a:extLst>
            </p:cNvPr>
            <p:cNvSpPr/>
            <p:nvPr/>
          </p:nvSpPr>
          <p:spPr>
            <a:xfrm>
              <a:off x="3465816" y="3452504"/>
              <a:ext cx="2742385" cy="154730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D98C0ED5-0063-44C9-AC22-06F9733C667D}"/>
                </a:ext>
              </a:extLst>
            </p:cNvPr>
            <p:cNvSpPr/>
            <p:nvPr/>
          </p:nvSpPr>
          <p:spPr>
            <a:xfrm>
              <a:off x="6233360" y="3452802"/>
              <a:ext cx="2732325" cy="15473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7AF5B752-4ACF-4E81-8EA9-3629F1272DDC}"/>
                </a:ext>
              </a:extLst>
            </p:cNvPr>
            <p:cNvSpPr/>
            <p:nvPr/>
          </p:nvSpPr>
          <p:spPr>
            <a:xfrm>
              <a:off x="3558787" y="3687547"/>
              <a:ext cx="2567450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2. การพัฒนาระบบ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และการเสริมสร้างขีดความสามารถของกลไกเพื่อการขับเคลื่อน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และส่งเสริมคุณธรรม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1A82134B-A4C1-4B6C-9840-3B168D941810}"/>
                </a:ext>
              </a:extLst>
            </p:cNvPr>
            <p:cNvSpPr/>
            <p:nvPr/>
          </p:nvSpPr>
          <p:spPr>
            <a:xfrm>
              <a:off x="6354026" y="3577405"/>
              <a:ext cx="2490992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3. การส่งเสริมการเรียนรู้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และการพัฒนาศักยภาพคน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และองค์กรเครือข่าย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เพื่อขับเคลื่อนการส่งเสริมคุณธรรม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</p:grp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FDFBB6DD-1928-4154-8075-869F1F1D6338}"/>
              </a:ext>
            </a:extLst>
          </p:cNvPr>
          <p:cNvSpPr/>
          <p:nvPr/>
        </p:nvSpPr>
        <p:spPr>
          <a:xfrm>
            <a:off x="-35496" y="-69935"/>
            <a:ext cx="9179496" cy="6245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1EB97F2-B28E-4E1D-B3CD-7C67A6EFC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6545" y="2293"/>
            <a:ext cx="8909025" cy="576064"/>
          </a:xfrm>
        </p:spPr>
        <p:txBody>
          <a:bodyPr/>
          <a:lstStyle/>
          <a:p>
            <a:r>
              <a:rPr lang="th-TH" altLang="ko-KR" sz="28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lang="ko-KR" altLang="en-US" sz="2800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3C1DDA9-F516-4112-9677-2F598A6173F2}"/>
              </a:ext>
            </a:extLst>
          </p:cNvPr>
          <p:cNvSpPr/>
          <p:nvPr/>
        </p:nvSpPr>
        <p:spPr>
          <a:xfrm>
            <a:off x="170969" y="2797381"/>
            <a:ext cx="8756927" cy="511981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แผนปฏิบัติราชการด้านการส่งเสริมคุณธรรม จริยธรรม กระทรวงสาธารณสุข ระยะที่ 2 (พ.ศ. 2566-2570)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75CD64-A4DE-4822-89A0-E5648F5DA65F}"/>
              </a:ext>
            </a:extLst>
          </p:cNvPr>
          <p:cNvGrpSpPr/>
          <p:nvPr/>
        </p:nvGrpSpPr>
        <p:grpSpPr>
          <a:xfrm>
            <a:off x="193956" y="3378387"/>
            <a:ext cx="8756927" cy="1696238"/>
            <a:chOff x="226694" y="1484355"/>
            <a:chExt cx="8756927" cy="169623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DF73D8-82E3-4EB1-875D-63566A609581}"/>
                </a:ext>
              </a:extLst>
            </p:cNvPr>
            <p:cNvGrpSpPr/>
            <p:nvPr/>
          </p:nvGrpSpPr>
          <p:grpSpPr>
            <a:xfrm>
              <a:off x="226694" y="1495265"/>
              <a:ext cx="2094513" cy="1630322"/>
              <a:chOff x="427784" y="4806945"/>
              <a:chExt cx="3859173" cy="195854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9E17AE6-6C4E-458A-B162-795B1CA12E23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406C253-7ADD-4B23-BF21-24C1B393423B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B411FE-A7AB-4ED3-A680-53AF2E6FEC36}"/>
                </a:ext>
              </a:extLst>
            </p:cNvPr>
            <p:cNvSpPr txBox="1"/>
            <p:nvPr/>
          </p:nvSpPr>
          <p:spPr>
            <a:xfrm>
              <a:off x="29255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9DEB04-23EF-4BD2-A90D-6A92C5049F88}"/>
                </a:ext>
              </a:extLst>
            </p:cNvPr>
            <p:cNvSpPr txBox="1"/>
            <p:nvPr/>
          </p:nvSpPr>
          <p:spPr>
            <a:xfrm>
              <a:off x="2353356" y="1484355"/>
              <a:ext cx="2208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84A699-54C4-48DE-883B-8266E0F94A81}"/>
                </a:ext>
              </a:extLst>
            </p:cNvPr>
            <p:cNvGrpSpPr/>
            <p:nvPr/>
          </p:nvGrpSpPr>
          <p:grpSpPr>
            <a:xfrm>
              <a:off x="2431960" y="1495265"/>
              <a:ext cx="2094513" cy="1630322"/>
              <a:chOff x="427784" y="4806945"/>
              <a:chExt cx="3859173" cy="195854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C3BCFBA-DD50-4C87-B5E8-CF809CA727C7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043C069-8D8E-419A-B07B-71D03ECA00AB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4B1A34-27DC-4BB2-9819-1E98E131EF34}"/>
                </a:ext>
              </a:extLst>
            </p:cNvPr>
            <p:cNvSpPr txBox="1"/>
            <p:nvPr/>
          </p:nvSpPr>
          <p:spPr>
            <a:xfrm>
              <a:off x="255043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5A956BA-B2D5-44E2-A127-B5A3EF1F3FEE}"/>
                </a:ext>
              </a:extLst>
            </p:cNvPr>
            <p:cNvGrpSpPr/>
            <p:nvPr/>
          </p:nvGrpSpPr>
          <p:grpSpPr>
            <a:xfrm>
              <a:off x="4657885" y="1491368"/>
              <a:ext cx="2094513" cy="1630322"/>
              <a:chOff x="427784" y="4806945"/>
              <a:chExt cx="3859173" cy="195854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226200E-FECB-40C5-842B-38B32D0B8693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1541904-FDFE-4559-8148-FEAB2CF48582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F5B13B-0A77-4E7E-ADFB-8E9EBB3A72E8}"/>
                </a:ext>
              </a:extLst>
            </p:cNvPr>
            <p:cNvSpPr txBox="1"/>
            <p:nvPr/>
          </p:nvSpPr>
          <p:spPr>
            <a:xfrm>
              <a:off x="4811797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53FDB9-52EC-49C2-96E4-8B3D4A54BB0C}"/>
                </a:ext>
              </a:extLst>
            </p:cNvPr>
            <p:cNvGrpSpPr/>
            <p:nvPr/>
          </p:nvGrpSpPr>
          <p:grpSpPr>
            <a:xfrm>
              <a:off x="6848403" y="1484355"/>
              <a:ext cx="2094513" cy="1630322"/>
              <a:chOff x="427784" y="4806945"/>
              <a:chExt cx="3859173" cy="195854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851BAE8-194C-422C-8A7E-2EA0EBAC512F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30E11A6-1AE1-430B-9CBC-6A61D3A95700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Arial Unicode MS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6834A6-48F4-4D47-ADAA-F9DBDA3718EF}"/>
                </a:ext>
              </a:extLst>
            </p:cNvPr>
            <p:cNvSpPr txBox="1"/>
            <p:nvPr/>
          </p:nvSpPr>
          <p:spPr>
            <a:xfrm>
              <a:off x="7028271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แผนย่อยที่ 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256459-FAF2-4178-A735-88CD06A47F78}"/>
                </a:ext>
              </a:extLst>
            </p:cNvPr>
            <p:cNvSpPr txBox="1"/>
            <p:nvPr/>
          </p:nvSpPr>
          <p:spPr>
            <a:xfrm>
              <a:off x="368751" y="1857154"/>
              <a:ext cx="18791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สร้างสภาพแวดล้อม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และพัฒนาหน่วยงานในสังกัดกระทรวงสาธารณสุขให้เป็นองค์กรส่งเสริมการทำความดี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เป็นองค์กรคุณธรรมต้นแบบ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373F47-C578-4089-B0A9-CDF058782B62}"/>
                </a:ext>
              </a:extLst>
            </p:cNvPr>
            <p:cNvSpPr txBox="1"/>
            <p:nvPr/>
          </p:nvSpPr>
          <p:spPr>
            <a:xfrm>
              <a:off x="2641600" y="1867798"/>
              <a:ext cx="1879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เพิ่มประสิทธิภาพการเรียนรู้ ระบบ และกลไกการส่งเสริมคุณธรรม จริยธรรม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7DC75A-1E95-4EED-B5C6-AFD077E28F1B}"/>
                </a:ext>
              </a:extLst>
            </p:cNvPr>
            <p:cNvSpPr txBox="1"/>
            <p:nvPr/>
          </p:nvSpPr>
          <p:spPr>
            <a:xfrm>
              <a:off x="4752281" y="1894885"/>
              <a:ext cx="1999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ส่งเสริมให้กระทรวงสาธารณสุข เป็นแบบอย่างการส่งเสริมองค์กรคุณธรรมต้นแบบ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DB49C1-E56C-4D65-98C8-2A275FEA9ED3}"/>
                </a:ext>
              </a:extLst>
            </p:cNvPr>
            <p:cNvSpPr txBox="1"/>
            <p:nvPr/>
          </p:nvSpPr>
          <p:spPr>
            <a:xfrm>
              <a:off x="7046068" y="1904007"/>
              <a:ext cx="1879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ส่งเสริมมาตรฐาน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ทางจริยธรรม 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และสร้างสังคม-วัฒนธรรม</a:t>
              </a:r>
              <a:b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</a:b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ภายในหน่วยงาน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D89F6306-75D2-417B-8244-E8429AE821FA}"/>
              </a:ext>
            </a:extLst>
          </p:cNvPr>
          <p:cNvSpPr/>
          <p:nvPr/>
        </p:nvSpPr>
        <p:spPr>
          <a:xfrm rot="16200000">
            <a:off x="3772355" y="2060036"/>
            <a:ext cx="359324" cy="97190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84E4C21A-DA01-4335-9836-B4BD5BAE47C7}"/>
              </a:ext>
            </a:extLst>
          </p:cNvPr>
          <p:cNvSpPr/>
          <p:nvPr/>
        </p:nvSpPr>
        <p:spPr>
          <a:xfrm rot="5400000">
            <a:off x="5006402" y="2060036"/>
            <a:ext cx="359324" cy="97190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412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8" name="Group 2">
            <a:extLst>
              <a:ext uri="{FF2B5EF4-FFF2-40B4-BE49-F238E27FC236}">
                <a16:creationId xmlns:a16="http://schemas.microsoft.com/office/drawing/2014/main" id="{14CE6986-8FB2-4DF2-B2ED-F7CD1700435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25439"/>
            <a:ext cx="8567738" cy="4694237"/>
            <a:chOff x="0" y="-228361"/>
            <a:chExt cx="22844278" cy="12517725"/>
          </a:xfrm>
        </p:grpSpPr>
        <p:grpSp>
          <p:nvGrpSpPr>
            <p:cNvPr id="249860" name="Group 3">
              <a:extLst>
                <a:ext uri="{FF2B5EF4-FFF2-40B4-BE49-F238E27FC236}">
                  <a16:creationId xmlns:a16="http://schemas.microsoft.com/office/drawing/2014/main" id="{CAF1C64E-7EDC-499E-ADB3-2E9AD50F1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279" y="-228361"/>
              <a:ext cx="22645999" cy="11977999"/>
              <a:chOff x="50304" y="-57936"/>
              <a:chExt cx="5745374" cy="3038863"/>
            </a:xfrm>
          </p:grpSpPr>
          <p:sp>
            <p:nvSpPr>
              <p:cNvPr id="249868" name="Freeform 4">
                <a:extLst>
                  <a:ext uri="{FF2B5EF4-FFF2-40B4-BE49-F238E27FC236}">
                    <a16:creationId xmlns:a16="http://schemas.microsoft.com/office/drawing/2014/main" id="{606E0860-2C14-41C4-BE14-2FCCCA06A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4" y="-57936"/>
                <a:ext cx="5745374" cy="3038863"/>
              </a:xfrm>
              <a:custGeom>
                <a:avLst/>
                <a:gdLst>
                  <a:gd name="T0" fmla="*/ 5620914 w 5745374"/>
                  <a:gd name="T1" fmla="*/ 3038863 h 3038863"/>
                  <a:gd name="T2" fmla="*/ 124460 w 5745374"/>
                  <a:gd name="T3" fmla="*/ 3038863 h 3038863"/>
                  <a:gd name="T4" fmla="*/ 0 w 5745374"/>
                  <a:gd name="T5" fmla="*/ 2914403 h 3038863"/>
                  <a:gd name="T6" fmla="*/ 0 w 5745374"/>
                  <a:gd name="T7" fmla="*/ 124460 h 3038863"/>
                  <a:gd name="T8" fmla="*/ 124460 w 5745374"/>
                  <a:gd name="T9" fmla="*/ 0 h 3038863"/>
                  <a:gd name="T10" fmla="*/ 5620914 w 5745374"/>
                  <a:gd name="T11" fmla="*/ 0 h 3038863"/>
                  <a:gd name="T12" fmla="*/ 5745374 w 5745374"/>
                  <a:gd name="T13" fmla="*/ 124460 h 3038863"/>
                  <a:gd name="T14" fmla="*/ 5745374 w 5745374"/>
                  <a:gd name="T15" fmla="*/ 2914403 h 3038863"/>
                  <a:gd name="T16" fmla="*/ 5620914 w 5745374"/>
                  <a:gd name="T17" fmla="*/ 3038863 h 30388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249861" name="AutoShape 5">
              <a:extLst>
                <a:ext uri="{FF2B5EF4-FFF2-40B4-BE49-F238E27FC236}">
                  <a16:creationId xmlns:a16="http://schemas.microsoft.com/office/drawing/2014/main" id="{8B43E2D0-891B-458F-8F28-9BAFEBE93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289364"/>
              <a:ext cx="226459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grpSp>
          <p:nvGrpSpPr>
            <p:cNvPr id="249862" name="Group 6">
              <a:extLst>
                <a:ext uri="{FF2B5EF4-FFF2-40B4-BE49-F238E27FC236}">
                  <a16:creationId xmlns:a16="http://schemas.microsoft.com/office/drawing/2014/main" id="{FE7E4F40-3571-468D-9043-D5C9FE19E50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49867" name="Freeform 7">
                <a:extLst>
                  <a:ext uri="{FF2B5EF4-FFF2-40B4-BE49-F238E27FC236}">
                    <a16:creationId xmlns:a16="http://schemas.microsoft.com/office/drawing/2014/main" id="{0A85B792-B46E-41FC-AEB3-9E4D5437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249863" name="Group 8">
              <a:extLst>
                <a:ext uri="{FF2B5EF4-FFF2-40B4-BE49-F238E27FC236}">
                  <a16:creationId xmlns:a16="http://schemas.microsoft.com/office/drawing/2014/main" id="{6CADB84F-6379-4020-8708-8A247B32D37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249866" name="Freeform 9">
                <a:extLst>
                  <a:ext uri="{FF2B5EF4-FFF2-40B4-BE49-F238E27FC236}">
                    <a16:creationId xmlns:a16="http://schemas.microsoft.com/office/drawing/2014/main" id="{293F7449-3DDA-410C-A1E1-DC959AA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249864" name="Group 10">
              <a:extLst>
                <a:ext uri="{FF2B5EF4-FFF2-40B4-BE49-F238E27FC236}">
                  <a16:creationId xmlns:a16="http://schemas.microsoft.com/office/drawing/2014/main" id="{DDF235CC-FFD9-46BA-8B09-B3AC184D58E1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249865" name="Freeform 11">
                <a:extLst>
                  <a:ext uri="{FF2B5EF4-FFF2-40B4-BE49-F238E27FC236}">
                    <a16:creationId xmlns:a16="http://schemas.microsoft.com/office/drawing/2014/main" id="{02FB0335-CF18-4C9B-B2C1-06EAB417E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B521BD6F-E617-48AA-8D6C-11604FAEC6D1}"/>
              </a:ext>
            </a:extLst>
          </p:cNvPr>
          <p:cNvGrpSpPr>
            <a:grpSpLocks/>
          </p:cNvGrpSpPr>
          <p:nvPr/>
        </p:nvGrpSpPr>
        <p:grpSpPr bwMode="auto">
          <a:xfrm>
            <a:off x="243424" y="341860"/>
            <a:ext cx="8567738" cy="4694237"/>
            <a:chOff x="0" y="-228361"/>
            <a:chExt cx="22844278" cy="12517725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059BD096-2A69-4A66-BD6B-33C5FEBF1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279" y="-228361"/>
              <a:ext cx="22645999" cy="11977999"/>
              <a:chOff x="50304" y="-57936"/>
              <a:chExt cx="5745374" cy="30388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3E9C14CA-82F4-4C7D-AD01-BD7634C0E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4" y="-57936"/>
                <a:ext cx="5745374" cy="3038863"/>
              </a:xfrm>
              <a:custGeom>
                <a:avLst/>
                <a:gdLst>
                  <a:gd name="T0" fmla="*/ 5620914 w 5745374"/>
                  <a:gd name="T1" fmla="*/ 3038863 h 3038863"/>
                  <a:gd name="T2" fmla="*/ 124460 w 5745374"/>
                  <a:gd name="T3" fmla="*/ 3038863 h 3038863"/>
                  <a:gd name="T4" fmla="*/ 0 w 5745374"/>
                  <a:gd name="T5" fmla="*/ 2914403 h 3038863"/>
                  <a:gd name="T6" fmla="*/ 0 w 5745374"/>
                  <a:gd name="T7" fmla="*/ 124460 h 3038863"/>
                  <a:gd name="T8" fmla="*/ 124460 w 5745374"/>
                  <a:gd name="T9" fmla="*/ 0 h 3038863"/>
                  <a:gd name="T10" fmla="*/ 5620914 w 5745374"/>
                  <a:gd name="T11" fmla="*/ 0 h 3038863"/>
                  <a:gd name="T12" fmla="*/ 5745374 w 5745374"/>
                  <a:gd name="T13" fmla="*/ 124460 h 3038863"/>
                  <a:gd name="T14" fmla="*/ 5745374 w 5745374"/>
                  <a:gd name="T15" fmla="*/ 2914403 h 3038863"/>
                  <a:gd name="T16" fmla="*/ 5620914 w 5745374"/>
                  <a:gd name="T17" fmla="*/ 3038863 h 30388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926A1372-FF19-4A0F-8FCD-E97CF168F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289364"/>
              <a:ext cx="226459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18B92574-9F82-4E1A-83CB-8083DDD3E79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3C7B01E-2FDE-46A3-AAC3-EE8CEAA89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80F6BE39-7A6D-4F73-AE06-7EDCCC95755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87A0B792-44AF-43CE-8B59-5907F139E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FA6F450D-E254-4264-908D-2F39F1D8FD0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91D6A5A-0C5B-40AB-8B95-6C7817D8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F3E34D1D-3B9C-4444-A9C0-9377997ED4C2}"/>
              </a:ext>
            </a:extLst>
          </p:cNvPr>
          <p:cNvSpPr txBox="1">
            <a:spLocks/>
          </p:cNvSpPr>
          <p:nvPr/>
        </p:nvSpPr>
        <p:spPr>
          <a:xfrm>
            <a:off x="550078" y="241941"/>
            <a:ext cx="8239136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กลไกการขับเคลื่อนการดำเนินงานตามแผนปฏิบัติราชการด้านการส่งเสริมคุณธรรม จริยธรรม กระทรวงสาธารณสุข ระยะที่ 2 (พ.ศ. 2566-2570)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맑은 고딕" panose="020B0503020000020004" pitchFamily="34" charset="-127"/>
              <a:cs typeface="DB Adman X" panose="02000506090000020004" pitchFamily="2" charset="-34"/>
            </a:endParaRPr>
          </a:p>
        </p:txBody>
      </p:sp>
      <p:sp>
        <p:nvSpPr>
          <p:cNvPr id="27" name="กล่องข้อความ 5">
            <a:extLst>
              <a:ext uri="{FF2B5EF4-FFF2-40B4-BE49-F238E27FC236}">
                <a16:creationId xmlns:a16="http://schemas.microsoft.com/office/drawing/2014/main" id="{5A3AA57A-01E7-4DF0-B5AE-122B1B215AF4}"/>
              </a:ext>
            </a:extLst>
          </p:cNvPr>
          <p:cNvSpPr txBox="1"/>
          <p:nvPr/>
        </p:nvSpPr>
        <p:spPr>
          <a:xfrm>
            <a:off x="6238171" y="1249712"/>
            <a:ext cx="25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การมีส่วนร่วมของทุกภาคส่วน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8" name="กล่องข้อความ 6">
            <a:extLst>
              <a:ext uri="{FF2B5EF4-FFF2-40B4-BE49-F238E27FC236}">
                <a16:creationId xmlns:a16="http://schemas.microsoft.com/office/drawing/2014/main" id="{F2EE409D-85FF-401D-888B-BC4C483FA497}"/>
              </a:ext>
            </a:extLst>
          </p:cNvPr>
          <p:cNvSpPr txBox="1"/>
          <p:nvPr/>
        </p:nvSpPr>
        <p:spPr>
          <a:xfrm>
            <a:off x="5534649" y="2316121"/>
            <a:ext cx="3340979" cy="10156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ประสานทุกภาคส่วน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ให้ได้ข้อเสนอเชิงนโยบาย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งบประมาณ และองค์ความรู้ด้านวิชาการ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9" name="กล่องข้อความ 7">
            <a:extLst>
              <a:ext uri="{FF2B5EF4-FFF2-40B4-BE49-F238E27FC236}">
                <a16:creationId xmlns:a16="http://schemas.microsoft.com/office/drawing/2014/main" id="{42E5C590-AEFC-4DE3-AFD6-4E7D9A56B379}"/>
              </a:ext>
            </a:extLst>
          </p:cNvPr>
          <p:cNvSpPr txBox="1"/>
          <p:nvPr/>
        </p:nvSpPr>
        <p:spPr>
          <a:xfrm>
            <a:off x="325189" y="2824219"/>
            <a:ext cx="236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รายงานผลการดำเนินงานฯ ภายใต้แผนปฏิบัติงาน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ของหน่วยงาน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0" name="กล่องข้อความ 8">
            <a:extLst>
              <a:ext uri="{FF2B5EF4-FFF2-40B4-BE49-F238E27FC236}">
                <a16:creationId xmlns:a16="http://schemas.microsoft.com/office/drawing/2014/main" id="{317261B5-990A-46BB-AEF3-C17C9385E291}"/>
              </a:ext>
            </a:extLst>
          </p:cNvPr>
          <p:cNvSpPr txBox="1"/>
          <p:nvPr/>
        </p:nvSpPr>
        <p:spPr>
          <a:xfrm>
            <a:off x="3778276" y="4093754"/>
            <a:ext cx="271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จัดกระบวนการอย่างเป็นระบบ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และต่อเนื่องให้สอดคล้องกับแผน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1" name="กล่องข้อความ 9">
            <a:extLst>
              <a:ext uri="{FF2B5EF4-FFF2-40B4-BE49-F238E27FC236}">
                <a16:creationId xmlns:a16="http://schemas.microsoft.com/office/drawing/2014/main" id="{43E22790-B634-4E2F-9F9F-D311360EA1A5}"/>
              </a:ext>
            </a:extLst>
          </p:cNvPr>
          <p:cNvSpPr txBox="1"/>
          <p:nvPr/>
        </p:nvSpPr>
        <p:spPr>
          <a:xfrm>
            <a:off x="407311" y="1402669"/>
            <a:ext cx="221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ใช้กลไกให้เกิดประสิทธิภาพปรับปรุงหรือปรับเปลี่ยน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เท่าที่จำเป็น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32" name="รูปภาพ 11">
            <a:extLst>
              <a:ext uri="{FF2B5EF4-FFF2-40B4-BE49-F238E27FC236}">
                <a16:creationId xmlns:a16="http://schemas.microsoft.com/office/drawing/2014/main" id="{8EFB0662-47A3-4FE4-9C7C-E52271E8D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12" y="1515936"/>
            <a:ext cx="1587387" cy="1587387"/>
          </a:xfrm>
          <a:prstGeom prst="rect">
            <a:avLst/>
          </a:prstGeom>
        </p:spPr>
      </p:pic>
      <p:sp>
        <p:nvSpPr>
          <p:cNvPr id="33" name="คำบรรยายภาพ: เส้นโค้ง 12">
            <a:extLst>
              <a:ext uri="{FF2B5EF4-FFF2-40B4-BE49-F238E27FC236}">
                <a16:creationId xmlns:a16="http://schemas.microsoft.com/office/drawing/2014/main" id="{C98FCA1D-DDCC-4297-BCAF-3462F1D06756}"/>
              </a:ext>
            </a:extLst>
          </p:cNvPr>
          <p:cNvSpPr/>
          <p:nvPr/>
        </p:nvSpPr>
        <p:spPr>
          <a:xfrm flipH="1">
            <a:off x="337191" y="1362594"/>
            <a:ext cx="2418068" cy="1028539"/>
          </a:xfrm>
          <a:prstGeom prst="borderCallout2">
            <a:avLst>
              <a:gd name="adj1" fmla="val 15649"/>
              <a:gd name="adj2" fmla="val -2561"/>
              <a:gd name="adj3" fmla="val 19784"/>
              <a:gd name="adj4" fmla="val -19775"/>
              <a:gd name="adj5" fmla="val 68203"/>
              <a:gd name="adj6" fmla="val -2801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4" name="คำบรรยายภาพ: เส้นโค้ง 13">
            <a:extLst>
              <a:ext uri="{FF2B5EF4-FFF2-40B4-BE49-F238E27FC236}">
                <a16:creationId xmlns:a16="http://schemas.microsoft.com/office/drawing/2014/main" id="{8687953E-2E02-4707-AF50-FFFD7E05F8A3}"/>
              </a:ext>
            </a:extLst>
          </p:cNvPr>
          <p:cNvSpPr/>
          <p:nvPr/>
        </p:nvSpPr>
        <p:spPr>
          <a:xfrm flipH="1">
            <a:off x="316448" y="2752367"/>
            <a:ext cx="2650101" cy="1087193"/>
          </a:xfrm>
          <a:prstGeom prst="borderCallout2">
            <a:avLst>
              <a:gd name="adj1" fmla="val 47539"/>
              <a:gd name="adj2" fmla="val -3126"/>
              <a:gd name="adj3" fmla="val 61357"/>
              <a:gd name="adj4" fmla="val -15799"/>
              <a:gd name="adj5" fmla="val 16431"/>
              <a:gd name="adj6" fmla="val -3715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5" name="คำบรรยายภาพ: เส้นโค้ง 14">
            <a:extLst>
              <a:ext uri="{FF2B5EF4-FFF2-40B4-BE49-F238E27FC236}">
                <a16:creationId xmlns:a16="http://schemas.microsoft.com/office/drawing/2014/main" id="{0E7585B9-6DFD-4F08-B7BC-BD5B5BE94F5D}"/>
              </a:ext>
            </a:extLst>
          </p:cNvPr>
          <p:cNvSpPr/>
          <p:nvPr/>
        </p:nvSpPr>
        <p:spPr>
          <a:xfrm>
            <a:off x="5956560" y="1179714"/>
            <a:ext cx="2850248" cy="576064"/>
          </a:xfrm>
          <a:prstGeom prst="borderCallout2">
            <a:avLst>
              <a:gd name="adj1" fmla="val 30655"/>
              <a:gd name="adj2" fmla="val -8333"/>
              <a:gd name="adj3" fmla="val 18750"/>
              <a:gd name="adj4" fmla="val -16667"/>
              <a:gd name="adj5" fmla="val 103272"/>
              <a:gd name="adj6" fmla="val -3574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6" name="คำบรรยายภาพ: เส้นโค้ง 15">
            <a:extLst>
              <a:ext uri="{FF2B5EF4-FFF2-40B4-BE49-F238E27FC236}">
                <a16:creationId xmlns:a16="http://schemas.microsoft.com/office/drawing/2014/main" id="{EB55C960-72BD-4554-934F-15EE58AB5290}"/>
              </a:ext>
            </a:extLst>
          </p:cNvPr>
          <p:cNvSpPr/>
          <p:nvPr/>
        </p:nvSpPr>
        <p:spPr>
          <a:xfrm>
            <a:off x="5534649" y="2311437"/>
            <a:ext cx="3284155" cy="1025564"/>
          </a:xfrm>
          <a:prstGeom prst="borderCallout2">
            <a:avLst>
              <a:gd name="adj1" fmla="val 53009"/>
              <a:gd name="adj2" fmla="val -4526"/>
              <a:gd name="adj3" fmla="val 67351"/>
              <a:gd name="adj4" fmla="val -15144"/>
              <a:gd name="adj5" fmla="val 52142"/>
              <a:gd name="adj6" fmla="val -2159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7" name="คำบรรยายภาพ: เส้นโค้ง 16">
            <a:extLst>
              <a:ext uri="{FF2B5EF4-FFF2-40B4-BE49-F238E27FC236}">
                <a16:creationId xmlns:a16="http://schemas.microsoft.com/office/drawing/2014/main" id="{BE200519-523E-4950-92EF-D24B6AEF5691}"/>
              </a:ext>
            </a:extLst>
          </p:cNvPr>
          <p:cNvSpPr/>
          <p:nvPr/>
        </p:nvSpPr>
        <p:spPr>
          <a:xfrm rot="5400000">
            <a:off x="4712926" y="2673269"/>
            <a:ext cx="846508" cy="3456384"/>
          </a:xfrm>
          <a:prstGeom prst="borderCallout2">
            <a:avLst>
              <a:gd name="adj1" fmla="val 59365"/>
              <a:gd name="adj2" fmla="val -8811"/>
              <a:gd name="adj3" fmla="val 55765"/>
              <a:gd name="adj4" fmla="val -40564"/>
              <a:gd name="adj5" fmla="val 73137"/>
              <a:gd name="adj6" fmla="val -9920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38" name="Group 4">
            <a:extLst>
              <a:ext uri="{FF2B5EF4-FFF2-40B4-BE49-F238E27FC236}">
                <a16:creationId xmlns:a16="http://schemas.microsoft.com/office/drawing/2014/main" id="{7C3EA94E-E97D-483D-95A7-62D1C67C3C6E}"/>
              </a:ext>
            </a:extLst>
          </p:cNvPr>
          <p:cNvGrpSpPr/>
          <p:nvPr/>
        </p:nvGrpSpPr>
        <p:grpSpPr>
          <a:xfrm>
            <a:off x="5691552" y="1272898"/>
            <a:ext cx="468000" cy="468000"/>
            <a:chOff x="242294" y="1579145"/>
            <a:chExt cx="468000" cy="468000"/>
          </a:xfrm>
        </p:grpSpPr>
        <p:sp>
          <p:nvSpPr>
            <p:cNvPr id="39" name="Oval 9">
              <a:extLst>
                <a:ext uri="{FF2B5EF4-FFF2-40B4-BE49-F238E27FC236}">
                  <a16:creationId xmlns:a16="http://schemas.microsoft.com/office/drawing/2014/main" id="{D0C579F1-9C2B-46DF-A5E0-9B890E9BBFA5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2CF8558A-7E81-4BB0-BB9F-D910DFFF2595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1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  <p:grpSp>
        <p:nvGrpSpPr>
          <p:cNvPr id="41" name="Group 4">
            <a:extLst>
              <a:ext uri="{FF2B5EF4-FFF2-40B4-BE49-F238E27FC236}">
                <a16:creationId xmlns:a16="http://schemas.microsoft.com/office/drawing/2014/main" id="{8C034A3C-66D9-46E6-9699-524258A1DE2A}"/>
              </a:ext>
            </a:extLst>
          </p:cNvPr>
          <p:cNvGrpSpPr/>
          <p:nvPr/>
        </p:nvGrpSpPr>
        <p:grpSpPr>
          <a:xfrm>
            <a:off x="5276303" y="2538391"/>
            <a:ext cx="468000" cy="468000"/>
            <a:chOff x="242294" y="1579145"/>
            <a:chExt cx="468000" cy="468000"/>
          </a:xfrm>
        </p:grpSpPr>
        <p:sp>
          <p:nvSpPr>
            <p:cNvPr id="42" name="Oval 9">
              <a:extLst>
                <a:ext uri="{FF2B5EF4-FFF2-40B4-BE49-F238E27FC236}">
                  <a16:creationId xmlns:a16="http://schemas.microsoft.com/office/drawing/2014/main" id="{00FF748B-A24B-46D1-BDB8-7B781065B6DA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C9168081-E8CC-4376-BDC7-F271A97A1F1C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2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AE3E0A3B-C9B2-4DC8-BB31-73F351F61582}"/>
              </a:ext>
            </a:extLst>
          </p:cNvPr>
          <p:cNvGrpSpPr/>
          <p:nvPr/>
        </p:nvGrpSpPr>
        <p:grpSpPr>
          <a:xfrm>
            <a:off x="4549099" y="3726299"/>
            <a:ext cx="468000" cy="468000"/>
            <a:chOff x="242294" y="1579145"/>
            <a:chExt cx="468000" cy="468000"/>
          </a:xfrm>
        </p:grpSpPr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2C22A520-6C7F-4E9D-B664-541CE067A84C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8D9F1636-A073-4D28-AF52-263BE0AAF277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3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  <p:grpSp>
        <p:nvGrpSpPr>
          <p:cNvPr id="47" name="Group 4">
            <a:extLst>
              <a:ext uri="{FF2B5EF4-FFF2-40B4-BE49-F238E27FC236}">
                <a16:creationId xmlns:a16="http://schemas.microsoft.com/office/drawing/2014/main" id="{CCC27E06-A6AF-4198-AA40-DA94B84B6696}"/>
              </a:ext>
            </a:extLst>
          </p:cNvPr>
          <p:cNvGrpSpPr/>
          <p:nvPr/>
        </p:nvGrpSpPr>
        <p:grpSpPr>
          <a:xfrm>
            <a:off x="2663077" y="3021429"/>
            <a:ext cx="468000" cy="468000"/>
            <a:chOff x="242294" y="1579145"/>
            <a:chExt cx="468000" cy="468000"/>
          </a:xfrm>
        </p:grpSpPr>
        <p:sp>
          <p:nvSpPr>
            <p:cNvPr id="48" name="Oval 9">
              <a:extLst>
                <a:ext uri="{FF2B5EF4-FFF2-40B4-BE49-F238E27FC236}">
                  <a16:creationId xmlns:a16="http://schemas.microsoft.com/office/drawing/2014/main" id="{DE3422B0-2C22-4913-99A1-C61D1B502482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90906AEF-79FC-421E-A67A-5F1A329A1F59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4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  <p:grpSp>
        <p:nvGrpSpPr>
          <p:cNvPr id="50" name="Group 4">
            <a:extLst>
              <a:ext uri="{FF2B5EF4-FFF2-40B4-BE49-F238E27FC236}">
                <a16:creationId xmlns:a16="http://schemas.microsoft.com/office/drawing/2014/main" id="{0E1510F7-9513-4F73-9E45-1E83F26D00B3}"/>
              </a:ext>
            </a:extLst>
          </p:cNvPr>
          <p:cNvGrpSpPr/>
          <p:nvPr/>
        </p:nvGrpSpPr>
        <p:grpSpPr>
          <a:xfrm>
            <a:off x="2638022" y="1150536"/>
            <a:ext cx="468000" cy="468000"/>
            <a:chOff x="242294" y="1579145"/>
            <a:chExt cx="468000" cy="468000"/>
          </a:xfrm>
        </p:grpSpPr>
        <p:sp>
          <p:nvSpPr>
            <p:cNvPr id="51" name="Oval 9">
              <a:extLst>
                <a:ext uri="{FF2B5EF4-FFF2-40B4-BE49-F238E27FC236}">
                  <a16:creationId xmlns:a16="http://schemas.microsoft.com/office/drawing/2014/main" id="{E12FD048-DF67-4496-8D4B-267550C217D6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9B57D4D0-EE07-4AB1-9E44-F42EE8521287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B Adman X" panose="02000506090000020004" pitchFamily="2" charset="-34"/>
                  <a:ea typeface="맑은 고딕" panose="020B0503020000020004" pitchFamily="34" charset="-127"/>
                  <a:cs typeface="DB Adman X" panose="02000506090000020004" pitchFamily="2" charset="-34"/>
                </a:rPr>
                <a:t>5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070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9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122567" y="-4285268"/>
            <a:ext cx="831448" cy="9301187"/>
            <a:chOff x="0" y="-38100"/>
            <a:chExt cx="949103" cy="5256395"/>
          </a:xfrm>
        </p:grpSpPr>
        <p:sp>
          <p:nvSpPr>
            <p:cNvPr id="3" name="Freeform 3"/>
            <p:cNvSpPr/>
            <p:nvPr/>
          </p:nvSpPr>
          <p:spPr>
            <a:xfrm>
              <a:off x="136303" y="0"/>
              <a:ext cx="812800" cy="5218295"/>
            </a:xfrm>
            <a:custGeom>
              <a:avLst/>
              <a:gdLst/>
              <a:ahLst/>
              <a:cxnLst/>
              <a:rect l="l" t="t" r="r" b="b"/>
              <a:pathLst>
                <a:path w="949103" h="5218295">
                  <a:moveTo>
                    <a:pt x="0" y="0"/>
                  </a:moveTo>
                  <a:lnTo>
                    <a:pt x="949103" y="0"/>
                  </a:lnTo>
                  <a:lnTo>
                    <a:pt x="949103" y="5218295"/>
                  </a:lnTo>
                  <a:lnTo>
                    <a:pt x="0" y="5218295"/>
                  </a:ln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B52751A-FC01-4C7B-BC32-41034965E322}"/>
              </a:ext>
            </a:extLst>
          </p:cNvPr>
          <p:cNvSpPr txBox="1"/>
          <p:nvPr/>
        </p:nvSpPr>
        <p:spPr>
          <a:xfrm>
            <a:off x="-13648" y="144267"/>
            <a:ext cx="9183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>
              <a:defRPr/>
            </a:pPr>
            <a:r>
              <a:rPr lang="th-TH" sz="22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ตัวชี้วัดแผนปฏิบัติราชการด้านการส่งเสริมคุณธรรมฯ ระยะที่ 2 (พ.ศ. 2566-2570) และผลฯ ปีงบฯ 2566</a:t>
            </a:r>
            <a:endParaRPr lang="en-US" sz="2200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9E679AF1-F633-45C8-AD42-BCE95C9E1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336084"/>
              </p:ext>
            </p:extLst>
          </p:nvPr>
        </p:nvGraphicFramePr>
        <p:xfrm>
          <a:off x="312173" y="888268"/>
          <a:ext cx="8519655" cy="421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0452">
                  <a:extLst>
                    <a:ext uri="{9D8B030D-6E8A-4147-A177-3AD203B41FA5}">
                      <a16:colId xmlns:a16="http://schemas.microsoft.com/office/drawing/2014/main" val="392089830"/>
                    </a:ext>
                  </a:extLst>
                </a:gridCol>
                <a:gridCol w="1266675">
                  <a:extLst>
                    <a:ext uri="{9D8B030D-6E8A-4147-A177-3AD203B41FA5}">
                      <a16:colId xmlns:a16="http://schemas.microsoft.com/office/drawing/2014/main" val="2547387410"/>
                    </a:ext>
                  </a:extLst>
                </a:gridCol>
                <a:gridCol w="940632">
                  <a:extLst>
                    <a:ext uri="{9D8B030D-6E8A-4147-A177-3AD203B41FA5}">
                      <a16:colId xmlns:a16="http://schemas.microsoft.com/office/drawing/2014/main" val="2155708014"/>
                    </a:ext>
                  </a:extLst>
                </a:gridCol>
                <a:gridCol w="940632">
                  <a:extLst>
                    <a:ext uri="{9D8B030D-6E8A-4147-A177-3AD203B41FA5}">
                      <a16:colId xmlns:a16="http://schemas.microsoft.com/office/drawing/2014/main" val="2732426380"/>
                    </a:ext>
                  </a:extLst>
                </a:gridCol>
                <a:gridCol w="940632">
                  <a:extLst>
                    <a:ext uri="{9D8B030D-6E8A-4147-A177-3AD203B41FA5}">
                      <a16:colId xmlns:a16="http://schemas.microsoft.com/office/drawing/2014/main" val="4185949006"/>
                    </a:ext>
                  </a:extLst>
                </a:gridCol>
                <a:gridCol w="940632">
                  <a:extLst>
                    <a:ext uri="{9D8B030D-6E8A-4147-A177-3AD203B41FA5}">
                      <a16:colId xmlns:a16="http://schemas.microsoft.com/office/drawing/2014/main" val="3920871986"/>
                    </a:ext>
                  </a:extLst>
                </a:gridCol>
              </a:tblGrid>
              <a:tr h="370432">
                <a:tc rowSpan="2">
                  <a:txBody>
                    <a:bodyPr/>
                    <a:lstStyle/>
                    <a:p>
                      <a:pPr algn="ctr"/>
                      <a:r>
                        <a:rPr lang="th-TH" sz="27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ตัวชี้วัด</a:t>
                      </a:r>
                      <a:endParaRPr lang="en-US" sz="27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ค่าเป้าหมาย และผลของตัวชี้วัด ปีงบฯ 2566</a:t>
                      </a:r>
                      <a:endParaRPr lang="en-US" sz="22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302750"/>
                  </a:ext>
                </a:extLst>
              </a:tr>
              <a:tr h="577874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2566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2567</a:t>
                      </a:r>
                      <a:endParaRPr lang="en-US" sz="20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2568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2569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2570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34401"/>
                  </a:ext>
                </a:extLst>
              </a:tr>
              <a:tr h="8445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ร้อยละของหน่วยงานในสังกัดกระทรวงสาธารณสุข</a:t>
                      </a:r>
                      <a:b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ผ่านเกณฑ์การประเมินเป็นองค์กรคุณธรรมต้นแบบ</a:t>
                      </a:r>
                    </a:p>
                    <a:p>
                      <a:pPr algn="l"/>
                      <a:endParaRPr lang="en-US" sz="1600" spc="0" baseline="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</a:p>
                    <a:p>
                      <a:pPr algn="ctr"/>
                      <a:endParaRPr lang="th-TH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(ร้อยละ 81.05)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24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272247"/>
                  </a:ext>
                </a:extLst>
              </a:tr>
              <a:tr h="9927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ร้อยละของหน่วยงานในสังกัดสำนักงาน</a:t>
                      </a:r>
                      <a:b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ปลัดกระทรวงสาธารณสุขผ่านเกณฑ์การประเมิน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เป็นองค์กรคุณธรรมต้นแบบ</a:t>
                      </a:r>
                    </a:p>
                    <a:p>
                      <a:pPr algn="l"/>
                      <a:endParaRPr lang="en-US" sz="1600" spc="0" baseline="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</a:p>
                    <a:p>
                      <a:pPr algn="ctr"/>
                      <a:endParaRPr lang="th-TH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(ร้อยละ 84.62)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24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190747"/>
                  </a:ext>
                </a:extLst>
              </a:tr>
              <a:tr h="8445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ร้อยละของหน่วยงานในสังกัดกระทรวงสาธารณสุข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ผ่านเกณฑ์การประเมิน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ITA</a:t>
                      </a:r>
                    </a:p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92</a:t>
                      </a:r>
                      <a:endParaRPr lang="th-TH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endParaRPr lang="th-TH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(ร้อยละ 64.71)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94</a:t>
                      </a: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94</a:t>
                      </a: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94</a:t>
                      </a: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95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213185"/>
                  </a:ext>
                </a:extLst>
              </a:tr>
              <a:tr h="480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-76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ดัชนีความสุขคนทำงาน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วัดปี พ.ศ. 2580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51464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31183C-3DF1-4D5E-B94F-9E9FA24D5067}"/>
              </a:ext>
            </a:extLst>
          </p:cNvPr>
          <p:cNvCxnSpPr>
            <a:cxnSpLocks/>
          </p:cNvCxnSpPr>
          <p:nvPr/>
        </p:nvCxnSpPr>
        <p:spPr>
          <a:xfrm>
            <a:off x="3810000" y="2244090"/>
            <a:ext cx="12573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02CF40-7C34-4291-B28E-3DEADB31738B}"/>
              </a:ext>
            </a:extLst>
          </p:cNvPr>
          <p:cNvCxnSpPr>
            <a:cxnSpLocks/>
          </p:cNvCxnSpPr>
          <p:nvPr/>
        </p:nvCxnSpPr>
        <p:spPr>
          <a:xfrm>
            <a:off x="3810000" y="3082290"/>
            <a:ext cx="12573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3E72BD-54E0-419D-977A-307D2B019C26}"/>
              </a:ext>
            </a:extLst>
          </p:cNvPr>
          <p:cNvCxnSpPr>
            <a:cxnSpLocks/>
          </p:cNvCxnSpPr>
          <p:nvPr/>
        </p:nvCxnSpPr>
        <p:spPr>
          <a:xfrm>
            <a:off x="3810000" y="4072890"/>
            <a:ext cx="12573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540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283691" y="2832"/>
            <a:ext cx="4855677" cy="5143500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th-TH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BCF812D9-09E4-40C2-A289-AA2399F4536E}"/>
              </a:ext>
            </a:extLst>
          </p:cNvPr>
          <p:cNvGrpSpPr/>
          <p:nvPr/>
        </p:nvGrpSpPr>
        <p:grpSpPr>
          <a:xfrm>
            <a:off x="2544135" y="751421"/>
            <a:ext cx="3549572" cy="3540376"/>
            <a:chOff x="1588596" y="-38100"/>
            <a:chExt cx="8062426" cy="8143125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61A87FDB-B9F1-44A8-B0DE-FD1807C820DE}"/>
                </a:ext>
              </a:extLst>
            </p:cNvPr>
            <p:cNvSpPr txBox="1"/>
            <p:nvPr/>
          </p:nvSpPr>
          <p:spPr>
            <a:xfrm>
              <a:off x="1801170" y="-38100"/>
              <a:ext cx="1114727" cy="621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1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T Drugs"/>
                  <a:ea typeface="+mn-ea"/>
                  <a:cs typeface="+mn-cs"/>
                </a:rPr>
                <a:t>Inspiring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1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T Drugs"/>
                  <a:ea typeface="+mn-ea"/>
                  <a:cs typeface="+mn-cs"/>
                </a:rPr>
                <a:t>20%</a:t>
              </a:r>
            </a:p>
          </p:txBody>
        </p:sp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7AFB3379-CCFE-47D6-9937-24D6084CF1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88596" y="42599"/>
              <a:ext cx="8062426" cy="8062426"/>
              <a:chOff x="0" y="0"/>
              <a:chExt cx="2540000" cy="2540000"/>
            </a:xfrm>
          </p:grpSpPr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D4878BC5-EEBC-4191-92BC-19489C22B24B}"/>
                  </a:ext>
                </a:extLst>
              </p:cNvPr>
              <p:cNvSpPr/>
              <p:nvPr/>
            </p:nvSpPr>
            <p:spPr>
              <a:xfrm>
                <a:off x="1270000" y="0"/>
                <a:ext cx="1225947" cy="1104203"/>
              </a:xfrm>
              <a:custGeom>
                <a:avLst/>
                <a:gdLst/>
                <a:ahLst/>
                <a:cxnLst/>
                <a:rect l="l" t="t" r="r" b="b"/>
                <a:pathLst>
                  <a:path w="1225947" h="1104203">
                    <a:moveTo>
                      <a:pt x="0" y="0"/>
                    </a:moveTo>
                    <a:cubicBezTo>
                      <a:pt x="573695" y="0"/>
                      <a:pt x="1076156" y="384611"/>
                      <a:pt x="1225947" y="938406"/>
                    </a:cubicBezTo>
                    <a:lnTo>
                      <a:pt x="612973" y="1104203"/>
                    </a:lnTo>
                    <a:cubicBezTo>
                      <a:pt x="538078" y="827305"/>
                      <a:pt x="286848" y="635000"/>
                      <a:pt x="0" y="63500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71D2E2B9-A124-440C-B687-8152DED7BCB1}"/>
                  </a:ext>
                </a:extLst>
              </p:cNvPr>
              <p:cNvSpPr/>
              <p:nvPr/>
            </p:nvSpPr>
            <p:spPr>
              <a:xfrm>
                <a:off x="1617102" y="877548"/>
                <a:ext cx="1038022" cy="1455928"/>
              </a:xfrm>
              <a:custGeom>
                <a:avLst/>
                <a:gdLst/>
                <a:ahLst/>
                <a:cxnLst/>
                <a:rect l="l" t="t" r="r" b="b"/>
                <a:pathLst>
                  <a:path w="1038022" h="1455928">
                    <a:moveTo>
                      <a:pt x="860740" y="0"/>
                    </a:moveTo>
                    <a:cubicBezTo>
                      <a:pt x="1038021" y="545617"/>
                      <a:pt x="827504" y="1142337"/>
                      <a:pt x="347101" y="1455928"/>
                    </a:cubicBezTo>
                    <a:lnTo>
                      <a:pt x="0" y="924190"/>
                    </a:lnTo>
                    <a:cubicBezTo>
                      <a:pt x="240201" y="767394"/>
                      <a:pt x="345460" y="469035"/>
                      <a:pt x="256819" y="196226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282FAD75-EE0A-4613-87CB-F30101A69540}"/>
                  </a:ext>
                </a:extLst>
              </p:cNvPr>
              <p:cNvSpPr/>
              <p:nvPr/>
            </p:nvSpPr>
            <p:spPr>
              <a:xfrm>
                <a:off x="473094" y="1764429"/>
                <a:ext cx="1543393" cy="870232"/>
              </a:xfrm>
              <a:custGeom>
                <a:avLst/>
                <a:gdLst/>
                <a:ahLst/>
                <a:cxnLst/>
                <a:rect l="l" t="t" r="r" b="b"/>
                <a:pathLst>
                  <a:path w="1543393" h="870232">
                    <a:moveTo>
                      <a:pt x="1543393" y="533023"/>
                    </a:moveTo>
                    <a:cubicBezTo>
                      <a:pt x="1079264" y="870232"/>
                      <a:pt x="446696" y="854415"/>
                      <a:pt x="0" y="494430"/>
                    </a:cubicBezTo>
                    <a:lnTo>
                      <a:pt x="398453" y="0"/>
                    </a:lnTo>
                    <a:cubicBezTo>
                      <a:pt x="621801" y="179993"/>
                      <a:pt x="938085" y="187902"/>
                      <a:pt x="1170150" y="19297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49DE6A68-5A25-4F64-BC0A-FC1A083926BF}"/>
                  </a:ext>
                </a:extLst>
              </p:cNvPr>
              <p:cNvSpPr/>
              <p:nvPr/>
            </p:nvSpPr>
            <p:spPr>
              <a:xfrm>
                <a:off x="-121047" y="817672"/>
                <a:ext cx="1017804" cy="1479780"/>
              </a:xfrm>
              <a:custGeom>
                <a:avLst/>
                <a:gdLst/>
                <a:ahLst/>
                <a:cxnLst/>
                <a:rect l="l" t="t" r="r" b="b"/>
                <a:pathLst>
                  <a:path w="1017804" h="1479780">
                    <a:moveTo>
                      <a:pt x="644560" y="1479780"/>
                    </a:moveTo>
                    <a:cubicBezTo>
                      <a:pt x="180430" y="1142570"/>
                      <a:pt x="0" y="536074"/>
                      <a:pt x="204329" y="0"/>
                    </a:cubicBezTo>
                    <a:lnTo>
                      <a:pt x="797688" y="226164"/>
                    </a:lnTo>
                    <a:cubicBezTo>
                      <a:pt x="695523" y="494201"/>
                      <a:pt x="785739" y="797449"/>
                      <a:pt x="1017803" y="966054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0B3735AF-8CFF-4FE3-8ACF-21E7A7F01EE2}"/>
                  </a:ext>
                </a:extLst>
              </p:cNvPr>
              <p:cNvSpPr/>
              <p:nvPr/>
            </p:nvSpPr>
            <p:spPr>
              <a:xfrm>
                <a:off x="62158" y="0"/>
                <a:ext cx="1207778" cy="1073774"/>
              </a:xfrm>
              <a:custGeom>
                <a:avLst/>
                <a:gdLst/>
                <a:ahLst/>
                <a:cxnLst/>
                <a:rect l="l" t="t" r="r" b="b"/>
                <a:pathLst>
                  <a:path w="1207778" h="1073774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779" y="635000"/>
                    </a:lnTo>
                    <a:cubicBezTo>
                      <a:pt x="932703" y="635027"/>
                      <a:pt x="688924" y="812162"/>
                      <a:pt x="603921" y="1073774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</p:grpSp>
      <p:pic>
        <p:nvPicPr>
          <p:cNvPr id="20" name="Picture 14">
            <a:extLst>
              <a:ext uri="{FF2B5EF4-FFF2-40B4-BE49-F238E27FC236}">
                <a16:creationId xmlns:a16="http://schemas.microsoft.com/office/drawing/2014/main" id="{4A5BAD1E-4E75-4BEF-BB0E-0EB45348B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82349" y="1374893"/>
            <a:ext cx="1218546" cy="16110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27EDD4-3744-47F2-B110-2A60F0FD9075}"/>
              </a:ext>
            </a:extLst>
          </p:cNvPr>
          <p:cNvSpPr txBox="1"/>
          <p:nvPr/>
        </p:nvSpPr>
        <p:spPr>
          <a:xfrm>
            <a:off x="3368043" y="2306929"/>
            <a:ext cx="19439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มนุษย์</a:t>
            </a:r>
            <a:b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ที่สมบูรณ์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13A093-B3F7-467F-82C0-1B08305F4CE9}"/>
              </a:ext>
            </a:extLst>
          </p:cNvPr>
          <p:cNvSpPr txBox="1"/>
          <p:nvPr/>
        </p:nvSpPr>
        <p:spPr>
          <a:xfrm>
            <a:off x="5874827" y="387760"/>
            <a:ext cx="3016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ปรับเปลี่ยน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ระบบนิเวศคุณธรรม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ระบบนิเวศจริยธรรม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F510E-5C80-421C-94D9-9B7F8E903012}"/>
              </a:ext>
            </a:extLst>
          </p:cNvPr>
          <p:cNvSpPr txBox="1"/>
          <p:nvPr/>
        </p:nvSpPr>
        <p:spPr>
          <a:xfrm>
            <a:off x="6109501" y="2306929"/>
            <a:ext cx="3141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การเรียนรู้เพื่อ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เสริมสร้างแรงบันดาลใจ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บ่มเพาะความคิดสร้างสรรค์ </a:t>
            </a:r>
          </a:p>
        </p:txBody>
      </p:sp>
      <p:sp>
        <p:nvSpPr>
          <p:cNvPr id="24" name="AutoShape 4">
            <a:extLst>
              <a:ext uri="{FF2B5EF4-FFF2-40B4-BE49-F238E27FC236}">
                <a16:creationId xmlns:a16="http://schemas.microsoft.com/office/drawing/2014/main" id="{84167FC5-60C3-4343-97D2-685C5D13739F}"/>
              </a:ext>
            </a:extLst>
          </p:cNvPr>
          <p:cNvSpPr/>
          <p:nvPr/>
        </p:nvSpPr>
        <p:spPr>
          <a:xfrm>
            <a:off x="317147" y="4998131"/>
            <a:ext cx="8496300" cy="114300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th-TH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8B67B4-94B3-4D5E-A92A-40C0492F6C46}"/>
              </a:ext>
            </a:extLst>
          </p:cNvPr>
          <p:cNvSpPr txBox="1"/>
          <p:nvPr/>
        </p:nvSpPr>
        <p:spPr>
          <a:xfrm>
            <a:off x="1707641" y="4468267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ปลูกฝังจิตสาธารณะ ยึดประโยชน์ส่วนรวมเป็นที่ตั้ง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7208E-E9E3-406E-B072-1BEC9347FB0D}"/>
              </a:ext>
            </a:extLst>
          </p:cNvPr>
          <p:cNvSpPr txBox="1"/>
          <p:nvPr/>
        </p:nvSpPr>
        <p:spPr>
          <a:xfrm>
            <a:off x="343563" y="2412520"/>
            <a:ext cx="27560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มีความซื่อสัตย์สุจริต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มีวินัย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มีคุณธรรมจริยธรรม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มีความรับผิดชอบ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0C8944-3E17-438B-8E50-8F4499EC702F}"/>
              </a:ext>
            </a:extLst>
          </p:cNvPr>
          <p:cNvSpPr txBox="1"/>
          <p:nvPr/>
        </p:nvSpPr>
        <p:spPr>
          <a:xfrm>
            <a:off x="363203" y="310455"/>
            <a:ext cx="41706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เน้นการสร้างคุณธรรมร่วมและค่านิยมที่ดี คือ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สังคมมีความหวัง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Hope) </a:t>
            </a:r>
            <a:endParaRPr kumimoji="0" lang="th-TH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สังคมที่เปี่ยมสุข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Happiness) </a:t>
            </a:r>
            <a:endParaRPr kumimoji="0" lang="th-TH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สังคมที่มีความสมานฉันท์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Harmony)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2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8">
            <a:extLst>
              <a:ext uri="{FF2B5EF4-FFF2-40B4-BE49-F238E27FC236}">
                <a16:creationId xmlns:a16="http://schemas.microsoft.com/office/drawing/2014/main" id="{5FC74ACC-D060-44F8-AE8A-A9AE6C61290F}"/>
              </a:ext>
            </a:extLst>
          </p:cNvPr>
          <p:cNvSpPr txBox="1"/>
          <p:nvPr/>
        </p:nvSpPr>
        <p:spPr>
          <a:xfrm>
            <a:off x="2492300" y="99905"/>
            <a:ext cx="425043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มนุษย์ที่สมบูรณ์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0DA19E-3FDF-43E0-9AA3-F3BC7646C4D8}"/>
              </a:ext>
            </a:extLst>
          </p:cNvPr>
          <p:cNvGrpSpPr/>
          <p:nvPr/>
        </p:nvGrpSpPr>
        <p:grpSpPr>
          <a:xfrm>
            <a:off x="827584" y="1059582"/>
            <a:ext cx="3887879" cy="3857411"/>
            <a:chOff x="261928" y="937945"/>
            <a:chExt cx="3595223" cy="353085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333733" y="957444"/>
              <a:ext cx="1648281" cy="1648093"/>
              <a:chOff x="0" y="0"/>
              <a:chExt cx="6350013" cy="6349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2D8B3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119358" y="937945"/>
              <a:ext cx="1648281" cy="1648093"/>
              <a:chOff x="0" y="0"/>
              <a:chExt cx="6350013" cy="634928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2D8B3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217827" y="1947265"/>
              <a:ext cx="1648281" cy="1648093"/>
              <a:chOff x="0" y="0"/>
              <a:chExt cx="6350013" cy="634928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2D8B3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208870" y="2810296"/>
              <a:ext cx="1648281" cy="1648093"/>
              <a:chOff x="0" y="0"/>
              <a:chExt cx="6350013" cy="634928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2D8B3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298855" y="2820705"/>
              <a:ext cx="1648281" cy="1648093"/>
              <a:chOff x="0" y="0"/>
              <a:chExt cx="6350013" cy="634928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2D8B3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44" name="原创设计师QQ598969553     _9">
              <a:extLst>
                <a:ext uri="{FF2B5EF4-FFF2-40B4-BE49-F238E27FC236}">
                  <a16:creationId xmlns:a16="http://schemas.microsoft.com/office/drawing/2014/main" id="{B16BDA8D-6040-49BF-99BD-11B04E006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28" y="1489103"/>
              <a:ext cx="179189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แรงบันดาลใจ</a:t>
              </a:r>
            </a:p>
          </p:txBody>
        </p:sp>
        <p:sp>
          <p:nvSpPr>
            <p:cNvPr id="45" name="原创设计师QQ598969553     _9">
              <a:extLst>
                <a:ext uri="{FF2B5EF4-FFF2-40B4-BE49-F238E27FC236}">
                  <a16:creationId xmlns:a16="http://schemas.microsoft.com/office/drawing/2014/main" id="{3250AAE1-E6AB-4985-A981-D4759B6D7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634" y="1446641"/>
              <a:ext cx="166052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จิตสำนึก</a:t>
              </a:r>
            </a:p>
          </p:txBody>
        </p:sp>
        <p:sp>
          <p:nvSpPr>
            <p:cNvPr id="46" name="原创设计师QQ598969553     _9">
              <a:extLst>
                <a:ext uri="{FF2B5EF4-FFF2-40B4-BE49-F238E27FC236}">
                  <a16:creationId xmlns:a16="http://schemas.microsoft.com/office/drawing/2014/main" id="{49E379BA-00E1-4F17-920B-20A8628EC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7720" y="3080344"/>
              <a:ext cx="1660525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คุณธรรมจริยธรรม</a:t>
              </a:r>
            </a:p>
          </p:txBody>
        </p:sp>
        <p:sp>
          <p:nvSpPr>
            <p:cNvPr id="47" name="原创设计师QQ598969553     _9">
              <a:extLst>
                <a:ext uri="{FF2B5EF4-FFF2-40B4-BE49-F238E27FC236}">
                  <a16:creationId xmlns:a16="http://schemas.microsoft.com/office/drawing/2014/main" id="{FB477B2B-7F96-4FE6-82AB-71DB7452E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386" y="2463535"/>
              <a:ext cx="166052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ศรัทธา</a:t>
              </a:r>
            </a:p>
          </p:txBody>
        </p:sp>
        <p:sp>
          <p:nvSpPr>
            <p:cNvPr id="48" name="原创设计师QQ598969553     _9">
              <a:extLst>
                <a:ext uri="{FF2B5EF4-FFF2-40B4-BE49-F238E27FC236}">
                  <a16:creationId xmlns:a16="http://schemas.microsoft.com/office/drawing/2014/main" id="{7AD6FF84-0CB0-41F9-8588-DC6D8E149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4" y="3344670"/>
              <a:ext cx="166052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BrandVoice X" panose="02000506090000020004" pitchFamily="2" charset="-34"/>
                  <a:ea typeface="+mn-ea"/>
                  <a:cs typeface="DB BrandVoice X" panose="02000506090000020004" pitchFamily="2" charset="-34"/>
                </a:rPr>
                <a:t>จินตนาการ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4026D65-3D77-4E70-B1B3-21F8E0027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8" y="865253"/>
            <a:ext cx="3233114" cy="4078722"/>
          </a:xfrm>
          <a:prstGeom prst="rect">
            <a:avLst/>
          </a:prstGeom>
        </p:spPr>
      </p:pic>
      <p:sp>
        <p:nvSpPr>
          <p:cNvPr id="51" name="AutoShape 4">
            <a:extLst>
              <a:ext uri="{FF2B5EF4-FFF2-40B4-BE49-F238E27FC236}">
                <a16:creationId xmlns:a16="http://schemas.microsoft.com/office/drawing/2014/main" id="{72C509D0-7D06-4691-9685-69E271FC9E63}"/>
              </a:ext>
            </a:extLst>
          </p:cNvPr>
          <p:cNvSpPr/>
          <p:nvPr/>
        </p:nvSpPr>
        <p:spPr>
          <a:xfrm>
            <a:off x="357019" y="736658"/>
            <a:ext cx="8496300" cy="66221"/>
          </a:xfrm>
          <a:prstGeom prst="rect">
            <a:avLst/>
          </a:prstGeom>
          <a:solidFill>
            <a:srgbClr val="B4A492"/>
          </a:solid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4">
            <a:extLst>
              <a:ext uri="{FF2B5EF4-FFF2-40B4-BE49-F238E27FC236}">
                <a16:creationId xmlns:a16="http://schemas.microsoft.com/office/drawing/2014/main" id="{DB884585-E6DD-430B-9692-207F235E45D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423988" y="2571750"/>
            <a:ext cx="5143500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5E746-C2E0-488D-9FE9-2E6C54376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0099"/>
          <a:stretch/>
        </p:blipFill>
        <p:spPr>
          <a:xfrm>
            <a:off x="250826" y="231776"/>
            <a:ext cx="3529013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A7185DD-3F02-4495-9FC1-C86B4F07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2571750"/>
            <a:ext cx="4397375" cy="1938988"/>
          </a:xfrm>
          <a:prstGeom prst="rect">
            <a:avLst/>
          </a:prstGeom>
          <a:noFill/>
          <a:ln>
            <a:noFill/>
          </a:ln>
        </p:spPr>
        <p:txBody>
          <a:bodyPr lIns="91436" tIns="45718" rIns="91436" bIns="45718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279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ประกาศในราชกิจจานุเบกษา </a:t>
            </a:r>
          </a:p>
          <a:p>
            <a:pPr marL="0" marR="0" lvl="0" indent="0" algn="ctr" defTabSz="91279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เมื่อวันที่ 16 เมษายน พ.ศ. 2562 </a:t>
            </a:r>
          </a:p>
          <a:p>
            <a:pPr marL="0" marR="0" lvl="0" indent="0" algn="ctr" defTabSz="91279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มีผลใช้บังคับ</a:t>
            </a:r>
          </a:p>
          <a:p>
            <a:pPr marL="0" marR="0" lvl="0" indent="0" algn="ctr" defTabSz="91279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เมื่อวันที่ 17 เมษายน พ.ศ. 2562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18E10F-34C2-4696-95BF-C848656C78C6}"/>
              </a:ext>
            </a:extLst>
          </p:cNvPr>
          <p:cNvSpPr/>
          <p:nvPr/>
        </p:nvSpPr>
        <p:spPr>
          <a:xfrm>
            <a:off x="4027494" y="458788"/>
            <a:ext cx="51530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พระราชบัญญัติ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มาตรฐานทางจริยธรรม พ.ศ. 2562 </a:t>
            </a:r>
          </a:p>
        </p:txBody>
      </p:sp>
      <p:sp>
        <p:nvSpPr>
          <p:cNvPr id="103430" name="AutoShape 4">
            <a:extLst>
              <a:ext uri="{FF2B5EF4-FFF2-40B4-BE49-F238E27FC236}">
                <a16:creationId xmlns:a16="http://schemas.microsoft.com/office/drawing/2014/main" id="{E5406E35-9A96-4E5A-940A-83E0A93DB0B6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600826" y="-512762"/>
            <a:ext cx="6350" cy="5153025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512" y="-732427"/>
            <a:ext cx="8640960" cy="5361577"/>
            <a:chOff x="0" y="0"/>
            <a:chExt cx="72888844" cy="43385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888841" cy="43385659"/>
            </a:xfrm>
            <a:custGeom>
              <a:avLst/>
              <a:gdLst/>
              <a:ahLst/>
              <a:cxnLst/>
              <a:rect l="l" t="t" r="r" b="b"/>
              <a:pathLst>
                <a:path w="72888841" h="43385659">
                  <a:moveTo>
                    <a:pt x="72662783" y="0"/>
                  </a:moveTo>
                  <a:lnTo>
                    <a:pt x="0" y="0"/>
                  </a:lnTo>
                  <a:lnTo>
                    <a:pt x="0" y="43385659"/>
                  </a:lnTo>
                  <a:lnTo>
                    <a:pt x="72888841" y="43385659"/>
                  </a:lnTo>
                  <a:lnTo>
                    <a:pt x="72888841" y="0"/>
                  </a:lnTo>
                  <a:lnTo>
                    <a:pt x="72662783" y="0"/>
                  </a:lnTo>
                  <a:close/>
                  <a:moveTo>
                    <a:pt x="72662783" y="43159598"/>
                  </a:moveTo>
                  <a:lnTo>
                    <a:pt x="228600" y="43159598"/>
                  </a:lnTo>
                  <a:lnTo>
                    <a:pt x="228600" y="228600"/>
                  </a:lnTo>
                  <a:lnTo>
                    <a:pt x="72662783" y="228600"/>
                  </a:lnTo>
                  <a:lnTo>
                    <a:pt x="72662783" y="43159598"/>
                  </a:lnTo>
                  <a:close/>
                </a:path>
              </a:pathLst>
            </a:custGeom>
            <a:solidFill>
              <a:srgbClr val="01949A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23528" y="315125"/>
            <a:ext cx="8640960" cy="4560881"/>
            <a:chOff x="0" y="0"/>
            <a:chExt cx="61017743" cy="41773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17745" cy="41773534"/>
            </a:xfrm>
            <a:custGeom>
              <a:avLst/>
              <a:gdLst/>
              <a:ahLst/>
              <a:cxnLst/>
              <a:rect l="l" t="t" r="r" b="b"/>
              <a:pathLst>
                <a:path w="61017745" h="41773534">
                  <a:moveTo>
                    <a:pt x="60791682" y="0"/>
                  </a:moveTo>
                  <a:lnTo>
                    <a:pt x="0" y="0"/>
                  </a:lnTo>
                  <a:lnTo>
                    <a:pt x="0" y="41773534"/>
                  </a:lnTo>
                  <a:lnTo>
                    <a:pt x="61017745" y="41773534"/>
                  </a:lnTo>
                  <a:lnTo>
                    <a:pt x="61017745" y="0"/>
                  </a:lnTo>
                  <a:lnTo>
                    <a:pt x="60791682" y="0"/>
                  </a:lnTo>
                  <a:close/>
                  <a:moveTo>
                    <a:pt x="60791682" y="41547473"/>
                  </a:moveTo>
                  <a:lnTo>
                    <a:pt x="228600" y="41547473"/>
                  </a:lnTo>
                  <a:lnTo>
                    <a:pt x="228600" y="228600"/>
                  </a:lnTo>
                  <a:lnTo>
                    <a:pt x="60791682" y="228600"/>
                  </a:lnTo>
                  <a:lnTo>
                    <a:pt x="60791682" y="41547473"/>
                  </a:lnTo>
                  <a:close/>
                </a:path>
              </a:pathLst>
            </a:custGeom>
            <a:solidFill>
              <a:srgbClr val="01949A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8273829" y="-452586"/>
            <a:ext cx="1232963" cy="2828890"/>
          </a:xfrm>
          <a:prstGeom prst="rect">
            <a:avLst/>
          </a:prstGeom>
          <a:solidFill>
            <a:srgbClr val="CD0046"/>
          </a:solidFill>
        </p:spPr>
        <p:txBody>
          <a:bodyPr/>
          <a:lstStyle/>
          <a:p>
            <a:endParaRPr lang="th-TH"/>
          </a:p>
        </p:txBody>
      </p:sp>
      <p:sp>
        <p:nvSpPr>
          <p:cNvPr id="11" name="AutoShape 11"/>
          <p:cNvSpPr/>
          <p:nvPr/>
        </p:nvSpPr>
        <p:spPr>
          <a:xfrm>
            <a:off x="16590" y="3867894"/>
            <a:ext cx="2808312" cy="1742205"/>
          </a:xfrm>
          <a:prstGeom prst="rect">
            <a:avLst/>
          </a:prstGeom>
          <a:solidFill>
            <a:srgbClr val="01949A"/>
          </a:solidFill>
        </p:spPr>
        <p:txBody>
          <a:bodyPr/>
          <a:lstStyle/>
          <a:p>
            <a:endParaRPr lang="th-TH"/>
          </a:p>
        </p:txBody>
      </p:sp>
      <p:sp>
        <p:nvSpPr>
          <p:cNvPr id="12" name="原创设计师QQ598969553     _9">
            <a:extLst>
              <a:ext uri="{FF2B5EF4-FFF2-40B4-BE49-F238E27FC236}">
                <a16:creationId xmlns:a16="http://schemas.microsoft.com/office/drawing/2014/main" id="{2DAAAE5F-44C4-404B-A1CC-B01E93114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923546"/>
            <a:ext cx="5040560" cy="69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0" latinLnBrk="0">
              <a:lnSpc>
                <a:spcPts val="4500"/>
              </a:lnSpc>
              <a:defRPr/>
            </a:pPr>
            <a:r>
              <a:rPr lang="th-TH" altLang="en-US" sz="40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แนวทางขับเคลื่อนการดำเนินงาน</a:t>
            </a:r>
          </a:p>
        </p:txBody>
      </p:sp>
      <p:sp>
        <p:nvSpPr>
          <p:cNvPr id="13" name="原创设计师QQ598969553     _9">
            <a:extLst>
              <a:ext uri="{FF2B5EF4-FFF2-40B4-BE49-F238E27FC236}">
                <a16:creationId xmlns:a16="http://schemas.microsoft.com/office/drawing/2014/main" id="{0E997566-6C71-47F7-A6E4-104156DCA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8" y="3891880"/>
            <a:ext cx="28083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33537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2567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161833-6149-4B73-9502-3307DA7B4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21" y="315125"/>
            <a:ext cx="1944215" cy="4834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C7D92-588D-44F3-B6B2-3C1F847F3EFD}"/>
              </a:ext>
            </a:extLst>
          </p:cNvPr>
          <p:cNvSpPr txBox="1"/>
          <p:nvPr/>
        </p:nvSpPr>
        <p:spPr>
          <a:xfrm>
            <a:off x="539552" y="1606687"/>
            <a:ext cx="54489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en-US" sz="60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องค์กรคุณธรรมต้นแบบ</a:t>
            </a:r>
          </a:p>
          <a:p>
            <a:endParaRPr lang="en-US" sz="60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A315FAA-FAAB-4042-9818-B8082473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-623533" y="623533"/>
            <a:ext cx="2494130" cy="124706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541707C-0A81-452A-8100-033F80FF6391}"/>
              </a:ext>
            </a:extLst>
          </p:cNvPr>
          <p:cNvGrpSpPr/>
          <p:nvPr/>
        </p:nvGrpSpPr>
        <p:grpSpPr>
          <a:xfrm>
            <a:off x="266700" y="2662005"/>
            <a:ext cx="2385235" cy="2156862"/>
            <a:chOff x="6977704" y="5523124"/>
            <a:chExt cx="4770469" cy="4313724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F74BB5C3-BBBB-41E6-9590-F3CE86AFB2CC}"/>
                </a:ext>
              </a:extLst>
            </p:cNvPr>
            <p:cNvGrpSpPr/>
            <p:nvPr/>
          </p:nvGrpSpPr>
          <p:grpSpPr>
            <a:xfrm>
              <a:off x="6977704" y="5523124"/>
              <a:ext cx="4770469" cy="4244252"/>
              <a:chOff x="0" y="0"/>
              <a:chExt cx="1173225" cy="1109667"/>
            </a:xfrm>
            <a:solidFill>
              <a:srgbClr val="D1EBFD"/>
            </a:solidFill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AE811D82-BFC3-4910-9C52-EA72B6BECC40}"/>
                  </a:ext>
                </a:extLst>
              </p:cNvPr>
              <p:cNvSpPr/>
              <p:nvPr/>
            </p:nvSpPr>
            <p:spPr>
              <a:xfrm>
                <a:off x="0" y="0"/>
                <a:ext cx="1173225" cy="1109667"/>
              </a:xfrm>
              <a:custGeom>
                <a:avLst/>
                <a:gdLst/>
                <a:ahLst/>
                <a:cxnLst/>
                <a:rect l="l" t="t" r="r" b="b"/>
                <a:pathLst>
                  <a:path w="1173225" h="1109667">
                    <a:moveTo>
                      <a:pt x="1048765" y="1109667"/>
                    </a:moveTo>
                    <a:lnTo>
                      <a:pt x="124460" y="1109667"/>
                    </a:lnTo>
                    <a:cubicBezTo>
                      <a:pt x="55880" y="1109667"/>
                      <a:pt x="0" y="1053787"/>
                      <a:pt x="0" y="98520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765" y="0"/>
                    </a:lnTo>
                    <a:cubicBezTo>
                      <a:pt x="1117345" y="0"/>
                      <a:pt x="1173225" y="55880"/>
                      <a:pt x="1173225" y="124460"/>
                    </a:cubicBezTo>
                    <a:lnTo>
                      <a:pt x="1173225" y="985207"/>
                    </a:lnTo>
                    <a:cubicBezTo>
                      <a:pt x="1173225" y="1053787"/>
                      <a:pt x="1117345" y="1109667"/>
                      <a:pt x="1048765" y="110966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6D51D4-5E4A-4EAC-9CE4-0FA266B878B3}"/>
                </a:ext>
              </a:extLst>
            </p:cNvPr>
            <p:cNvSpPr txBox="1"/>
            <p:nvPr/>
          </p:nvSpPr>
          <p:spPr>
            <a:xfrm>
              <a:off x="8001000" y="5589532"/>
              <a:ext cx="3036727" cy="4247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Social </a:t>
              </a:r>
            </a:p>
            <a:p>
              <a:pPr defTabSz="457200" latinLnBrk="0"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Credit </a:t>
              </a:r>
            </a:p>
            <a:p>
              <a:pPr defTabSz="457200" latinLnBrk="0"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System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96F9EB9-844E-4997-BB15-EA339CAEAF61}"/>
              </a:ext>
            </a:extLst>
          </p:cNvPr>
          <p:cNvSpPr txBox="1"/>
          <p:nvPr/>
        </p:nvSpPr>
        <p:spPr>
          <a:xfrm>
            <a:off x="76200" y="25698"/>
            <a:ext cx="2018501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en-US" sz="8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2567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43D8A7-F305-486F-BF41-F3AC94A7E6C4}"/>
              </a:ext>
            </a:extLst>
          </p:cNvPr>
          <p:cNvSpPr/>
          <p:nvPr/>
        </p:nvSpPr>
        <p:spPr>
          <a:xfrm>
            <a:off x="2483768" y="341499"/>
            <a:ext cx="4067139" cy="1533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>
              <a:lnSpc>
                <a:spcPts val="5550"/>
              </a:lnSpc>
              <a:defRPr/>
            </a:pPr>
            <a:r>
              <a:rPr lang="en-US" sz="4800" b="1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Positive Reflection </a:t>
            </a:r>
          </a:p>
          <a:p>
            <a:pPr defTabSz="457200" latinLnBrk="0">
              <a:lnSpc>
                <a:spcPts val="5550"/>
              </a:lnSpc>
              <a:defRPr/>
            </a:pPr>
            <a:r>
              <a:rPr lang="th-TH" sz="4800" b="1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ในตนเอง</a:t>
            </a:r>
            <a:r>
              <a:rPr lang="th-TH" sz="4800" dirty="0">
                <a:solidFill>
                  <a:prstClr val="black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 </a:t>
            </a:r>
            <a:endParaRPr lang="en-US" sz="5750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B5BF31-A34A-424C-8915-D19072BC08B4}"/>
              </a:ext>
            </a:extLst>
          </p:cNvPr>
          <p:cNvGrpSpPr/>
          <p:nvPr/>
        </p:nvGrpSpPr>
        <p:grpSpPr>
          <a:xfrm>
            <a:off x="2326160" y="1905032"/>
            <a:ext cx="2385235" cy="1513946"/>
            <a:chOff x="3947772" y="744008"/>
            <a:chExt cx="4770469" cy="4244252"/>
          </a:xfrm>
          <a:solidFill>
            <a:srgbClr val="0073E6"/>
          </a:solidFill>
        </p:grpSpPr>
        <p:grpSp>
          <p:nvGrpSpPr>
            <p:cNvPr id="23" name="Group 3">
              <a:extLst>
                <a:ext uri="{FF2B5EF4-FFF2-40B4-BE49-F238E27FC236}">
                  <a16:creationId xmlns:a16="http://schemas.microsoft.com/office/drawing/2014/main" id="{9F88AAFC-4DA2-465C-9A4A-428F0014E79A}"/>
                </a:ext>
              </a:extLst>
            </p:cNvPr>
            <p:cNvGrpSpPr/>
            <p:nvPr/>
          </p:nvGrpSpPr>
          <p:grpSpPr>
            <a:xfrm>
              <a:off x="3947772" y="744008"/>
              <a:ext cx="4770469" cy="4244252"/>
              <a:chOff x="0" y="0"/>
              <a:chExt cx="1173225" cy="1109667"/>
            </a:xfrm>
            <a:grpFill/>
          </p:grpSpPr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0590D9C3-5B87-4444-8110-15D09FC81DAC}"/>
                  </a:ext>
                </a:extLst>
              </p:cNvPr>
              <p:cNvSpPr/>
              <p:nvPr/>
            </p:nvSpPr>
            <p:spPr>
              <a:xfrm>
                <a:off x="0" y="0"/>
                <a:ext cx="1173225" cy="1109667"/>
              </a:xfrm>
              <a:custGeom>
                <a:avLst/>
                <a:gdLst/>
                <a:ahLst/>
                <a:cxnLst/>
                <a:rect l="l" t="t" r="r" b="b"/>
                <a:pathLst>
                  <a:path w="1173225" h="1109667">
                    <a:moveTo>
                      <a:pt x="1048765" y="1109667"/>
                    </a:moveTo>
                    <a:lnTo>
                      <a:pt x="124460" y="1109667"/>
                    </a:lnTo>
                    <a:cubicBezTo>
                      <a:pt x="55880" y="1109667"/>
                      <a:pt x="0" y="1053787"/>
                      <a:pt x="0" y="98520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765" y="0"/>
                    </a:lnTo>
                    <a:cubicBezTo>
                      <a:pt x="1117345" y="0"/>
                      <a:pt x="1173225" y="55880"/>
                      <a:pt x="1173225" y="124460"/>
                    </a:cubicBezTo>
                    <a:lnTo>
                      <a:pt x="1173225" y="985207"/>
                    </a:lnTo>
                    <a:cubicBezTo>
                      <a:pt x="1173225" y="1053787"/>
                      <a:pt x="1117345" y="1109667"/>
                      <a:pt x="1048765" y="110966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CDC321-775F-4D16-8715-0F32F140A46B}"/>
                </a:ext>
              </a:extLst>
            </p:cNvPr>
            <p:cNvSpPr txBox="1"/>
            <p:nvPr/>
          </p:nvSpPr>
          <p:spPr>
            <a:xfrm>
              <a:off x="4388522" y="1075758"/>
              <a:ext cx="4014561" cy="37101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457200" latinLnBrk="0">
                <a:defRPr/>
              </a:pPr>
              <a:r>
                <a:rPr lang="th-TH" sz="4000" b="1" dirty="0">
                  <a:solidFill>
                    <a:prstClr val="white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อนุรักษ์</a:t>
              </a:r>
            </a:p>
            <a:p>
              <a:pPr algn="ctr" defTabSz="457200" latinLnBrk="0">
                <a:defRPr/>
              </a:pPr>
              <a:r>
                <a:rPr lang="th-TH" sz="4000" b="1" dirty="0">
                  <a:solidFill>
                    <a:prstClr val="white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สิ่งแวดล้อม</a:t>
              </a:r>
              <a:endParaRPr lang="en-US" sz="40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DFD6F3-5203-4F1B-95D4-46EAA7B65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85" y="2777823"/>
            <a:ext cx="4083988" cy="2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0343" y="298904"/>
            <a:ext cx="508654" cy="5086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71" y="4772148"/>
            <a:ext cx="9144000" cy="683195"/>
            <a:chOff x="-8078" y="17373"/>
            <a:chExt cx="6671512" cy="1018725"/>
          </a:xfrm>
        </p:grpSpPr>
        <p:sp>
          <p:nvSpPr>
            <p:cNvPr id="4" name="Freeform 4"/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5400000">
            <a:off x="2196964" y="4379163"/>
            <a:ext cx="1519149" cy="0"/>
          </a:xfrm>
          <a:prstGeom prst="line">
            <a:avLst/>
          </a:prstGeom>
          <a:ln w="76200" cap="rnd">
            <a:solidFill>
              <a:srgbClr val="F9F5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1" name="原创设计师QQ598969553     _9">
            <a:extLst>
              <a:ext uri="{FF2B5EF4-FFF2-40B4-BE49-F238E27FC236}">
                <a16:creationId xmlns:a16="http://schemas.microsoft.com/office/drawing/2014/main" id="{8ED688C5-9965-4256-80D3-5220CD74D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42" y="256331"/>
            <a:ext cx="5400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องค์กรคุณธรรม หมายถึง ...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F23F89-B256-4BFD-9BD5-68706C517B00}"/>
              </a:ext>
            </a:extLst>
          </p:cNvPr>
          <p:cNvSpPr/>
          <p:nvPr/>
        </p:nvSpPr>
        <p:spPr>
          <a:xfrm>
            <a:off x="657410" y="1475474"/>
            <a:ext cx="77571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องค์กรที่พัฒนาจากระดับพัฒนาคุณธรรม จนประสบผลสำเร็จ ทำให้องค์กรมีบรรยากาศหรือสภาพแวดล้อมที่เอื้อต่อการส่งเสริมคุณธรรม บุคลากรในองค์กรมีพฤติกรรมเปลี่ยนแปลงไปในทางที่ดีขึ้น และองค์กร</a:t>
            </a:r>
            <a:b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มีการรวบรวมจัดทำองค์ความรู้จากผลสำเร็จการดำเนินงาน รวมทั้งสามารถเผยแพร่องค์ความรู้หรือผลสำเร็จในการดำเนินงาน </a:t>
            </a:r>
            <a:b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และมีความพร้อมในการเป็นแหล่งเรียนรู้ให้กับองค์กรอื่น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7A6B5F-AB44-4F5F-8AFC-081CB32A49DB}"/>
              </a:ext>
            </a:extLst>
          </p:cNvPr>
          <p:cNvSpPr/>
          <p:nvPr/>
        </p:nvSpPr>
        <p:spPr>
          <a:xfrm>
            <a:off x="251521" y="1063741"/>
            <a:ext cx="8568948" cy="345222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E1F6DB-3811-464E-B8F5-5C3C7BC2D8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95" y="3503360"/>
            <a:ext cx="2025212" cy="202521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144000" cy="649464"/>
            <a:chOff x="0" y="0"/>
            <a:chExt cx="6671512" cy="4738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C46811-0C44-4744-A2E7-5BF6B4B38364}"/>
              </a:ext>
            </a:extLst>
          </p:cNvPr>
          <p:cNvGrpSpPr/>
          <p:nvPr/>
        </p:nvGrpSpPr>
        <p:grpSpPr>
          <a:xfrm>
            <a:off x="2950409" y="1980354"/>
            <a:ext cx="2984593" cy="2629854"/>
            <a:chOff x="2851223" y="1466478"/>
            <a:chExt cx="3503465" cy="3087055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D7603FF-0B02-4A85-B47B-3A0785F86698}"/>
                </a:ext>
              </a:extLst>
            </p:cNvPr>
            <p:cNvSpPr/>
            <p:nvPr/>
          </p:nvSpPr>
          <p:spPr>
            <a:xfrm rot="10800000">
              <a:off x="3308424" y="2355726"/>
              <a:ext cx="2520280" cy="2172655"/>
            </a:xfrm>
            <a:prstGeom prst="triangle">
              <a:avLst/>
            </a:prstGeom>
            <a:solidFill>
              <a:srgbClr val="0B35E5">
                <a:alpha val="69804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AEF79DC-032B-45E1-9A70-40D15D201BE4}"/>
                </a:ext>
              </a:extLst>
            </p:cNvPr>
            <p:cNvSpPr/>
            <p:nvPr/>
          </p:nvSpPr>
          <p:spPr>
            <a:xfrm>
              <a:off x="3308423" y="1923678"/>
              <a:ext cx="2520280" cy="2172655"/>
            </a:xfrm>
            <a:prstGeom prst="triangl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2475E65-3B51-4EE1-B28F-C52A20EED4A7}"/>
                </a:ext>
              </a:extLst>
            </p:cNvPr>
            <p:cNvSpPr/>
            <p:nvPr/>
          </p:nvSpPr>
          <p:spPr>
            <a:xfrm>
              <a:off x="4111363" y="1466478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44F8B1-D792-416D-AF25-4967D812CC59}"/>
                </a:ext>
              </a:extLst>
            </p:cNvPr>
            <p:cNvSpPr/>
            <p:nvPr/>
          </p:nvSpPr>
          <p:spPr>
            <a:xfrm>
              <a:off x="2851223" y="363913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9C0EB7D-EBEA-4EC2-A668-6F65F5C61846}"/>
                </a:ext>
              </a:extLst>
            </p:cNvPr>
            <p:cNvSpPr/>
            <p:nvPr/>
          </p:nvSpPr>
          <p:spPr>
            <a:xfrm>
              <a:off x="5440288" y="363913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069996-4624-4F2D-A742-FD76E46237AF}"/>
              </a:ext>
            </a:extLst>
          </p:cNvPr>
          <p:cNvSpPr txBox="1"/>
          <p:nvPr/>
        </p:nvSpPr>
        <p:spPr>
          <a:xfrm>
            <a:off x="230962" y="2571750"/>
            <a:ext cx="303813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ร่วมรณรงค์ส่งเสริมคุณธรรม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ให้กับประชาชน ชุมชน 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หรือเครือข่ายของหน่วยงาน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7AAF1-C35A-4535-A309-D6D29E157B74}"/>
              </a:ext>
            </a:extLst>
          </p:cNvPr>
          <p:cNvSpPr txBox="1"/>
          <p:nvPr/>
        </p:nvSpPr>
        <p:spPr>
          <a:xfrm>
            <a:off x="684318" y="964158"/>
            <a:ext cx="777536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มีการบริหารจัดการหน่วยงานตามหลักคุณธรรม ธรรมาภิบาล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หรือหลักการบริหารกิจการบ้านเมืองที่ดี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  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맑은 고딕" panose="020B0503020000020004" pitchFamily="34" charset="-127"/>
              <a:cs typeface="DB Adman X" panose="02000506090000020004" pitchFamily="2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B15481-9550-4F8B-B703-D67D006C7B71}"/>
              </a:ext>
            </a:extLst>
          </p:cNvPr>
          <p:cNvGrpSpPr/>
          <p:nvPr/>
        </p:nvGrpSpPr>
        <p:grpSpPr>
          <a:xfrm>
            <a:off x="0" y="207145"/>
            <a:ext cx="9144000" cy="576064"/>
            <a:chOff x="0" y="123478"/>
            <a:chExt cx="9144000" cy="576064"/>
          </a:xfrm>
        </p:grpSpPr>
        <p:sp>
          <p:nvSpPr>
            <p:cNvPr id="19" name="Rounded Rectangle 24">
              <a:extLst>
                <a:ext uri="{FF2B5EF4-FFF2-40B4-BE49-F238E27FC236}">
                  <a16:creationId xmlns:a16="http://schemas.microsoft.com/office/drawing/2014/main" id="{C45C1401-77DC-4355-8FCA-67027A7F4E8C}"/>
                </a:ext>
              </a:extLst>
            </p:cNvPr>
            <p:cNvSpPr/>
            <p:nvPr/>
          </p:nvSpPr>
          <p:spPr>
            <a:xfrm>
              <a:off x="5517494" y="123478"/>
              <a:ext cx="3626506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5D3628-0BE0-41BE-9795-0B5F5D57E4DB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原创设计师QQ598969553     _9">
            <a:extLst>
              <a:ext uri="{FF2B5EF4-FFF2-40B4-BE49-F238E27FC236}">
                <a16:creationId xmlns:a16="http://schemas.microsoft.com/office/drawing/2014/main" id="{66356A3B-B01C-40E6-ADCB-CDAEAEA85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7494" y="159237"/>
            <a:ext cx="35124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องค์กรคุณธรรม</a:t>
            </a:r>
          </a:p>
        </p:txBody>
      </p:sp>
      <p:sp>
        <p:nvSpPr>
          <p:cNvPr id="22" name="原创设计师QQ598969553     _9">
            <a:extLst>
              <a:ext uri="{FF2B5EF4-FFF2-40B4-BE49-F238E27FC236}">
                <a16:creationId xmlns:a16="http://schemas.microsoft.com/office/drawing/2014/main" id="{B4C3028E-66CE-4B31-B7F8-B3844B6B6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153" y="142786"/>
            <a:ext cx="35124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องค์ประกอบ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D7DCD5-9BD7-4852-8E62-2D00A60C52E1}"/>
              </a:ext>
            </a:extLst>
          </p:cNvPr>
          <p:cNvSpPr txBox="1"/>
          <p:nvPr/>
        </p:nvSpPr>
        <p:spPr>
          <a:xfrm>
            <a:off x="5209982" y="2660881"/>
            <a:ext cx="3934018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ส่งเสริมสนับสนุนให้สมาชิก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ในหน่วยงานยึดมั่นคุณธรรมเป็นฐาน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ในการปฏิบัติงาน 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และดำเนินชีวิตในครอบครัว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และชุมชน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11B5DC-7844-4978-A974-7A91A9177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79" y="2006572"/>
            <a:ext cx="709903" cy="7099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24CA0C-CF33-41A8-AAA8-77C13733F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3363">
            <a:off x="5175080" y="3802534"/>
            <a:ext cx="761137" cy="7611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47E05A-8FBF-498C-B2F7-6C3AA5575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8667">
            <a:off x="3007255" y="3839095"/>
            <a:ext cx="761137" cy="7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05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3">
            <a:extLst>
              <a:ext uri="{FF2B5EF4-FFF2-40B4-BE49-F238E27FC236}">
                <a16:creationId xmlns:a16="http://schemas.microsoft.com/office/drawing/2014/main" id="{4887C471-6923-449D-BD16-8C6C11D017CC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58226"/>
            <a:ext cx="6515100" cy="1592263"/>
            <a:chOff x="0" y="0"/>
            <a:chExt cx="5490351" cy="162416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F9CF1F98-238E-45F0-BC5E-538831414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C331F5-39C2-4413-92C8-36862B07ACE5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1751425"/>
            <a:ext cx="6515100" cy="1592263"/>
            <a:chOff x="0" y="0"/>
            <a:chExt cx="5490351" cy="162416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F09F79-F3D0-4183-BA8C-31CD2AE7A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43C0D1-34CD-4DAA-8723-7FF165414DEC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441395"/>
            <a:ext cx="6515100" cy="1592263"/>
            <a:chOff x="0" y="0"/>
            <a:chExt cx="5490351" cy="162416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8C422586-2FEE-4566-8E60-2D5C70871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273FE0-A976-4ED2-BC8F-C285522B9408}"/>
              </a:ext>
            </a:extLst>
          </p:cNvPr>
          <p:cNvSpPr txBox="1"/>
          <p:nvPr/>
        </p:nvSpPr>
        <p:spPr>
          <a:xfrm>
            <a:off x="2705100" y="215171"/>
            <a:ext cx="56007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ส่งเสริมสนับสนุนให้สมาชิกของหน่วยงาน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มีคุณธรรมเป็นฐานในการดำเนินชีวิตทั้งในการปฏิบัติงานครอบครัว และชุมชน 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(คนดี)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5AA917-DA14-4927-B657-0FB9A2FDEBDD}"/>
              </a:ext>
            </a:extLst>
          </p:cNvPr>
          <p:cNvSpPr txBox="1"/>
          <p:nvPr/>
        </p:nvSpPr>
        <p:spPr>
          <a:xfrm>
            <a:off x="590550" y="1917292"/>
            <a:ext cx="6019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มีการบริหารจัดการหน่วยงาน ให้เป็นไปตามหลัก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ธรรมาภิบาลหรือการบริหารกิจการบ้านเมืองที่ดี 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(ระบบดี)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6C147-8B3D-49F0-8541-DD0BA901B8E6}"/>
              </a:ext>
            </a:extLst>
          </p:cNvPr>
          <p:cNvSpPr txBox="1"/>
          <p:nvPr/>
        </p:nvSpPr>
        <p:spPr>
          <a:xfrm>
            <a:off x="2686050" y="3646115"/>
            <a:ext cx="5562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รณรงค์และสนับสนุนการส่งเสริมคุณธรรม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ให้กับประชาชน ชุมชน และสังคมที่เกี่ยวข้องกับองค์กร 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(เผื่อแผ่ชุมชน / สังคมดี)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63FC0C72-963A-4CDB-990F-240DAE84E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8200" y="312403"/>
            <a:ext cx="1197400" cy="1197400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497647F7-9282-4A42-B2B2-C0B67987D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51250" y="1917292"/>
            <a:ext cx="1197400" cy="119740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9EC4B482-19A6-4D51-8A86-F6081944A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68" y="3566679"/>
            <a:ext cx="1197400" cy="11974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>
            <a:extLst>
              <a:ext uri="{FF2B5EF4-FFF2-40B4-BE49-F238E27FC236}">
                <a16:creationId xmlns:a16="http://schemas.microsoft.com/office/drawing/2014/main" id="{3FB59C0E-7E7A-45D9-97DF-7C0A3FA62774}"/>
              </a:ext>
            </a:extLst>
          </p:cNvPr>
          <p:cNvSpPr/>
          <p:nvPr/>
        </p:nvSpPr>
        <p:spPr>
          <a:xfrm>
            <a:off x="1" y="-5686"/>
            <a:ext cx="9144000" cy="10663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66842"/>
            <a:ext cx="9086733" cy="71024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3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องค์ประกอบ</a:t>
            </a:r>
            <a:b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ของการส่งเสริมให้หน่วยงานเป็นองค์กรคุณธรรมต้นแบบ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043608" y="1419622"/>
          <a:ext cx="7721082" cy="348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2715766"/>
            <a:ext cx="3834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ปฏิบัติตามกฎหมาย ระเบียบ ข้อบังคับ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การดำเนินงานโปร่งใสและยุติธรรม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จัดให้มีสภาพแวดล้อม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ที่เอื้อต่อการทำความดี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มีมาตรการรอบรับ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มีระบบรองรับการทำความดี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8607" y="1204937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ผู้บริหารมีความซื่อสัตย์ สุจริต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เป็นแบบอย่างที่ดี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0232" y="2937934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มีความรับผิดชอบ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(ชุมชน / สังคม)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- ชวนคนอื่นมาทำดี /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ขยายผลความดี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ต่อสังคมภายนอก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624A8-F9EB-4C58-A146-A78CD30D1D91}"/>
              </a:ext>
            </a:extLst>
          </p:cNvPr>
          <p:cNvSpPr txBox="1"/>
          <p:nvPr/>
        </p:nvSpPr>
        <p:spPr>
          <a:xfrm>
            <a:off x="5715000" y="1314450"/>
            <a:ext cx="3407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บุคลากรในหน่วยงาน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แสดงออกซึ่งพฤติกรรมเชิงบวก</a:t>
            </a:r>
          </a:p>
        </p:txBody>
      </p:sp>
    </p:spTree>
    <p:extLst>
      <p:ext uri="{BB962C8B-B14F-4D97-AF65-F5344CB8AC3E}">
        <p14:creationId xmlns:p14="http://schemas.microsoft.com/office/powerpoint/2010/main" val="5131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8">
            <a:extLst>
              <a:ext uri="{FF2B5EF4-FFF2-40B4-BE49-F238E27FC236}">
                <a16:creationId xmlns:a16="http://schemas.microsoft.com/office/drawing/2014/main" id="{756F6A68-4E05-440F-B1D5-201ECA766869}"/>
              </a:ext>
            </a:extLst>
          </p:cNvPr>
          <p:cNvGrpSpPr>
            <a:grpSpLocks noChangeAspect="1"/>
          </p:cNvGrpSpPr>
          <p:nvPr/>
        </p:nvGrpSpPr>
        <p:grpSpPr>
          <a:xfrm>
            <a:off x="-8563" y="848096"/>
            <a:ext cx="9144001" cy="908681"/>
            <a:chOff x="0" y="0"/>
            <a:chExt cx="5908040" cy="3241040"/>
          </a:xfrm>
        </p:grpSpPr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12C8EB6F-86C2-49BB-8F77-B2908BE43A01}"/>
                </a:ext>
              </a:extLst>
            </p:cNvPr>
            <p:cNvSpPr/>
            <p:nvPr/>
          </p:nvSpPr>
          <p:spPr>
            <a:xfrm>
              <a:off x="6350" y="193040"/>
              <a:ext cx="5895340" cy="3041650"/>
            </a:xfrm>
            <a:custGeom>
              <a:avLst/>
              <a:gdLst/>
              <a:ahLst/>
              <a:cxnLst/>
              <a:rect l="l" t="t" r="r" b="b"/>
              <a:pathLst>
                <a:path w="5895340" h="3041650">
                  <a:moveTo>
                    <a:pt x="5768340" y="3041650"/>
                  </a:moveTo>
                  <a:lnTo>
                    <a:pt x="127000" y="3041650"/>
                  </a:lnTo>
                  <a:cubicBezTo>
                    <a:pt x="57150" y="3041650"/>
                    <a:pt x="0" y="2984500"/>
                    <a:pt x="0" y="2914650"/>
                  </a:cubicBezTo>
                  <a:lnTo>
                    <a:pt x="0" y="0"/>
                  </a:lnTo>
                  <a:lnTo>
                    <a:pt x="5895340" y="0"/>
                  </a:lnTo>
                  <a:lnTo>
                    <a:pt x="5895340" y="2914650"/>
                  </a:lnTo>
                  <a:cubicBezTo>
                    <a:pt x="5895340" y="2985770"/>
                    <a:pt x="5838190" y="3041650"/>
                    <a:pt x="5768340" y="3041650"/>
                  </a:cubicBezTo>
                  <a:close/>
                </a:path>
              </a:pathLst>
            </a:custGeom>
            <a:solidFill>
              <a:srgbClr val="F4B747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839CE845-B77F-4A0D-9AE5-B64A62D9429E}"/>
                </a:ext>
              </a:extLst>
            </p:cNvPr>
            <p:cNvSpPr/>
            <p:nvPr/>
          </p:nvSpPr>
          <p:spPr>
            <a:xfrm>
              <a:off x="10160" y="12700"/>
              <a:ext cx="5895340" cy="186690"/>
            </a:xfrm>
            <a:custGeom>
              <a:avLst/>
              <a:gdLst/>
              <a:ahLst/>
              <a:cxnLst/>
              <a:rect l="l" t="t" r="r" b="b"/>
              <a:pathLst>
                <a:path w="5895340" h="186690">
                  <a:moveTo>
                    <a:pt x="0" y="186690"/>
                  </a:moveTo>
                  <a:lnTo>
                    <a:pt x="0" y="127000"/>
                  </a:lnTo>
                  <a:cubicBezTo>
                    <a:pt x="0" y="57150"/>
                    <a:pt x="57150" y="0"/>
                    <a:pt x="127000" y="0"/>
                  </a:cubicBezTo>
                  <a:lnTo>
                    <a:pt x="5768340" y="0"/>
                  </a:lnTo>
                  <a:cubicBezTo>
                    <a:pt x="5838190" y="0"/>
                    <a:pt x="5895340" y="57150"/>
                    <a:pt x="5895340" y="127000"/>
                  </a:cubicBezTo>
                  <a:lnTo>
                    <a:pt x="5895340" y="186690"/>
                  </a:lnTo>
                  <a:cubicBezTo>
                    <a:pt x="5895340" y="186690"/>
                    <a:pt x="0" y="186690"/>
                    <a:pt x="0" y="186690"/>
                  </a:cubicBezTo>
                  <a:close/>
                </a:path>
              </a:pathLst>
            </a:custGeom>
            <a:solidFill>
              <a:srgbClr val="9928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FB119C3D-95C2-4204-87BD-A81475CBB597}"/>
                </a:ext>
              </a:extLst>
            </p:cNvPr>
            <p:cNvSpPr/>
            <p:nvPr/>
          </p:nvSpPr>
          <p:spPr>
            <a:xfrm>
              <a:off x="0" y="0"/>
              <a:ext cx="5908040" cy="3241040"/>
            </a:xfrm>
            <a:custGeom>
              <a:avLst/>
              <a:gdLst/>
              <a:ahLst/>
              <a:cxnLst/>
              <a:rect l="l" t="t" r="r" b="b"/>
              <a:pathLst>
                <a:path w="5908040" h="3241040">
                  <a:moveTo>
                    <a:pt x="5774690" y="0"/>
                  </a:moveTo>
                  <a:lnTo>
                    <a:pt x="133350" y="0"/>
                  </a:lnTo>
                  <a:cubicBezTo>
                    <a:pt x="59690" y="0"/>
                    <a:pt x="0" y="59690"/>
                    <a:pt x="0" y="133350"/>
                  </a:cubicBezTo>
                  <a:lnTo>
                    <a:pt x="0" y="3107690"/>
                  </a:lnTo>
                  <a:cubicBezTo>
                    <a:pt x="0" y="3181350"/>
                    <a:pt x="59690" y="3241040"/>
                    <a:pt x="133350" y="3241040"/>
                  </a:cubicBezTo>
                  <a:lnTo>
                    <a:pt x="5774690" y="3241040"/>
                  </a:lnTo>
                  <a:cubicBezTo>
                    <a:pt x="5848350" y="3241040"/>
                    <a:pt x="5908040" y="3181350"/>
                    <a:pt x="5908040" y="3107690"/>
                  </a:cubicBezTo>
                  <a:lnTo>
                    <a:pt x="5908040" y="133350"/>
                  </a:lnTo>
                  <a:cubicBezTo>
                    <a:pt x="5908040" y="59690"/>
                    <a:pt x="5848350" y="0"/>
                    <a:pt x="5774690" y="0"/>
                  </a:cubicBezTo>
                  <a:close/>
                  <a:moveTo>
                    <a:pt x="5895340" y="3107690"/>
                  </a:moveTo>
                  <a:cubicBezTo>
                    <a:pt x="5895340" y="3175000"/>
                    <a:pt x="5842000" y="3228340"/>
                    <a:pt x="5774690" y="3228340"/>
                  </a:cubicBezTo>
                  <a:lnTo>
                    <a:pt x="133350" y="3228340"/>
                  </a:lnTo>
                  <a:cubicBezTo>
                    <a:pt x="67310" y="3228340"/>
                    <a:pt x="12700" y="3173730"/>
                    <a:pt x="12700" y="3107690"/>
                  </a:cubicBezTo>
                  <a:lnTo>
                    <a:pt x="12700" y="199390"/>
                  </a:lnTo>
                  <a:lnTo>
                    <a:pt x="5895340" y="199390"/>
                  </a:lnTo>
                  <a:lnTo>
                    <a:pt x="5895340" y="3107690"/>
                  </a:lnTo>
                  <a:close/>
                  <a:moveTo>
                    <a:pt x="5895340" y="186690"/>
                  </a:moveTo>
                  <a:lnTo>
                    <a:pt x="12700" y="186690"/>
                  </a:lnTo>
                  <a:lnTo>
                    <a:pt x="12700" y="133350"/>
                  </a:lnTo>
                  <a:cubicBezTo>
                    <a:pt x="12700" y="67310"/>
                    <a:pt x="67310" y="12700"/>
                    <a:pt x="133350" y="12700"/>
                  </a:cubicBezTo>
                  <a:lnTo>
                    <a:pt x="5774690" y="12700"/>
                  </a:lnTo>
                  <a:cubicBezTo>
                    <a:pt x="5840730" y="12700"/>
                    <a:pt x="5895340" y="67310"/>
                    <a:pt x="5895340" y="133350"/>
                  </a:cubicBezTo>
                  <a:lnTo>
                    <a:pt x="5895340" y="186690"/>
                  </a:lnTo>
                  <a:close/>
                </a:path>
              </a:pathLst>
            </a:custGeom>
            <a:solidFill>
              <a:srgbClr val="3C7F72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B4CAEE3C-15B5-40B4-848A-DADBC3395F3B}"/>
                </a:ext>
              </a:extLst>
            </p:cNvPr>
            <p:cNvSpPr/>
            <p:nvPr/>
          </p:nvSpPr>
          <p:spPr>
            <a:xfrm>
              <a:off x="149860" y="73660"/>
              <a:ext cx="299720" cy="63500"/>
            </a:xfrm>
            <a:custGeom>
              <a:avLst/>
              <a:gdLst/>
              <a:ahLst/>
              <a:cxnLst/>
              <a:rect l="l" t="t" r="r" b="b"/>
              <a:pathLst>
                <a:path w="299720" h="63500">
                  <a:moveTo>
                    <a:pt x="118110" y="0"/>
                  </a:moveTo>
                  <a:lnTo>
                    <a:pt x="181610" y="0"/>
                  </a:lnTo>
                  <a:lnTo>
                    <a:pt x="181610" y="63500"/>
                  </a:lnTo>
                  <a:lnTo>
                    <a:pt x="118110" y="63500"/>
                  </a:lnTo>
                  <a:lnTo>
                    <a:pt x="118110" y="0"/>
                  </a:lnTo>
                  <a:close/>
                  <a:moveTo>
                    <a:pt x="31750" y="0"/>
                  </a:moveTo>
                  <a:cubicBezTo>
                    <a:pt x="49530" y="0"/>
                    <a:pt x="63500" y="13970"/>
                    <a:pt x="63500" y="31750"/>
                  </a:cubicBezTo>
                  <a:cubicBezTo>
                    <a:pt x="63500" y="49530"/>
                    <a:pt x="49530" y="63500"/>
                    <a:pt x="31750" y="63500"/>
                  </a:cubicBezTo>
                  <a:cubicBezTo>
                    <a:pt x="13970" y="63500"/>
                    <a:pt x="0" y="49530"/>
                    <a:pt x="0" y="31750"/>
                  </a:cubicBezTo>
                  <a:cubicBezTo>
                    <a:pt x="0" y="13970"/>
                    <a:pt x="13970" y="0"/>
                    <a:pt x="31750" y="0"/>
                  </a:cubicBezTo>
                  <a:close/>
                  <a:moveTo>
                    <a:pt x="267970" y="0"/>
                  </a:moveTo>
                  <a:lnTo>
                    <a:pt x="236220" y="63500"/>
                  </a:lnTo>
                  <a:lnTo>
                    <a:pt x="299720" y="6350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9692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EE31366E-C4F4-44A3-8F3B-850832D71A23}"/>
                </a:ext>
              </a:extLst>
            </p:cNvPr>
            <p:cNvSpPr/>
            <p:nvPr/>
          </p:nvSpPr>
          <p:spPr>
            <a:xfrm>
              <a:off x="591820" y="88900"/>
              <a:ext cx="5175250" cy="33020"/>
            </a:xfrm>
            <a:custGeom>
              <a:avLst/>
              <a:gdLst/>
              <a:ahLst/>
              <a:cxnLst/>
              <a:rect l="l" t="t" r="r" b="b"/>
              <a:pathLst>
                <a:path w="5175250" h="33020">
                  <a:moveTo>
                    <a:pt x="5158740" y="33020"/>
                  </a:moveTo>
                  <a:lnTo>
                    <a:pt x="16510" y="33020"/>
                  </a:lnTo>
                  <a:cubicBezTo>
                    <a:pt x="7620" y="33020"/>
                    <a:pt x="0" y="25400"/>
                    <a:pt x="0" y="16510"/>
                  </a:cubicBezTo>
                  <a:lnTo>
                    <a:pt x="0" y="16510"/>
                  </a:lnTo>
                  <a:cubicBezTo>
                    <a:pt x="0" y="7620"/>
                    <a:pt x="7620" y="0"/>
                    <a:pt x="16510" y="0"/>
                  </a:cubicBezTo>
                  <a:lnTo>
                    <a:pt x="5158740" y="0"/>
                  </a:lnTo>
                  <a:cubicBezTo>
                    <a:pt x="5167630" y="0"/>
                    <a:pt x="5175250" y="7620"/>
                    <a:pt x="5175250" y="16510"/>
                  </a:cubicBezTo>
                  <a:lnTo>
                    <a:pt x="5175250" y="16510"/>
                  </a:lnTo>
                  <a:cubicBezTo>
                    <a:pt x="5173980" y="25400"/>
                    <a:pt x="5167630" y="33020"/>
                    <a:pt x="5158740" y="33020"/>
                  </a:cubicBezTo>
                  <a:close/>
                </a:path>
              </a:pathLst>
            </a:custGeom>
            <a:solidFill>
              <a:srgbClr val="FFAF00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6" name="Group 66">
            <a:extLst>
              <a:ext uri="{FF2B5EF4-FFF2-40B4-BE49-F238E27FC236}">
                <a16:creationId xmlns:a16="http://schemas.microsoft.com/office/drawing/2014/main" id="{2B6122E3-6D27-42C9-8F28-C4A4DD432B78}"/>
              </a:ext>
            </a:extLst>
          </p:cNvPr>
          <p:cNvGrpSpPr/>
          <p:nvPr/>
        </p:nvGrpSpPr>
        <p:grpSpPr>
          <a:xfrm>
            <a:off x="0" y="123478"/>
            <a:ext cx="9144000" cy="576064"/>
            <a:chOff x="0" y="123478"/>
            <a:chExt cx="9144000" cy="576064"/>
          </a:xfrm>
        </p:grpSpPr>
        <p:sp>
          <p:nvSpPr>
            <p:cNvPr id="17" name="Rounded Rectangle 65">
              <a:extLst>
                <a:ext uri="{FF2B5EF4-FFF2-40B4-BE49-F238E27FC236}">
                  <a16:creationId xmlns:a16="http://schemas.microsoft.com/office/drawing/2014/main" id="{9E5B8755-3FBF-4D7B-BC7C-6C98CEC9D8BC}"/>
                </a:ext>
              </a:extLst>
            </p:cNvPr>
            <p:cNvSpPr/>
            <p:nvPr/>
          </p:nvSpPr>
          <p:spPr>
            <a:xfrm>
              <a:off x="2191786" y="123478"/>
              <a:ext cx="6952214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18" name="Straight Connector 61">
              <a:extLst>
                <a:ext uri="{FF2B5EF4-FFF2-40B4-BE49-F238E27FC236}">
                  <a16:creationId xmlns:a16="http://schemas.microsoft.com/office/drawing/2014/main" id="{54CC0BC8-2614-4077-80F1-D299A60498E0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原创设计师QQ598969553     _9">
            <a:extLst>
              <a:ext uri="{FF2B5EF4-FFF2-40B4-BE49-F238E27FC236}">
                <a16:creationId xmlns:a16="http://schemas.microsoft.com/office/drawing/2014/main" id="{6C449EA9-C5B9-47EF-8154-C030549C3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53" y="178176"/>
            <a:ext cx="7183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พัฒนาองค์คุณธรรมต้นแบบ</a:t>
            </a:r>
          </a:p>
        </p:txBody>
      </p:sp>
      <p:sp>
        <p:nvSpPr>
          <p:cNvPr id="20" name="สี่เหลี่ยมผืนผ้า 3">
            <a:extLst>
              <a:ext uri="{FF2B5EF4-FFF2-40B4-BE49-F238E27FC236}">
                <a16:creationId xmlns:a16="http://schemas.microsoft.com/office/drawing/2014/main" id="{025FC19B-A4C2-49E2-9379-0DD6F7ED2585}"/>
              </a:ext>
            </a:extLst>
          </p:cNvPr>
          <p:cNvSpPr/>
          <p:nvPr/>
        </p:nvSpPr>
        <p:spPr>
          <a:xfrm>
            <a:off x="254093" y="53211"/>
            <a:ext cx="1944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กระบวนการ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DBFBF5-7D14-4B69-82D6-AED781F9D012}"/>
              </a:ext>
            </a:extLst>
          </p:cNvPr>
          <p:cNvSpPr txBox="1"/>
          <p:nvPr/>
        </p:nvSpPr>
        <p:spPr>
          <a:xfrm>
            <a:off x="135530" y="933910"/>
            <a:ext cx="8789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มุ่งสู่เป้าหมายเดียวกัน คือ ประเทศชาติมีความมั่นคง มั่งคั่ง ยั่งยืน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ประชาชนมีความสุขบนพื้นฐานของความพอเพียง และสมานฉันท์รวมไทยเป็นหนึ่งเดียว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506BBF-7A3C-4A03-9F96-4EC11B190ADE}"/>
              </a:ext>
            </a:extLst>
          </p:cNvPr>
          <p:cNvSpPr/>
          <p:nvPr/>
        </p:nvSpPr>
        <p:spPr>
          <a:xfrm>
            <a:off x="0" y="3856419"/>
            <a:ext cx="3044428" cy="128708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90201E-91CC-433E-B4D8-ED9B63524FF9}"/>
              </a:ext>
            </a:extLst>
          </p:cNvPr>
          <p:cNvSpPr/>
          <p:nvPr/>
        </p:nvSpPr>
        <p:spPr>
          <a:xfrm>
            <a:off x="3044428" y="3363838"/>
            <a:ext cx="3044428" cy="1779662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D6F87D-A007-4C99-B8A4-90EB8F7F8AEF}"/>
              </a:ext>
            </a:extLst>
          </p:cNvPr>
          <p:cNvSpPr/>
          <p:nvPr/>
        </p:nvSpPr>
        <p:spPr>
          <a:xfrm>
            <a:off x="6088856" y="2868511"/>
            <a:ext cx="3080488" cy="2283718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2268177-E6E5-469F-AC89-B9206B467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3667" y="2538120"/>
            <a:ext cx="781911" cy="7819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7FEC2B-BEA6-4659-86E2-3A8B909E0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43675" y="2250324"/>
            <a:ext cx="781911" cy="7819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312224B-3071-4292-A1A6-B2B5EDCEAD93}"/>
              </a:ext>
            </a:extLst>
          </p:cNvPr>
          <p:cNvSpPr txBox="1"/>
          <p:nvPr/>
        </p:nvSpPr>
        <p:spPr>
          <a:xfrm>
            <a:off x="336428" y="3429901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33537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ระดับส่งเสริมคุณธรรม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C62B30-E4D7-4799-AAD6-50F05F604158}"/>
              </a:ext>
            </a:extLst>
          </p:cNvPr>
          <p:cNvSpPr txBox="1"/>
          <p:nvPr/>
        </p:nvSpPr>
        <p:spPr>
          <a:xfrm>
            <a:off x="3386100" y="2845209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33537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ระดับพัฒนาคุณธรรม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E1DFAF-A71C-4BC8-8825-EA24D3048932}"/>
              </a:ext>
            </a:extLst>
          </p:cNvPr>
          <p:cNvSpPr txBox="1"/>
          <p:nvPr/>
        </p:nvSpPr>
        <p:spPr>
          <a:xfrm>
            <a:off x="6491206" y="2214732"/>
            <a:ext cx="25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33537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ระดับคุณธรรมต้นแบบ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339D02-A452-4734-A8E1-CF5739A0B85C}"/>
              </a:ext>
            </a:extLst>
          </p:cNvPr>
          <p:cNvSpPr/>
          <p:nvPr/>
        </p:nvSpPr>
        <p:spPr>
          <a:xfrm>
            <a:off x="1764417" y="4076158"/>
            <a:ext cx="4508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เกิดการเปลี่ยนแปลงในเชิงพฤติกรรม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ของบุคลากรในองค์กรจนเป็นที่ประจักษ์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8F304EE-09EE-4E83-A37B-A1A66B417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40" y="4318084"/>
            <a:ext cx="421871" cy="421871"/>
          </a:xfrm>
          <a:prstGeom prst="rect">
            <a:avLst/>
          </a:prstGeom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AF03E849-4FD1-4952-AC39-9EC8F83FA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3319" y="2409730"/>
            <a:ext cx="1345537" cy="9541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F4B28D8-9509-4EB7-96B6-309CC74B7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98" y="2582126"/>
            <a:ext cx="2266860" cy="226686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6571" y="0"/>
            <a:ext cx="9144000" cy="649464"/>
            <a:chOff x="0" y="0"/>
            <a:chExt cx="6671512" cy="473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BF4D54-8175-469A-9A42-B9FA82CC7EA7}"/>
              </a:ext>
            </a:extLst>
          </p:cNvPr>
          <p:cNvGrpSpPr/>
          <p:nvPr/>
        </p:nvGrpSpPr>
        <p:grpSpPr>
          <a:xfrm>
            <a:off x="0" y="207145"/>
            <a:ext cx="9144000" cy="576064"/>
            <a:chOff x="0" y="123478"/>
            <a:chExt cx="9144000" cy="576064"/>
          </a:xfrm>
        </p:grpSpPr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093D8055-AF34-49E1-85E3-E81BA5A78EF9}"/>
                </a:ext>
              </a:extLst>
            </p:cNvPr>
            <p:cNvSpPr/>
            <p:nvPr/>
          </p:nvSpPr>
          <p:spPr>
            <a:xfrm>
              <a:off x="5517494" y="123478"/>
              <a:ext cx="3626506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DFDC757-794F-4787-901B-14611A41CCE9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A9F2AAE-67CF-4331-AA9F-3A27592528A1}"/>
              </a:ext>
            </a:extLst>
          </p:cNvPr>
          <p:cNvSpPr/>
          <p:nvPr/>
        </p:nvSpPr>
        <p:spPr>
          <a:xfrm>
            <a:off x="812042" y="1275606"/>
            <a:ext cx="50197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มีบทบาทและสามารถสร้างคนดีเพื่อสังคมดี </a:t>
            </a:r>
            <a:b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ส่งเสริมให้คนในองค์กรมีทัศนคติ วิธีคิด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การประพฤติปฏิบัติที่สะท้อนการมีคุณธรรม จริยธรรม และค่านิยมที่ดีเหมาะกับสังคมไทยมากขึ้น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องค์กรมีคุณค่าและประสิทธิภาพ ประสิทธิผล</a:t>
            </a:r>
            <a:b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ในการดำเนินกิจการ เนื่องจากสมาชิกขององค์กร</a:t>
            </a:r>
            <a:b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มีคุณธรรมมากขึ้น</a:t>
            </a:r>
          </a:p>
        </p:txBody>
      </p:sp>
      <p:sp>
        <p:nvSpPr>
          <p:cNvPr id="22" name="原创设计师QQ598969553     _9">
            <a:extLst>
              <a:ext uri="{FF2B5EF4-FFF2-40B4-BE49-F238E27FC236}">
                <a16:creationId xmlns:a16="http://schemas.microsoft.com/office/drawing/2014/main" id="{1D735AE5-E45A-488F-93B4-FCB1697F2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532" y="135672"/>
            <a:ext cx="35124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เป้าหมาย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99C4B6-32E9-40C9-A99E-8478B1EAD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0" y="1363534"/>
            <a:ext cx="565887" cy="5658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062355-8ED0-4F36-818F-4E7422B5B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1" y="2467798"/>
            <a:ext cx="565887" cy="5658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18BF0-52A6-4121-BDDC-144A965E9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5" y="3579862"/>
            <a:ext cx="565887" cy="5658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31B5A6-2198-4C52-AAB1-19235F7010E7}"/>
              </a:ext>
            </a:extLst>
          </p:cNvPr>
          <p:cNvSpPr/>
          <p:nvPr/>
        </p:nvSpPr>
        <p:spPr>
          <a:xfrm>
            <a:off x="5460371" y="1275606"/>
            <a:ext cx="3430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องค์กรคุณธรรมต้นแบบ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อย่างยั่งยืน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06EDF19A-AD1C-4177-846F-E56B5CF881EF}"/>
              </a:ext>
            </a:extLst>
          </p:cNvPr>
          <p:cNvSpPr/>
          <p:nvPr/>
        </p:nvSpPr>
        <p:spPr>
          <a:xfrm>
            <a:off x="5453392" y="1169439"/>
            <a:ext cx="3512430" cy="1205160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C3A796-88FE-45A2-88CD-AA58EA14B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36" y="2211711"/>
            <a:ext cx="2931790" cy="293179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ลูกศร: ขวา 36">
            <a:extLst>
              <a:ext uri="{FF2B5EF4-FFF2-40B4-BE49-F238E27FC236}">
                <a16:creationId xmlns:a16="http://schemas.microsoft.com/office/drawing/2014/main" id="{A2F32A79-8BE8-4503-BE76-6B146C8D99D8}"/>
              </a:ext>
            </a:extLst>
          </p:cNvPr>
          <p:cNvSpPr/>
          <p:nvPr/>
        </p:nvSpPr>
        <p:spPr>
          <a:xfrm rot="16200000">
            <a:off x="2411102" y="572048"/>
            <a:ext cx="3958590" cy="491327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0078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th-TH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0B672BEC-5582-4392-8E72-2B018AB7169A}"/>
              </a:ext>
            </a:extLst>
          </p:cNvPr>
          <p:cNvSpPr/>
          <p:nvPr/>
        </p:nvSpPr>
        <p:spPr>
          <a:xfrm>
            <a:off x="-3781" y="-6536"/>
            <a:ext cx="9147781" cy="659685"/>
          </a:xfrm>
          <a:prstGeom prst="rect">
            <a:avLst/>
          </a:prstGeom>
          <a:solidFill>
            <a:srgbClr val="D6D100"/>
          </a:solidFill>
        </p:spPr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原创设计师QQ598969553     _9">
            <a:extLst>
              <a:ext uri="{FF2B5EF4-FFF2-40B4-BE49-F238E27FC236}">
                <a16:creationId xmlns:a16="http://schemas.microsoft.com/office/drawing/2014/main" id="{5B0CB5B5-FA22-442C-A40C-CA97F3DF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32" y="11604"/>
            <a:ext cx="8845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Ozone X" panose="02000506090000020004" pitchFamily="2" charset="-34"/>
                <a:ea typeface="+mn-ea"/>
                <a:cs typeface="DB Ozone X" panose="02000506090000020004" pitchFamily="2" charset="-34"/>
              </a:rPr>
              <a:t>ใช้กระบวนการพัฒนาหน่วยงานให้เป็นองค์กรคุณธรรมต้นแบบ</a:t>
            </a:r>
          </a:p>
        </p:txBody>
      </p:sp>
      <p:sp>
        <p:nvSpPr>
          <p:cNvPr id="25" name="Oval 28">
            <a:extLst>
              <a:ext uri="{FF2B5EF4-FFF2-40B4-BE49-F238E27FC236}">
                <a16:creationId xmlns:a16="http://schemas.microsoft.com/office/drawing/2014/main" id="{43F36826-002C-40E4-8209-5F3D56AA0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25524" y="-382197"/>
            <a:ext cx="1183612" cy="1183609"/>
          </a:xfrm>
          <a:prstGeom prst="ellipse">
            <a:avLst/>
          </a:prstGeom>
          <a:solidFill>
            <a:srgbClr val="667181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900" b="1" i="0" u="none" strike="noStrike" kern="0" cap="none" spc="0" normalizeH="0" baseline="0" noProof="0" dirty="0">
              <a:ln>
                <a:noFill/>
              </a:ln>
              <a:solidFill>
                <a:srgbClr val="7C77B9">
                  <a:lumMod val="25000"/>
                </a:srgbClr>
              </a:solidFill>
              <a:effectLst/>
              <a:uLnTx/>
              <a:uFillTx/>
              <a:latin typeface="JS Thanaporn" panose="02000000000000000000" pitchFamily="2" charset="-34"/>
              <a:ea typeface="+mn-ea"/>
              <a:cs typeface="JS Thanaporn" panose="02000000000000000000" pitchFamily="2" charset="-34"/>
            </a:endParaRPr>
          </a:p>
        </p:txBody>
      </p:sp>
      <p:grpSp>
        <p:nvGrpSpPr>
          <p:cNvPr id="27" name="กลุ่ม 13">
            <a:extLst>
              <a:ext uri="{FF2B5EF4-FFF2-40B4-BE49-F238E27FC236}">
                <a16:creationId xmlns:a16="http://schemas.microsoft.com/office/drawing/2014/main" id="{9223635C-E15F-462B-8126-31D6B3C9ED47}"/>
              </a:ext>
            </a:extLst>
          </p:cNvPr>
          <p:cNvGrpSpPr/>
          <p:nvPr/>
        </p:nvGrpSpPr>
        <p:grpSpPr>
          <a:xfrm>
            <a:off x="1584908" y="4590308"/>
            <a:ext cx="2527434" cy="417672"/>
            <a:chOff x="6325" y="1459941"/>
            <a:chExt cx="1252393" cy="1946588"/>
          </a:xfrm>
        </p:grpSpPr>
        <p:sp>
          <p:nvSpPr>
            <p:cNvPr id="28" name="สี่เหลี่ยมผืนผ้า: มุมมน 14">
              <a:extLst>
                <a:ext uri="{FF2B5EF4-FFF2-40B4-BE49-F238E27FC236}">
                  <a16:creationId xmlns:a16="http://schemas.microsoft.com/office/drawing/2014/main" id="{973FB88D-3CDE-4598-9B8C-A16EE65A6FE7}"/>
                </a:ext>
              </a:extLst>
            </p:cNvPr>
            <p:cNvSpPr/>
            <p:nvPr/>
          </p:nvSpPr>
          <p:spPr>
            <a:xfrm>
              <a:off x="6325" y="1459941"/>
              <a:ext cx="1252393" cy="1946588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9" name="สี่เหลี่ยมผืนผ้า: มุมมน 4">
              <a:extLst>
                <a:ext uri="{FF2B5EF4-FFF2-40B4-BE49-F238E27FC236}">
                  <a16:creationId xmlns:a16="http://schemas.microsoft.com/office/drawing/2014/main" id="{F66C81A1-7001-4468-BE92-6A0D53D6E028}"/>
                </a:ext>
              </a:extLst>
            </p:cNvPr>
            <p:cNvSpPr txBox="1"/>
            <p:nvPr/>
          </p:nvSpPr>
          <p:spPr>
            <a:xfrm>
              <a:off x="51110" y="1526529"/>
              <a:ext cx="1130119" cy="18243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ทำให้ทุกคนตกลงใจร่วมกัน </a:t>
              </a:r>
              <a:endPara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JS Synjai" panose="02000000000000000000" pitchFamily="2" charset="-34"/>
                <a:ea typeface="+mn-ea"/>
                <a:cs typeface="JS Synjai" panose="02000000000000000000" pitchFamily="2" charset="-34"/>
              </a:endParaRPr>
            </a:p>
          </p:txBody>
        </p:sp>
      </p:grpSp>
      <p:grpSp>
        <p:nvGrpSpPr>
          <p:cNvPr id="30" name="กลุ่ม 16">
            <a:extLst>
              <a:ext uri="{FF2B5EF4-FFF2-40B4-BE49-F238E27FC236}">
                <a16:creationId xmlns:a16="http://schemas.microsoft.com/office/drawing/2014/main" id="{EBB98B3D-4309-47C1-8AC0-01DD5C395D10}"/>
              </a:ext>
            </a:extLst>
          </p:cNvPr>
          <p:cNvGrpSpPr/>
          <p:nvPr/>
        </p:nvGrpSpPr>
        <p:grpSpPr>
          <a:xfrm>
            <a:off x="4290405" y="4330680"/>
            <a:ext cx="2933859" cy="396438"/>
            <a:chOff x="6325" y="1459941"/>
            <a:chExt cx="1411789" cy="1946588"/>
          </a:xfrm>
          <a:solidFill>
            <a:srgbClr val="00B050"/>
          </a:solidFill>
        </p:grpSpPr>
        <p:sp>
          <p:nvSpPr>
            <p:cNvPr id="31" name="สี่เหลี่ยมผืนผ้า: มุมมน 17">
              <a:extLst>
                <a:ext uri="{FF2B5EF4-FFF2-40B4-BE49-F238E27FC236}">
                  <a16:creationId xmlns:a16="http://schemas.microsoft.com/office/drawing/2014/main" id="{FDE99EAA-08F5-4655-84D1-B17C209D7A28}"/>
                </a:ext>
              </a:extLst>
            </p:cNvPr>
            <p:cNvSpPr/>
            <p:nvPr/>
          </p:nvSpPr>
          <p:spPr>
            <a:xfrm>
              <a:off x="6325" y="1459941"/>
              <a:ext cx="1411789" cy="1946588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32" name="สี่เหลี่ยมผืนผ้า: มุมมน 4">
              <a:extLst>
                <a:ext uri="{FF2B5EF4-FFF2-40B4-BE49-F238E27FC236}">
                  <a16:creationId xmlns:a16="http://schemas.microsoft.com/office/drawing/2014/main" id="{997D1E65-7126-47BC-80B9-01D937C00AC2}"/>
                </a:ext>
              </a:extLst>
            </p:cNvPr>
            <p:cNvSpPr txBox="1"/>
            <p:nvPr/>
          </p:nvSpPr>
          <p:spPr>
            <a:xfrm>
              <a:off x="75243" y="1528859"/>
              <a:ext cx="1273953" cy="18087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ค้นหาความจริงขององค์กร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33" name="กลุ่ม 20">
            <a:extLst>
              <a:ext uri="{FF2B5EF4-FFF2-40B4-BE49-F238E27FC236}">
                <a16:creationId xmlns:a16="http://schemas.microsoft.com/office/drawing/2014/main" id="{9B8C35C3-4983-4EB4-BE9F-31EADF0F8946}"/>
              </a:ext>
            </a:extLst>
          </p:cNvPr>
          <p:cNvGrpSpPr/>
          <p:nvPr/>
        </p:nvGrpSpPr>
        <p:grpSpPr>
          <a:xfrm>
            <a:off x="701962" y="3788996"/>
            <a:ext cx="3495732" cy="417672"/>
            <a:chOff x="-6509" y="2245577"/>
            <a:chExt cx="1618623" cy="1113331"/>
          </a:xfrm>
        </p:grpSpPr>
        <p:sp>
          <p:nvSpPr>
            <p:cNvPr id="34" name="สี่เหลี่ยมผืนผ้า: มุมมน 21">
              <a:extLst>
                <a:ext uri="{FF2B5EF4-FFF2-40B4-BE49-F238E27FC236}">
                  <a16:creationId xmlns:a16="http://schemas.microsoft.com/office/drawing/2014/main" id="{0D9832EF-418C-4136-8B90-F3B565DC2A81}"/>
                </a:ext>
              </a:extLst>
            </p:cNvPr>
            <p:cNvSpPr/>
            <p:nvPr/>
          </p:nvSpPr>
          <p:spPr>
            <a:xfrm>
              <a:off x="-6509" y="2245577"/>
              <a:ext cx="1618623" cy="1113331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35" name="สี่เหลี่ยมผืนผ้า: มุมมน 4">
              <a:extLst>
                <a:ext uri="{FF2B5EF4-FFF2-40B4-BE49-F238E27FC236}">
                  <a16:creationId xmlns:a16="http://schemas.microsoft.com/office/drawing/2014/main" id="{617858A0-E414-4995-B751-DDC0B7E58F97}"/>
                </a:ext>
              </a:extLst>
            </p:cNvPr>
            <p:cNvSpPr txBox="1"/>
            <p:nvPr/>
          </p:nvSpPr>
          <p:spPr>
            <a:xfrm>
              <a:off x="56244" y="2405751"/>
              <a:ext cx="1460593" cy="8496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ตั้งเป้าหมายการเปลี่ยนแปลงร่วมกัน</a:t>
              </a:r>
              <a:r>
                <a: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36" name="กลุ่ม 24">
            <a:extLst>
              <a:ext uri="{FF2B5EF4-FFF2-40B4-BE49-F238E27FC236}">
                <a16:creationId xmlns:a16="http://schemas.microsoft.com/office/drawing/2014/main" id="{60F4921D-247B-43F9-81E1-8BA7D5936E2A}"/>
              </a:ext>
            </a:extLst>
          </p:cNvPr>
          <p:cNvGrpSpPr/>
          <p:nvPr/>
        </p:nvGrpSpPr>
        <p:grpSpPr>
          <a:xfrm>
            <a:off x="4245826" y="3395745"/>
            <a:ext cx="3649725" cy="464382"/>
            <a:chOff x="158" y="2293624"/>
            <a:chExt cx="1895668" cy="1112904"/>
          </a:xfrm>
          <a:solidFill>
            <a:srgbClr val="00B050"/>
          </a:solidFill>
        </p:grpSpPr>
        <p:sp>
          <p:nvSpPr>
            <p:cNvPr id="37" name="สี่เหลี่ยมผืนผ้า: มุมมน 25">
              <a:extLst>
                <a:ext uri="{FF2B5EF4-FFF2-40B4-BE49-F238E27FC236}">
                  <a16:creationId xmlns:a16="http://schemas.microsoft.com/office/drawing/2014/main" id="{D5B5527A-1362-410F-9423-B01BD4568F55}"/>
                </a:ext>
              </a:extLst>
            </p:cNvPr>
            <p:cNvSpPr/>
            <p:nvPr/>
          </p:nvSpPr>
          <p:spPr>
            <a:xfrm>
              <a:off x="158" y="2293624"/>
              <a:ext cx="1895668" cy="1112904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38" name="สี่เหลี่ยมผืนผ้า: มุมมน 4">
              <a:extLst>
                <a:ext uri="{FF2B5EF4-FFF2-40B4-BE49-F238E27FC236}">
                  <a16:creationId xmlns:a16="http://schemas.microsoft.com/office/drawing/2014/main" id="{7F31335F-6376-43E3-8BA1-4545E5E7ED98}"/>
                </a:ext>
              </a:extLst>
            </p:cNvPr>
            <p:cNvSpPr txBox="1"/>
            <p:nvPr/>
          </p:nvSpPr>
          <p:spPr>
            <a:xfrm>
              <a:off x="68988" y="2593946"/>
              <a:ext cx="1710590" cy="6308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กำหนดวิธีการและกลไกในการปฏิบัติงาน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39" name="กลุ่ม 28">
            <a:extLst>
              <a:ext uri="{FF2B5EF4-FFF2-40B4-BE49-F238E27FC236}">
                <a16:creationId xmlns:a16="http://schemas.microsoft.com/office/drawing/2014/main" id="{70738772-AC67-46A7-ABFA-3AD96A4DFDE6}"/>
              </a:ext>
            </a:extLst>
          </p:cNvPr>
          <p:cNvGrpSpPr/>
          <p:nvPr/>
        </p:nvGrpSpPr>
        <p:grpSpPr>
          <a:xfrm>
            <a:off x="1479592" y="3067641"/>
            <a:ext cx="2486957" cy="417672"/>
            <a:chOff x="-92247" y="2235370"/>
            <a:chExt cx="2094619" cy="1075703"/>
          </a:xfrm>
        </p:grpSpPr>
        <p:sp>
          <p:nvSpPr>
            <p:cNvPr id="40" name="สี่เหลี่ยมผืนผ้า: มุมมน 29">
              <a:extLst>
                <a:ext uri="{FF2B5EF4-FFF2-40B4-BE49-F238E27FC236}">
                  <a16:creationId xmlns:a16="http://schemas.microsoft.com/office/drawing/2014/main" id="{789A684B-294D-4EEA-9DBA-60E7E450DAE9}"/>
                </a:ext>
              </a:extLst>
            </p:cNvPr>
            <p:cNvSpPr/>
            <p:nvPr/>
          </p:nvSpPr>
          <p:spPr>
            <a:xfrm>
              <a:off x="-67100" y="2235370"/>
              <a:ext cx="2029406" cy="1075703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41" name="สี่เหลี่ยมผืนผ้า: มุมมน 4">
              <a:extLst>
                <a:ext uri="{FF2B5EF4-FFF2-40B4-BE49-F238E27FC236}">
                  <a16:creationId xmlns:a16="http://schemas.microsoft.com/office/drawing/2014/main" id="{FA292219-C156-43F8-9D5A-FFC162BBEFD5}"/>
                </a:ext>
              </a:extLst>
            </p:cNvPr>
            <p:cNvSpPr txBox="1"/>
            <p:nvPr/>
          </p:nvSpPr>
          <p:spPr>
            <a:xfrm>
              <a:off x="-92247" y="2437595"/>
              <a:ext cx="2094619" cy="798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ลงมือปฏิบัติจริงให้เป็นวิถีชีวิต</a:t>
              </a:r>
              <a:r>
                <a: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42" name="กลุ่ม 33">
            <a:extLst>
              <a:ext uri="{FF2B5EF4-FFF2-40B4-BE49-F238E27FC236}">
                <a16:creationId xmlns:a16="http://schemas.microsoft.com/office/drawing/2014/main" id="{17695858-8665-40AD-AA5F-D49E32DAD5B3}"/>
              </a:ext>
            </a:extLst>
          </p:cNvPr>
          <p:cNvGrpSpPr/>
          <p:nvPr/>
        </p:nvGrpSpPr>
        <p:grpSpPr>
          <a:xfrm>
            <a:off x="4225248" y="2620103"/>
            <a:ext cx="2985838" cy="451273"/>
            <a:chOff x="4427" y="1459941"/>
            <a:chExt cx="2876710" cy="1946588"/>
          </a:xfrm>
          <a:solidFill>
            <a:srgbClr val="00B050"/>
          </a:solidFill>
        </p:grpSpPr>
        <p:sp>
          <p:nvSpPr>
            <p:cNvPr id="43" name="สี่เหลี่ยมผืนผ้า: มุมมน 34">
              <a:extLst>
                <a:ext uri="{FF2B5EF4-FFF2-40B4-BE49-F238E27FC236}">
                  <a16:creationId xmlns:a16="http://schemas.microsoft.com/office/drawing/2014/main" id="{FD051C28-7B92-429D-BC57-33C4F926946A}"/>
                </a:ext>
              </a:extLst>
            </p:cNvPr>
            <p:cNvSpPr/>
            <p:nvPr/>
          </p:nvSpPr>
          <p:spPr>
            <a:xfrm>
              <a:off x="4427" y="1459941"/>
              <a:ext cx="2876710" cy="1946588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44" name="สี่เหลี่ยมผืนผ้า: มุมมน 4">
              <a:extLst>
                <a:ext uri="{FF2B5EF4-FFF2-40B4-BE49-F238E27FC236}">
                  <a16:creationId xmlns:a16="http://schemas.microsoft.com/office/drawing/2014/main" id="{E08028ED-0DFF-402C-A31B-79C29BF12B6C}"/>
                </a:ext>
              </a:extLst>
            </p:cNvPr>
            <p:cNvSpPr txBox="1"/>
            <p:nvPr/>
          </p:nvSpPr>
          <p:spPr>
            <a:xfrm>
              <a:off x="99452" y="1554966"/>
              <a:ext cx="2686660" cy="1756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ถอดบทเรียนเพื่อสร้างความรู้</a:t>
              </a:r>
              <a:endPara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Synjai" panose="02000000000000000000" pitchFamily="2" charset="-34"/>
                <a:ea typeface="+mn-ea"/>
                <a:cs typeface="JS Synjai" panose="02000000000000000000" pitchFamily="2" charset="-34"/>
              </a:endParaRPr>
            </a:p>
          </p:txBody>
        </p:sp>
      </p:grpSp>
      <p:grpSp>
        <p:nvGrpSpPr>
          <p:cNvPr id="45" name="กลุ่ม 37">
            <a:extLst>
              <a:ext uri="{FF2B5EF4-FFF2-40B4-BE49-F238E27FC236}">
                <a16:creationId xmlns:a16="http://schemas.microsoft.com/office/drawing/2014/main" id="{F282B3A8-87EC-4014-B149-D0243E803ADA}"/>
              </a:ext>
            </a:extLst>
          </p:cNvPr>
          <p:cNvGrpSpPr/>
          <p:nvPr/>
        </p:nvGrpSpPr>
        <p:grpSpPr>
          <a:xfrm>
            <a:off x="1781393" y="2246468"/>
            <a:ext cx="2195267" cy="477758"/>
            <a:chOff x="0" y="1459941"/>
            <a:chExt cx="3886215" cy="1946588"/>
          </a:xfrm>
        </p:grpSpPr>
        <p:sp>
          <p:nvSpPr>
            <p:cNvPr id="46" name="สี่เหลี่ยมผืนผ้า: มุมมน 38">
              <a:extLst>
                <a:ext uri="{FF2B5EF4-FFF2-40B4-BE49-F238E27FC236}">
                  <a16:creationId xmlns:a16="http://schemas.microsoft.com/office/drawing/2014/main" id="{3AE54F1A-9830-4B5D-AA0C-E4229FD49E1F}"/>
                </a:ext>
              </a:extLst>
            </p:cNvPr>
            <p:cNvSpPr/>
            <p:nvPr/>
          </p:nvSpPr>
          <p:spPr>
            <a:xfrm>
              <a:off x="0" y="1459941"/>
              <a:ext cx="3886215" cy="1946588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47" name="สี่เหลี่ยมผืนผ้า: มุมมน 4">
              <a:extLst>
                <a:ext uri="{FF2B5EF4-FFF2-40B4-BE49-F238E27FC236}">
                  <a16:creationId xmlns:a16="http://schemas.microsoft.com/office/drawing/2014/main" id="{93A75AFD-A8D5-4D7B-9902-D9A2DCB1679E}"/>
                </a:ext>
              </a:extLst>
            </p:cNvPr>
            <p:cNvSpPr txBox="1"/>
            <p:nvPr/>
          </p:nvSpPr>
          <p:spPr>
            <a:xfrm>
              <a:off x="95025" y="1554966"/>
              <a:ext cx="3696165" cy="1756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สร้างกิจกรรมชื่นชมยกย่อง</a:t>
              </a:r>
              <a:r>
                <a: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48" name="กลุ่ม 40">
            <a:extLst>
              <a:ext uri="{FF2B5EF4-FFF2-40B4-BE49-F238E27FC236}">
                <a16:creationId xmlns:a16="http://schemas.microsoft.com/office/drawing/2014/main" id="{EBA270CC-64AB-4BFE-9975-01CC17725DA5}"/>
              </a:ext>
            </a:extLst>
          </p:cNvPr>
          <p:cNvGrpSpPr/>
          <p:nvPr/>
        </p:nvGrpSpPr>
        <p:grpSpPr>
          <a:xfrm>
            <a:off x="4248729" y="1885565"/>
            <a:ext cx="2422519" cy="451273"/>
            <a:chOff x="2266958" y="1459941"/>
            <a:chExt cx="3886215" cy="1946588"/>
          </a:xfrm>
          <a:solidFill>
            <a:srgbClr val="00B050"/>
          </a:solidFill>
        </p:grpSpPr>
        <p:sp>
          <p:nvSpPr>
            <p:cNvPr id="49" name="สี่เหลี่ยมผืนผ้า: มุมมน 41">
              <a:extLst>
                <a:ext uri="{FF2B5EF4-FFF2-40B4-BE49-F238E27FC236}">
                  <a16:creationId xmlns:a16="http://schemas.microsoft.com/office/drawing/2014/main" id="{B3E9FB14-27D5-4697-B772-1D89D0C3E209}"/>
                </a:ext>
              </a:extLst>
            </p:cNvPr>
            <p:cNvSpPr/>
            <p:nvPr/>
          </p:nvSpPr>
          <p:spPr>
            <a:xfrm>
              <a:off x="2266958" y="1459941"/>
              <a:ext cx="3886215" cy="1946588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50" name="สี่เหลี่ยมผืนผ้า: มุมมน 4">
              <a:extLst>
                <a:ext uri="{FF2B5EF4-FFF2-40B4-BE49-F238E27FC236}">
                  <a16:creationId xmlns:a16="http://schemas.microsoft.com/office/drawing/2014/main" id="{2A98321B-4055-4EF9-89B5-26F7F346B03E}"/>
                </a:ext>
              </a:extLst>
            </p:cNvPr>
            <p:cNvSpPr txBox="1"/>
            <p:nvPr/>
          </p:nvSpPr>
          <p:spPr>
            <a:xfrm>
              <a:off x="2361983" y="1554966"/>
              <a:ext cx="3696165" cy="1756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สร้างเครือข่ายคุณธรรม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51" name="กลุ่ม 43">
            <a:extLst>
              <a:ext uri="{FF2B5EF4-FFF2-40B4-BE49-F238E27FC236}">
                <a16:creationId xmlns:a16="http://schemas.microsoft.com/office/drawing/2014/main" id="{392C673E-7778-4958-8B41-ECBFF078EDC8}"/>
              </a:ext>
            </a:extLst>
          </p:cNvPr>
          <p:cNvGrpSpPr/>
          <p:nvPr/>
        </p:nvGrpSpPr>
        <p:grpSpPr>
          <a:xfrm>
            <a:off x="1816457" y="1397436"/>
            <a:ext cx="2095150" cy="572271"/>
            <a:chOff x="4393029" y="1459941"/>
            <a:chExt cx="4201584" cy="1946588"/>
          </a:xfrm>
        </p:grpSpPr>
        <p:sp>
          <p:nvSpPr>
            <p:cNvPr id="52" name="สี่เหลี่ยมผืนผ้า: มุมมน 44">
              <a:extLst>
                <a:ext uri="{FF2B5EF4-FFF2-40B4-BE49-F238E27FC236}">
                  <a16:creationId xmlns:a16="http://schemas.microsoft.com/office/drawing/2014/main" id="{7276B825-2E57-4960-B70B-769DA043AAD6}"/>
                </a:ext>
              </a:extLst>
            </p:cNvPr>
            <p:cNvSpPr/>
            <p:nvPr/>
          </p:nvSpPr>
          <p:spPr>
            <a:xfrm>
              <a:off x="4533917" y="1459941"/>
              <a:ext cx="3886215" cy="1946588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53" name="สี่เหลี่ยมผืนผ้า: มุมมน 4">
              <a:extLst>
                <a:ext uri="{FF2B5EF4-FFF2-40B4-BE49-F238E27FC236}">
                  <a16:creationId xmlns:a16="http://schemas.microsoft.com/office/drawing/2014/main" id="{946E3D65-E840-4BAE-87D7-95DB7D5C66C6}"/>
                </a:ext>
              </a:extLst>
            </p:cNvPr>
            <p:cNvSpPr txBox="1"/>
            <p:nvPr/>
          </p:nvSpPr>
          <p:spPr>
            <a:xfrm>
              <a:off x="4393029" y="1554962"/>
              <a:ext cx="4201584" cy="17565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ประเมินผลลัพธ์ผลกระทบ</a:t>
              </a:r>
              <a:r>
                <a: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sp>
        <p:nvSpPr>
          <p:cNvPr id="54" name="TextBox 2">
            <a:extLst>
              <a:ext uri="{FF2B5EF4-FFF2-40B4-BE49-F238E27FC236}">
                <a16:creationId xmlns:a16="http://schemas.microsoft.com/office/drawing/2014/main" id="{0865FB02-C61F-412E-A6C8-576B8C92D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69" y="4495057"/>
            <a:ext cx="2889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1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50511883-7749-4039-96F9-2A747C785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308" y="4245146"/>
            <a:ext cx="2212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2</a:t>
            </a: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3F607871-B80F-41A2-B4D6-6CCB15593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71" y="3691148"/>
            <a:ext cx="2878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3</a:t>
            </a: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9608C7A9-62FA-4001-865F-353524375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714" y="3350937"/>
            <a:ext cx="37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4</a:t>
            </a:r>
          </a:p>
        </p:txBody>
      </p:sp>
      <p:sp>
        <p:nvSpPr>
          <p:cNvPr id="58" name="TextBox 10">
            <a:extLst>
              <a:ext uri="{FF2B5EF4-FFF2-40B4-BE49-F238E27FC236}">
                <a16:creationId xmlns:a16="http://schemas.microsoft.com/office/drawing/2014/main" id="{838ABCB7-8725-4A3A-B707-819602773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822" y="2967063"/>
            <a:ext cx="2402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5</a:t>
            </a:r>
          </a:p>
        </p:txBody>
      </p:sp>
      <p:sp>
        <p:nvSpPr>
          <p:cNvPr id="59" name="TextBox 11">
            <a:extLst>
              <a:ext uri="{FF2B5EF4-FFF2-40B4-BE49-F238E27FC236}">
                <a16:creationId xmlns:a16="http://schemas.microsoft.com/office/drawing/2014/main" id="{79A7AE21-2D32-4A66-9EB9-175F09DF1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716" y="2489367"/>
            <a:ext cx="2402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6</a:t>
            </a:r>
          </a:p>
        </p:txBody>
      </p:sp>
      <p:sp>
        <p:nvSpPr>
          <p:cNvPr id="60" name="TextBox 12">
            <a:extLst>
              <a:ext uri="{FF2B5EF4-FFF2-40B4-BE49-F238E27FC236}">
                <a16:creationId xmlns:a16="http://schemas.microsoft.com/office/drawing/2014/main" id="{D7BAB749-7B45-4FF4-AF3F-55F786EE2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320" y="2221023"/>
            <a:ext cx="2402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7</a:t>
            </a:r>
          </a:p>
        </p:txBody>
      </p:sp>
      <p:sp>
        <p:nvSpPr>
          <p:cNvPr id="61" name="TextBox 13">
            <a:extLst>
              <a:ext uri="{FF2B5EF4-FFF2-40B4-BE49-F238E27FC236}">
                <a16:creationId xmlns:a16="http://schemas.microsoft.com/office/drawing/2014/main" id="{41971F45-9B8A-4ADB-A122-EFF62F59C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237" y="1732044"/>
            <a:ext cx="2391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8</a:t>
            </a:r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BD6E4933-42C7-45EE-A1F3-CE4155AE8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647" y="1325301"/>
            <a:ext cx="2391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9</a:t>
            </a:r>
          </a:p>
        </p:txBody>
      </p:sp>
      <p:pic>
        <p:nvPicPr>
          <p:cNvPr id="63" name="Picture 7">
            <a:extLst>
              <a:ext uri="{FF2B5EF4-FFF2-40B4-BE49-F238E27FC236}">
                <a16:creationId xmlns:a16="http://schemas.microsoft.com/office/drawing/2014/main" id="{B007DCC6-9B42-4A36-A42C-EE335991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5516" y="401885"/>
            <a:ext cx="1855193" cy="1855193"/>
          </a:xfrm>
          <a:prstGeom prst="rect">
            <a:avLst/>
          </a:prstGeom>
        </p:spPr>
      </p:pic>
      <p:grpSp>
        <p:nvGrpSpPr>
          <p:cNvPr id="64" name="Group 10">
            <a:extLst>
              <a:ext uri="{FF2B5EF4-FFF2-40B4-BE49-F238E27FC236}">
                <a16:creationId xmlns:a16="http://schemas.microsoft.com/office/drawing/2014/main" id="{15B8B3AE-E087-4A2F-A44B-9055700C8219}"/>
              </a:ext>
            </a:extLst>
          </p:cNvPr>
          <p:cNvGrpSpPr/>
          <p:nvPr/>
        </p:nvGrpSpPr>
        <p:grpSpPr>
          <a:xfrm>
            <a:off x="7222351" y="781970"/>
            <a:ext cx="858094" cy="858094"/>
            <a:chOff x="0" y="0"/>
            <a:chExt cx="6350000" cy="6350000"/>
          </a:xfrm>
        </p:grpSpPr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D88B6F62-58C9-4392-BEEC-F88FAF2C3B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8405C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1161049-4199-460F-B797-D3E9FAD5A584}"/>
              </a:ext>
            </a:extLst>
          </p:cNvPr>
          <p:cNvSpPr txBox="1"/>
          <p:nvPr/>
        </p:nvSpPr>
        <p:spPr>
          <a:xfrm>
            <a:off x="5070044" y="832859"/>
            <a:ext cx="443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ด้วยบันได 9 ขั้นตอน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88920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2632197"/>
            <a:ext cx="9144000" cy="3167317"/>
          </a:xfrm>
          <a:custGeom>
            <a:avLst/>
            <a:gdLst/>
            <a:ahLst/>
            <a:cxnLst/>
            <a:rect l="l" t="t" r="r" b="b"/>
            <a:pathLst>
              <a:path w="18288000" h="6334633">
                <a:moveTo>
                  <a:pt x="0" y="0"/>
                </a:moveTo>
                <a:lnTo>
                  <a:pt x="18288000" y="0"/>
                </a:lnTo>
                <a:lnTo>
                  <a:pt x="18288000" y="6334633"/>
                </a:lnTo>
                <a:lnTo>
                  <a:pt x="0" y="6334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F1D68-D1C0-4A24-A1CA-B7DE13318488}"/>
              </a:ext>
            </a:extLst>
          </p:cNvPr>
          <p:cNvSpPr txBox="1"/>
          <p:nvPr/>
        </p:nvSpPr>
        <p:spPr>
          <a:xfrm>
            <a:off x="611560" y="633691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องค์กรคุณธรรมน้อมนำสร้าง	ทุกคนต่างร่วมใจสนับสนุน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หาความจริงขององค์กรเป็นฐานทุน	เป้าหมายหนุนร่วมกันสร้างทางที่ดี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หาวิธีกลไกดำเนินกิจ	ปฏิบัติสุจริตเป็นวิถี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ถอดบทเรียนสร้างความรู้แก่ชีวี	สร้างงานที่ควรยกย่องตามจำนงค์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สร้างเครือข่ายคุณธรรมให้ล้ำเลิศ	ผลบังเกิดเปี่ยมคุณสมประสงค์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คือขั้นตอนพัฒนาอย่างมั่นคง	ก้าวมุ่งตรงองค์กรคุณธรรม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             จงกล  พวงนาค ประพันธ์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7F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422D2BC4-73C6-4719-B4E7-3FF48DD20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6987">
            <a:off x="-907677" y="2509831"/>
            <a:ext cx="10393362" cy="103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Group 4">
            <a:extLst>
              <a:ext uri="{FF2B5EF4-FFF2-40B4-BE49-F238E27FC236}">
                <a16:creationId xmlns:a16="http://schemas.microsoft.com/office/drawing/2014/main" id="{E6F7BBFB-7DBC-4D40-BFE0-1556CF49C04A}"/>
              </a:ext>
            </a:extLst>
          </p:cNvPr>
          <p:cNvGrpSpPr>
            <a:grpSpLocks/>
          </p:cNvGrpSpPr>
          <p:nvPr/>
        </p:nvGrpSpPr>
        <p:grpSpPr bwMode="auto">
          <a:xfrm>
            <a:off x="395289" y="771526"/>
            <a:ext cx="493712" cy="112713"/>
            <a:chOff x="0" y="0"/>
            <a:chExt cx="1313810" cy="301474"/>
          </a:xfrm>
        </p:grpSpPr>
        <p:grpSp>
          <p:nvGrpSpPr>
            <p:cNvPr id="41993" name="Group 5">
              <a:extLst>
                <a:ext uri="{FF2B5EF4-FFF2-40B4-BE49-F238E27FC236}">
                  <a16:creationId xmlns:a16="http://schemas.microsoft.com/office/drawing/2014/main" id="{EF6A4D68-876A-40A0-BD9C-A561DEFF0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1998" name="Freeform 6">
                <a:extLst>
                  <a:ext uri="{FF2B5EF4-FFF2-40B4-BE49-F238E27FC236}">
                    <a16:creationId xmlns:a16="http://schemas.microsoft.com/office/drawing/2014/main" id="{967AE608-542B-4664-B1AF-AE6E201FC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1994" name="Group 7">
              <a:extLst>
                <a:ext uri="{FF2B5EF4-FFF2-40B4-BE49-F238E27FC236}">
                  <a16:creationId xmlns:a16="http://schemas.microsoft.com/office/drawing/2014/main" id="{282E1CFF-4FEB-4FE7-9FD2-ED99AE15EE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1997" name="Freeform 8">
                <a:extLst>
                  <a:ext uri="{FF2B5EF4-FFF2-40B4-BE49-F238E27FC236}">
                    <a16:creationId xmlns:a16="http://schemas.microsoft.com/office/drawing/2014/main" id="{8E9A8D6F-0E00-4270-91BC-E2EBCC0DD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1995" name="Group 9">
              <a:extLst>
                <a:ext uri="{FF2B5EF4-FFF2-40B4-BE49-F238E27FC236}">
                  <a16:creationId xmlns:a16="http://schemas.microsoft.com/office/drawing/2014/main" id="{C0494F9B-DFF5-4589-9615-2B0825650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1996" name="Freeform 10">
                <a:extLst>
                  <a:ext uri="{FF2B5EF4-FFF2-40B4-BE49-F238E27FC236}">
                    <a16:creationId xmlns:a16="http://schemas.microsoft.com/office/drawing/2014/main" id="{6813E0D3-3B1C-4682-B7C3-739B62505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8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7D89C-78C8-4EE7-945E-88A01B3192B1}"/>
              </a:ext>
            </a:extLst>
          </p:cNvPr>
          <p:cNvSpPr/>
          <p:nvPr/>
        </p:nvSpPr>
        <p:spPr>
          <a:xfrm>
            <a:off x="289235" y="52388"/>
            <a:ext cx="2102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54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มาตรา 3 </a:t>
            </a:r>
          </a:p>
        </p:txBody>
      </p:sp>
      <p:sp>
        <p:nvSpPr>
          <p:cNvPr id="41989" name="Rectangle 17">
            <a:extLst>
              <a:ext uri="{FF2B5EF4-FFF2-40B4-BE49-F238E27FC236}">
                <a16:creationId xmlns:a16="http://schemas.microsoft.com/office/drawing/2014/main" id="{9E107FF8-432B-4741-AB68-807DE438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21" y="2086034"/>
            <a:ext cx="86351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thaiDist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กระทรวง ทบวง กรม ส่วนราชการที่เรียกชื่ออย่างอื่นและมีฐานะเป็นกรม ราชการส่วนท้องถิ่น รัฐวิสาหกิจ องค์การมหาชนหรือหน่วยงานอื่นของรัฐ ในฝ่ายบริหาร แต่ไม่หมายความรวมถึง หน่วยงานธุรการของรัฐสภา องค์กรอิสระ ศาล และองค์กรอัยการ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41991" name="Rectangle 18">
            <a:extLst>
              <a:ext uri="{FF2B5EF4-FFF2-40B4-BE49-F238E27FC236}">
                <a16:creationId xmlns:a16="http://schemas.microsoft.com/office/drawing/2014/main" id="{F5197C04-9A57-4461-985D-2C339E0A5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80" y="995363"/>
            <a:ext cx="54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thaiDist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D347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“หน่วยงานของรัฐ”  หมายความว่า  </a:t>
            </a:r>
          </a:p>
        </p:txBody>
      </p:sp>
      <p:sp>
        <p:nvSpPr>
          <p:cNvPr id="41992" name="AutoShape 4">
            <a:extLst>
              <a:ext uri="{FF2B5EF4-FFF2-40B4-BE49-F238E27FC236}">
                <a16:creationId xmlns:a16="http://schemas.microsoft.com/office/drawing/2014/main" id="{FDF965E5-F226-4215-B7B6-521CB834DB6B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511675" y="-2308225"/>
            <a:ext cx="7938" cy="8015288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4494036"/>
            <a:ext cx="9144000" cy="649464"/>
            <a:chOff x="0" y="0"/>
            <a:chExt cx="6671512" cy="473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0" name="Group 3">
            <a:extLst>
              <a:ext uri="{FF2B5EF4-FFF2-40B4-BE49-F238E27FC236}">
                <a16:creationId xmlns:a16="http://schemas.microsoft.com/office/drawing/2014/main" id="{16E9A907-7C6D-44F7-8720-176ADA5C7358}"/>
              </a:ext>
            </a:extLst>
          </p:cNvPr>
          <p:cNvGrpSpPr/>
          <p:nvPr/>
        </p:nvGrpSpPr>
        <p:grpSpPr>
          <a:xfrm>
            <a:off x="-1" y="-57576"/>
            <a:ext cx="9144000" cy="795362"/>
            <a:chOff x="-8078" y="17373"/>
            <a:chExt cx="6671512" cy="1018725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CE7AD671-4BC6-49E6-A2B0-953D93A7D61F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67C8B6-5C51-45A8-93BD-5FCEE26F8042}"/>
              </a:ext>
            </a:extLst>
          </p:cNvPr>
          <p:cNvGrpSpPr/>
          <p:nvPr/>
        </p:nvGrpSpPr>
        <p:grpSpPr>
          <a:xfrm>
            <a:off x="44596" y="81263"/>
            <a:ext cx="9011764" cy="576064"/>
            <a:chOff x="0" y="123478"/>
            <a:chExt cx="9144000" cy="576064"/>
          </a:xfrm>
        </p:grpSpPr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id="{7757E21A-4095-4C94-9E8A-4637B1D111F3}"/>
                </a:ext>
              </a:extLst>
            </p:cNvPr>
            <p:cNvSpPr/>
            <p:nvPr/>
          </p:nvSpPr>
          <p:spPr>
            <a:xfrm>
              <a:off x="149248" y="123478"/>
              <a:ext cx="8994751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004857-217C-44D8-A857-11A450C724C3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9081CF7-9339-47B2-B292-FDD087C24213}"/>
              </a:ext>
            </a:extLst>
          </p:cNvPr>
          <p:cNvSpPr/>
          <p:nvPr/>
        </p:nvSpPr>
        <p:spPr>
          <a:xfrm>
            <a:off x="63390" y="2254319"/>
            <a:ext cx="2553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องค์กรที่ร่วมกันส่งเสริมคุณธรรมในองค์กร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มีการร่วมกันประกาศเจตนารมณ์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กำหนดเป้าหมาย ปัญหา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ที่อยากแก้ ความดีที่อยากทำ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ร่วมกันทำแผนส่งเสริม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คุณธรรมขององค์กร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367C3-ED09-4E23-8589-1B4C139B0C1C}"/>
              </a:ext>
            </a:extLst>
          </p:cNvPr>
          <p:cNvSpPr/>
          <p:nvPr/>
        </p:nvSpPr>
        <p:spPr>
          <a:xfrm>
            <a:off x="328000" y="1786319"/>
            <a:ext cx="2216854" cy="369332"/>
          </a:xfrm>
          <a:prstGeom prst="rect">
            <a:avLst/>
          </a:prstGeom>
          <a:solidFill>
            <a:srgbClr val="3366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9B852E-D062-4B08-B2AD-CF2A563D04BE}"/>
              </a:ext>
            </a:extLst>
          </p:cNvPr>
          <p:cNvGrpSpPr/>
          <p:nvPr/>
        </p:nvGrpSpPr>
        <p:grpSpPr>
          <a:xfrm>
            <a:off x="147193" y="1508646"/>
            <a:ext cx="468000" cy="468000"/>
            <a:chOff x="242294" y="1579145"/>
            <a:chExt cx="468000" cy="46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89F5B4-B4E4-4CD4-A778-418015DB5AD1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C5D74-E4C1-4521-8064-EC07CFD0E617}"/>
                </a:ext>
              </a:extLst>
            </p:cNvPr>
            <p:cNvSpPr txBox="1"/>
            <p:nvPr/>
          </p:nvSpPr>
          <p:spPr>
            <a:xfrm>
              <a:off x="251520" y="163611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01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A98C7-6298-4925-88B5-B66D22FDA24C}"/>
              </a:ext>
            </a:extLst>
          </p:cNvPr>
          <p:cNvSpPr/>
          <p:nvPr/>
        </p:nvSpPr>
        <p:spPr>
          <a:xfrm>
            <a:off x="3385878" y="1059582"/>
            <a:ext cx="1942714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4DCEA0-CFF9-43D0-89DA-02FA4C63AB39}"/>
              </a:ext>
            </a:extLst>
          </p:cNvPr>
          <p:cNvGrpSpPr/>
          <p:nvPr/>
        </p:nvGrpSpPr>
        <p:grpSpPr>
          <a:xfrm>
            <a:off x="3048952" y="843558"/>
            <a:ext cx="468000" cy="468000"/>
            <a:chOff x="2546550" y="1336024"/>
            <a:chExt cx="468000" cy="46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C9B870-07BC-4B11-BC49-2CF36DDE708F}"/>
                </a:ext>
              </a:extLst>
            </p:cNvPr>
            <p:cNvSpPr/>
            <p:nvPr/>
          </p:nvSpPr>
          <p:spPr>
            <a:xfrm>
              <a:off x="2546550" y="1336024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67A3CA-7847-4338-A7F7-D1862519E604}"/>
                </a:ext>
              </a:extLst>
            </p:cNvPr>
            <p:cNvSpPr txBox="1"/>
            <p:nvPr/>
          </p:nvSpPr>
          <p:spPr>
            <a:xfrm>
              <a:off x="2555776" y="140803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02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C8D1DB0-EBDE-48AA-B5CE-4BDF6E3B7547}"/>
              </a:ext>
            </a:extLst>
          </p:cNvPr>
          <p:cNvSpPr/>
          <p:nvPr/>
        </p:nvSpPr>
        <p:spPr>
          <a:xfrm>
            <a:off x="2987194" y="1500922"/>
            <a:ext cx="2684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ดำเนินการตามแผนอย่างได้มาตรฐาน จนประสบความสำเร็จในระดับหนึ่ง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มีการประเมินผล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มีการปรับปรุงหรือพัฒนา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มีการทบทวนและถอดบทเรียน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จากการดำเนินงาน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ส่งเสริมให้มีการยกย่องเชิดชูเกียรติบุคคลและหน่วยงานที่มีคุณธรรม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หรือทำความดี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94DB61BC-5F55-495B-8850-4E3C41CE936F}"/>
              </a:ext>
            </a:extLst>
          </p:cNvPr>
          <p:cNvSpPr/>
          <p:nvPr/>
        </p:nvSpPr>
        <p:spPr>
          <a:xfrm rot="16200000" flipH="1">
            <a:off x="4618603" y="3656380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76C84E-965D-40C7-AC9C-4F62B88065FE}"/>
              </a:ext>
            </a:extLst>
          </p:cNvPr>
          <p:cNvSpPr/>
          <p:nvPr/>
        </p:nvSpPr>
        <p:spPr>
          <a:xfrm>
            <a:off x="6214324" y="958575"/>
            <a:ext cx="2152699" cy="369332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5D6B41-36A4-4E00-83F7-EF7478BB17F4}"/>
              </a:ext>
            </a:extLst>
          </p:cNvPr>
          <p:cNvGrpSpPr/>
          <p:nvPr/>
        </p:nvGrpSpPr>
        <p:grpSpPr>
          <a:xfrm>
            <a:off x="5918752" y="743392"/>
            <a:ext cx="468000" cy="468000"/>
            <a:chOff x="5741928" y="1299052"/>
            <a:chExt cx="468000" cy="468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BE3883-FD2A-4531-A444-A39F3E2513E8}"/>
                </a:ext>
              </a:extLst>
            </p:cNvPr>
            <p:cNvSpPr/>
            <p:nvPr/>
          </p:nvSpPr>
          <p:spPr>
            <a:xfrm>
              <a:off x="5741928" y="1299052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2F45D5-08A8-4778-9FD8-3E046305FC13}"/>
                </a:ext>
              </a:extLst>
            </p:cNvPr>
            <p:cNvSpPr txBox="1"/>
            <p:nvPr/>
          </p:nvSpPr>
          <p:spPr>
            <a:xfrm>
              <a:off x="5786264" y="1336024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03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5ED0C0A-1F91-4D5B-A009-71E7F8FBA701}"/>
              </a:ext>
            </a:extLst>
          </p:cNvPr>
          <p:cNvSpPr/>
          <p:nvPr/>
        </p:nvSpPr>
        <p:spPr>
          <a:xfrm>
            <a:off x="5954223" y="1399846"/>
            <a:ext cx="3143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องค์กรมีบรรยากาศหรือสภาพแวดล้อม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ที่เอื้อต่อการส่งเสริมคุณธรรม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บุคลากรในองค์กรมีพฤติกรรมที่เปลี่ยนแปลง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ไปในทางที่ดีขึ้น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องค์กรมีการจัดทำองค์ความรู้จากผลสำเร็จ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การดำเนินงาน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เผยแพร่องค์ความรู้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หรือผลสำเร็จในการดำเนินงาน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มีความพร้อมในการ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เป็นแหล่งเรียนรู้ให้กับองค์กรอื่น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9" name="Rounded Rectangle 51">
            <a:extLst>
              <a:ext uri="{FF2B5EF4-FFF2-40B4-BE49-F238E27FC236}">
                <a16:creationId xmlns:a16="http://schemas.microsoft.com/office/drawing/2014/main" id="{0B17B794-46E8-499E-B90D-16F26E63FA34}"/>
              </a:ext>
            </a:extLst>
          </p:cNvPr>
          <p:cNvSpPr/>
          <p:nvPr/>
        </p:nvSpPr>
        <p:spPr>
          <a:xfrm rot="16200000" flipH="1">
            <a:off x="8615684" y="2692587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สี่เหลี่ยมผืนผ้า 36">
            <a:extLst>
              <a:ext uri="{FF2B5EF4-FFF2-40B4-BE49-F238E27FC236}">
                <a16:creationId xmlns:a16="http://schemas.microsoft.com/office/drawing/2014/main" id="{1C731927-C4EC-4E5B-AAD2-FBFF8B6D6653}"/>
              </a:ext>
            </a:extLst>
          </p:cNvPr>
          <p:cNvSpPr/>
          <p:nvPr/>
        </p:nvSpPr>
        <p:spPr>
          <a:xfrm>
            <a:off x="2978564" y="4257245"/>
            <a:ext cx="2964710" cy="9067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สี่เหลี่ยมผืนผ้า 37">
            <a:extLst>
              <a:ext uri="{FF2B5EF4-FFF2-40B4-BE49-F238E27FC236}">
                <a16:creationId xmlns:a16="http://schemas.microsoft.com/office/drawing/2014/main" id="{5BFEB7F3-B19C-467B-BF5B-018B4C72B1F2}"/>
              </a:ext>
            </a:extLst>
          </p:cNvPr>
          <p:cNvSpPr/>
          <p:nvPr/>
        </p:nvSpPr>
        <p:spPr>
          <a:xfrm>
            <a:off x="5933838" y="3944868"/>
            <a:ext cx="3214580" cy="1219171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51">
            <a:extLst>
              <a:ext uri="{FF2B5EF4-FFF2-40B4-BE49-F238E27FC236}">
                <a16:creationId xmlns:a16="http://schemas.microsoft.com/office/drawing/2014/main" id="{DA8AD021-29B6-4EF3-AEBB-4525D6CF321C}"/>
              </a:ext>
            </a:extLst>
          </p:cNvPr>
          <p:cNvSpPr/>
          <p:nvPr/>
        </p:nvSpPr>
        <p:spPr>
          <a:xfrm rot="16200000" flipH="1">
            <a:off x="2333622" y="3024190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B88C3EC-5743-4C8C-B81C-1895845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8603" y="3267610"/>
            <a:ext cx="1000996" cy="1000993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คนเปลี่ยน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2A30AB2-90F3-4550-B043-9778EE92C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74388" y="2861236"/>
            <a:ext cx="1049004" cy="1049001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Know    How </a:t>
            </a: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ขยายผล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37" name="รูปภาพ 11">
            <a:extLst>
              <a:ext uri="{FF2B5EF4-FFF2-40B4-BE49-F238E27FC236}">
                <a16:creationId xmlns:a16="http://schemas.microsoft.com/office/drawing/2014/main" id="{96992BF4-08EC-410E-91A6-393D11C3C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34723" y="3700757"/>
            <a:ext cx="556488" cy="556488"/>
          </a:xfrm>
          <a:prstGeom prst="rect">
            <a:avLst/>
          </a:prstGeom>
        </p:spPr>
      </p:pic>
      <p:pic>
        <p:nvPicPr>
          <p:cNvPr id="38" name="รูปภาพ 38">
            <a:extLst>
              <a:ext uri="{FF2B5EF4-FFF2-40B4-BE49-F238E27FC236}">
                <a16:creationId xmlns:a16="http://schemas.microsoft.com/office/drawing/2014/main" id="{C392FF63-9EE7-4981-968C-9B072C9C6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37537" y="3658423"/>
            <a:ext cx="556488" cy="556488"/>
          </a:xfrm>
          <a:prstGeom prst="rect">
            <a:avLst/>
          </a:prstGeom>
        </p:spPr>
      </p:pic>
      <p:sp>
        <p:nvSpPr>
          <p:cNvPr id="39" name="สี่เหลี่ยมผืนผ้า 1">
            <a:extLst>
              <a:ext uri="{FF2B5EF4-FFF2-40B4-BE49-F238E27FC236}">
                <a16:creationId xmlns:a16="http://schemas.microsoft.com/office/drawing/2014/main" id="{F8FE91F2-8FD6-4A89-82D8-F6EA2F44826F}"/>
              </a:ext>
            </a:extLst>
          </p:cNvPr>
          <p:cNvSpPr/>
          <p:nvPr/>
        </p:nvSpPr>
        <p:spPr>
          <a:xfrm>
            <a:off x="374022" y="99749"/>
            <a:ext cx="49183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ระดับการเป็นองค์กรคุณธรรมต้นแบบ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686" y="4548785"/>
            <a:ext cx="508654" cy="508654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95CA93E-0183-42F9-A202-9FB1559DB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36337" y="3305999"/>
            <a:ext cx="1129012" cy="1169551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โครงสร้างพร้อม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25D515F9-57CA-461E-A8E0-281941A00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74481" y="4528324"/>
            <a:ext cx="508654" cy="508654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A638B927-F887-4D9D-B39B-1941072C2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72029" y="4523202"/>
            <a:ext cx="508654" cy="50865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4494036"/>
            <a:ext cx="9144000" cy="649464"/>
            <a:chOff x="0" y="0"/>
            <a:chExt cx="6671512" cy="473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0" name="Group 3">
            <a:extLst>
              <a:ext uri="{FF2B5EF4-FFF2-40B4-BE49-F238E27FC236}">
                <a16:creationId xmlns:a16="http://schemas.microsoft.com/office/drawing/2014/main" id="{16E9A907-7C6D-44F7-8720-176ADA5C7358}"/>
              </a:ext>
            </a:extLst>
          </p:cNvPr>
          <p:cNvGrpSpPr/>
          <p:nvPr/>
        </p:nvGrpSpPr>
        <p:grpSpPr>
          <a:xfrm>
            <a:off x="-1" y="-57576"/>
            <a:ext cx="9144000" cy="795362"/>
            <a:chOff x="-8078" y="17373"/>
            <a:chExt cx="6671512" cy="1018725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CE7AD671-4BC6-49E6-A2B0-953D93A7D61F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67C8B6-5C51-45A8-93BD-5FCEE26F8042}"/>
              </a:ext>
            </a:extLst>
          </p:cNvPr>
          <p:cNvGrpSpPr/>
          <p:nvPr/>
        </p:nvGrpSpPr>
        <p:grpSpPr>
          <a:xfrm>
            <a:off x="44596" y="81263"/>
            <a:ext cx="9011764" cy="576064"/>
            <a:chOff x="0" y="123478"/>
            <a:chExt cx="9144000" cy="576064"/>
          </a:xfrm>
        </p:grpSpPr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id="{7757E21A-4095-4C94-9E8A-4637B1D111F3}"/>
                </a:ext>
              </a:extLst>
            </p:cNvPr>
            <p:cNvSpPr/>
            <p:nvPr/>
          </p:nvSpPr>
          <p:spPr>
            <a:xfrm>
              <a:off x="149248" y="123478"/>
              <a:ext cx="8994751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004857-217C-44D8-A857-11A450C724C3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9081CF7-9339-47B2-B292-FDD087C24213}"/>
              </a:ext>
            </a:extLst>
          </p:cNvPr>
          <p:cNvSpPr/>
          <p:nvPr/>
        </p:nvSpPr>
        <p:spPr>
          <a:xfrm>
            <a:off x="219557" y="2905779"/>
            <a:ext cx="25538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1. เป็นการประเมินกระบวนการ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 พัฒนา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2. ดำเนินการข้อ 1-3 ทุกข้อ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 ไม่น้อยกว่าข้อละ 1 คะแนน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รวมแล้วไม่น้อยกว่า 6 คะแนน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367C3-ED09-4E23-8589-1B4C139B0C1C}"/>
              </a:ext>
            </a:extLst>
          </p:cNvPr>
          <p:cNvSpPr/>
          <p:nvPr/>
        </p:nvSpPr>
        <p:spPr>
          <a:xfrm>
            <a:off x="323528" y="2378072"/>
            <a:ext cx="2369862" cy="369332"/>
          </a:xfrm>
          <a:prstGeom prst="rect">
            <a:avLst/>
          </a:prstGeom>
          <a:solidFill>
            <a:srgbClr val="3366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9B852E-D062-4B08-B2AD-CF2A563D04BE}"/>
              </a:ext>
            </a:extLst>
          </p:cNvPr>
          <p:cNvGrpSpPr/>
          <p:nvPr/>
        </p:nvGrpSpPr>
        <p:grpSpPr>
          <a:xfrm>
            <a:off x="142721" y="2100399"/>
            <a:ext cx="468000" cy="468000"/>
            <a:chOff x="242294" y="1579145"/>
            <a:chExt cx="468000" cy="46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89F5B4-B4E4-4CD4-A778-418015DB5AD1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C5D74-E4C1-4521-8064-EC07CFD0E617}"/>
                </a:ext>
              </a:extLst>
            </p:cNvPr>
            <p:cNvSpPr txBox="1"/>
            <p:nvPr/>
          </p:nvSpPr>
          <p:spPr>
            <a:xfrm>
              <a:off x="251520" y="163611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01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A98C7-6298-4925-88B5-B66D22FDA24C}"/>
              </a:ext>
            </a:extLst>
          </p:cNvPr>
          <p:cNvSpPr/>
          <p:nvPr/>
        </p:nvSpPr>
        <p:spPr>
          <a:xfrm>
            <a:off x="3151154" y="1754169"/>
            <a:ext cx="2356949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4DCEA0-CFF9-43D0-89DA-02FA4C63AB39}"/>
              </a:ext>
            </a:extLst>
          </p:cNvPr>
          <p:cNvGrpSpPr/>
          <p:nvPr/>
        </p:nvGrpSpPr>
        <p:grpSpPr>
          <a:xfrm>
            <a:off x="2814228" y="1514612"/>
            <a:ext cx="512197" cy="491533"/>
            <a:chOff x="2546550" y="1336024"/>
            <a:chExt cx="468000" cy="46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C9B870-07BC-4B11-BC49-2CF36DDE708F}"/>
                </a:ext>
              </a:extLst>
            </p:cNvPr>
            <p:cNvSpPr/>
            <p:nvPr/>
          </p:nvSpPr>
          <p:spPr>
            <a:xfrm>
              <a:off x="2546550" y="1336024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67A3CA-7847-4338-A7F7-D1862519E604}"/>
                </a:ext>
              </a:extLst>
            </p:cNvPr>
            <p:cNvSpPr txBox="1"/>
            <p:nvPr/>
          </p:nvSpPr>
          <p:spPr>
            <a:xfrm>
              <a:off x="2555776" y="140803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02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776C84E-965D-40C7-AC9C-4F62B88065FE}"/>
              </a:ext>
            </a:extLst>
          </p:cNvPr>
          <p:cNvSpPr/>
          <p:nvPr/>
        </p:nvSpPr>
        <p:spPr>
          <a:xfrm>
            <a:off x="6372897" y="1349416"/>
            <a:ext cx="2374417" cy="369332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5D6B41-36A4-4E00-83F7-EF7478BB17F4}"/>
              </a:ext>
            </a:extLst>
          </p:cNvPr>
          <p:cNvGrpSpPr/>
          <p:nvPr/>
        </p:nvGrpSpPr>
        <p:grpSpPr>
          <a:xfrm>
            <a:off x="6012160" y="1045745"/>
            <a:ext cx="581367" cy="556488"/>
            <a:chOff x="5741928" y="1299052"/>
            <a:chExt cx="468000" cy="468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BE3883-FD2A-4531-A444-A39F3E2513E8}"/>
                </a:ext>
              </a:extLst>
            </p:cNvPr>
            <p:cNvSpPr/>
            <p:nvPr/>
          </p:nvSpPr>
          <p:spPr>
            <a:xfrm>
              <a:off x="5741928" y="1299052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2F45D5-08A8-4778-9FD8-3E046305FC13}"/>
                </a:ext>
              </a:extLst>
            </p:cNvPr>
            <p:cNvSpPr txBox="1"/>
            <p:nvPr/>
          </p:nvSpPr>
          <p:spPr>
            <a:xfrm>
              <a:off x="5786264" y="1336024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03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31" name="สี่เหลี่ยมผืนผ้า 36">
            <a:extLst>
              <a:ext uri="{FF2B5EF4-FFF2-40B4-BE49-F238E27FC236}">
                <a16:creationId xmlns:a16="http://schemas.microsoft.com/office/drawing/2014/main" id="{1C731927-C4EC-4E5B-AAD2-FBFF8B6D6653}"/>
              </a:ext>
            </a:extLst>
          </p:cNvPr>
          <p:cNvSpPr/>
          <p:nvPr/>
        </p:nvSpPr>
        <p:spPr>
          <a:xfrm>
            <a:off x="2896686" y="4257245"/>
            <a:ext cx="3046588" cy="9067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สี่เหลี่ยมผืนผ้า 37">
            <a:extLst>
              <a:ext uri="{FF2B5EF4-FFF2-40B4-BE49-F238E27FC236}">
                <a16:creationId xmlns:a16="http://schemas.microsoft.com/office/drawing/2014/main" id="{5BFEB7F3-B19C-467B-BF5B-018B4C72B1F2}"/>
              </a:ext>
            </a:extLst>
          </p:cNvPr>
          <p:cNvSpPr/>
          <p:nvPr/>
        </p:nvSpPr>
        <p:spPr>
          <a:xfrm>
            <a:off x="5933838" y="3944868"/>
            <a:ext cx="3214580" cy="1219171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รูปภาพ 11">
            <a:extLst>
              <a:ext uri="{FF2B5EF4-FFF2-40B4-BE49-F238E27FC236}">
                <a16:creationId xmlns:a16="http://schemas.microsoft.com/office/drawing/2014/main" id="{96992BF4-08EC-410E-91A6-393D11C3C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29411" y="1737545"/>
            <a:ext cx="556488" cy="556488"/>
          </a:xfrm>
          <a:prstGeom prst="rect">
            <a:avLst/>
          </a:prstGeom>
        </p:spPr>
      </p:pic>
      <p:pic>
        <p:nvPicPr>
          <p:cNvPr id="38" name="รูปภาพ 38">
            <a:extLst>
              <a:ext uri="{FF2B5EF4-FFF2-40B4-BE49-F238E27FC236}">
                <a16:creationId xmlns:a16="http://schemas.microsoft.com/office/drawing/2014/main" id="{C392FF63-9EE7-4981-968C-9B072C9C6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77350" y="1113642"/>
            <a:ext cx="556488" cy="556488"/>
          </a:xfrm>
          <a:prstGeom prst="rect">
            <a:avLst/>
          </a:prstGeom>
        </p:spPr>
      </p:pic>
      <p:sp>
        <p:nvSpPr>
          <p:cNvPr id="39" name="สี่เหลี่ยมผืนผ้า 1">
            <a:extLst>
              <a:ext uri="{FF2B5EF4-FFF2-40B4-BE49-F238E27FC236}">
                <a16:creationId xmlns:a16="http://schemas.microsoft.com/office/drawing/2014/main" id="{F8FE91F2-8FD6-4A89-82D8-F6EA2F44826F}"/>
              </a:ext>
            </a:extLst>
          </p:cNvPr>
          <p:cNvSpPr/>
          <p:nvPr/>
        </p:nvSpPr>
        <p:spPr>
          <a:xfrm>
            <a:off x="374022" y="99749"/>
            <a:ext cx="66704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การดำเนินการไปสู่องค์กรคุณธรรมต้นแบบแต่และระดับ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686" y="4548785"/>
            <a:ext cx="508654" cy="508654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5D515F9-57CA-461E-A8E0-281941A00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16599" y="4494036"/>
            <a:ext cx="508654" cy="508654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A638B927-F887-4D9D-B39B-1941072C2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72029" y="4523202"/>
            <a:ext cx="508654" cy="50865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2C05307-A74A-4C25-9A5B-97414C6CF36A}"/>
              </a:ext>
            </a:extLst>
          </p:cNvPr>
          <p:cNvSpPr/>
          <p:nvPr/>
        </p:nvSpPr>
        <p:spPr>
          <a:xfrm>
            <a:off x="3151154" y="2489187"/>
            <a:ext cx="2654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1. เป็นการประเมินการดำเนินงาน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ตามแผน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2. ดำเนินการข้อ 1-6 ทุกข้อ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ไม่น้อยกว่าข้อละ 2 คะแนน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รวมแล้วไม่น้อยกว่า 14 คะแนน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011A789-B9F6-463B-9823-404DF0DC84E2}"/>
              </a:ext>
            </a:extLst>
          </p:cNvPr>
          <p:cNvSpPr/>
          <p:nvPr/>
        </p:nvSpPr>
        <p:spPr>
          <a:xfrm>
            <a:off x="6263627" y="2042095"/>
            <a:ext cx="2654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1. เป็นการประเมินพฤติกรรม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ที่เปลี่ยนแปลงไป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2. ดำเนินการข้อ 1-9 ทุกข้อ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ไม่น้อยกว่าข้อละ 2 คะแนน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รวมแล้วไม่น้อยกว่า 21 คะแนน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1790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6CA22CBD-49AF-49F9-BDCA-5586889CD391}"/>
              </a:ext>
            </a:extLst>
          </p:cNvPr>
          <p:cNvGrpSpPr/>
          <p:nvPr/>
        </p:nvGrpSpPr>
        <p:grpSpPr>
          <a:xfrm>
            <a:off x="-1" y="-57576"/>
            <a:ext cx="9144000" cy="795362"/>
            <a:chOff x="-8078" y="17373"/>
            <a:chExt cx="6671512" cy="1018725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7FC12FEA-F753-44AD-B391-8F0D3034527A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52392A-5D34-4715-A8C4-8B85201B7D85}"/>
              </a:ext>
            </a:extLst>
          </p:cNvPr>
          <p:cNvGrpSpPr/>
          <p:nvPr/>
        </p:nvGrpSpPr>
        <p:grpSpPr>
          <a:xfrm>
            <a:off x="44596" y="81263"/>
            <a:ext cx="9011764" cy="576064"/>
            <a:chOff x="0" y="123478"/>
            <a:chExt cx="9144000" cy="576064"/>
          </a:xfrm>
        </p:grpSpPr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id="{761CCA85-E177-4B20-ADAE-8A2B4F36198C}"/>
                </a:ext>
              </a:extLst>
            </p:cNvPr>
            <p:cNvSpPr/>
            <p:nvPr/>
          </p:nvSpPr>
          <p:spPr>
            <a:xfrm>
              <a:off x="149248" y="123478"/>
              <a:ext cx="8994751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868327-6A2C-48CA-832D-9C8BCDEBC8F9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สี่เหลี่ยมผืนผ้า 1">
            <a:extLst>
              <a:ext uri="{FF2B5EF4-FFF2-40B4-BE49-F238E27FC236}">
                <a16:creationId xmlns:a16="http://schemas.microsoft.com/office/drawing/2014/main" id="{5FFB9038-2158-4709-A63B-7776CC773304}"/>
              </a:ext>
            </a:extLst>
          </p:cNvPr>
          <p:cNvSpPr/>
          <p:nvPr/>
        </p:nvSpPr>
        <p:spPr>
          <a:xfrm>
            <a:off x="242610" y="82879"/>
            <a:ext cx="74510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เกณฑ์การประเมินองค์กรคุณธรรมต้นแบบ (กรมการศาสนา)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52929"/>
              </p:ext>
            </p:extLst>
          </p:nvPr>
        </p:nvGraphicFramePr>
        <p:xfrm>
          <a:off x="107505" y="1486999"/>
          <a:ext cx="8948854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องค์กรมีการประกาศเจตนารมณ์ร่วมกันที่จะขับเคลื่อนองค์กร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ให้เป็นองค์กรคุณธรรม โดยยึดมั่น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ในหลักธรรมทางศาสนา หลักปรัชญาของเศรษฐกิจพอเพียง วิถีวัฒนธรรมไทย และคุณธรรม 5 ประการ พอเพียง วินัย สุจริต จิตอาสา กตัญญู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จำนวนผู้บริหาร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ในหน่วยงาน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80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ร่วมประกาศเจตนารมณ์โดยทำเป็นลายลักษณ์อักษร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จำนวนผู้บริหาร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ในหน่วยงาน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60-79.99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ขึ้นไป ร่วมประกาศเจตนารมณ์โดยทำเป็นลายลักษณ์อักษร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จำนวนผู้บริหาร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ในหน่วยงาน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40-59.99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ขึ้นไป ร่วมประกาศเจตนารมณ์โดยทำเป็นลายลักษณ์อักษร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จำนวนผู้บริหาร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ในหน่วยงาน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น้อยกว่า 40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ร่วมประกาศเจตนารมณ์โดยทำเป็นลายลักษณ์อักษร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07505" y="991024"/>
            <a:ext cx="3650655" cy="461665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02C913-886F-4914-A8DF-DEAE17D4BBAA}"/>
              </a:ext>
            </a:extLst>
          </p:cNvPr>
          <p:cNvGrpSpPr/>
          <p:nvPr/>
        </p:nvGrpSpPr>
        <p:grpSpPr>
          <a:xfrm>
            <a:off x="7524328" y="376748"/>
            <a:ext cx="1174848" cy="1163369"/>
            <a:chOff x="4715541" y="2811224"/>
            <a:chExt cx="1801406" cy="1801406"/>
          </a:xfrm>
        </p:grpSpPr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id="{A820B336-96E3-4734-90E4-881CCB6A2B07}"/>
                </a:ext>
              </a:extLst>
            </p:cNvPr>
            <p:cNvGrpSpPr/>
            <p:nvPr/>
          </p:nvGrpSpPr>
          <p:grpSpPr>
            <a:xfrm>
              <a:off x="4715541" y="2811224"/>
              <a:ext cx="1801406" cy="1801406"/>
              <a:chOff x="0" y="0"/>
              <a:chExt cx="812800" cy="812800"/>
            </a:xfrm>
          </p:grpSpPr>
          <p:sp>
            <p:nvSpPr>
              <p:cNvPr id="14" name="Freeform 16">
                <a:extLst>
                  <a:ext uri="{FF2B5EF4-FFF2-40B4-BE49-F238E27FC236}">
                    <a16:creationId xmlns:a16="http://schemas.microsoft.com/office/drawing/2014/main" id="{24FF67C8-9472-43B1-81E3-2C121132DA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30F"/>
              </a:solidFill>
              <a:ln w="200025" cap="sq">
                <a:solidFill>
                  <a:srgbClr val="D34A2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" name="TextBox 17">
                <a:extLst>
                  <a:ext uri="{FF2B5EF4-FFF2-40B4-BE49-F238E27FC236}">
                    <a16:creationId xmlns:a16="http://schemas.microsoft.com/office/drawing/2014/main" id="{143E6571-1FA4-40E2-BC7B-10CD666DA74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D8026CF3-9AFF-4EE3-B5AF-80AC6DE92A6F}"/>
                </a:ext>
              </a:extLst>
            </p:cNvPr>
            <p:cNvSpPr/>
            <p:nvPr/>
          </p:nvSpPr>
          <p:spPr>
            <a:xfrm>
              <a:off x="5326964" y="3242028"/>
              <a:ext cx="578558" cy="903997"/>
            </a:xfrm>
            <a:custGeom>
              <a:avLst/>
              <a:gdLst/>
              <a:ahLst/>
              <a:cxnLst/>
              <a:rect l="l" t="t" r="r" b="b"/>
              <a:pathLst>
                <a:path w="578558" h="903997">
                  <a:moveTo>
                    <a:pt x="0" y="0"/>
                  </a:moveTo>
                  <a:lnTo>
                    <a:pt x="578558" y="0"/>
                  </a:lnTo>
                  <a:lnTo>
                    <a:pt x="578558" y="903996"/>
                  </a:lnTo>
                  <a:lnTo>
                    <a:pt x="0" y="903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5758342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162851"/>
              </p:ext>
            </p:extLst>
          </p:nvPr>
        </p:nvGraphicFramePr>
        <p:xfrm>
          <a:off x="118977" y="972790"/>
          <a:ext cx="8948854" cy="375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องค์กรมีการกำหนดเป้าหมายจาก 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“ปัญหาที่อยากแก้”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 “ความดีที่อยากทำ”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ที่สอดคล้องกับหลักธรรมทางศาสนา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หลักปรัชญาของเศรษฐกิจพอเพียง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วิถีวัฒนธรรมไทย และคุณธรรม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ประการ พอเพียง วินัย สุจริต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จิตอาสา กตัญญู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มีการกำหนดเป้าหมาย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5 เรื่อง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ที่สอดคล้องกับหลักธรรม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ทางศาสนา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หลักปรัชญาของเศรษฐกิจพอเพียง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วิถีวัฒนธรรมไทย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และคุณธรรม 5 ประการ 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พอเพียง วินัย สุจริต จิตอาสา กตัญญู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มีการกำหนดเป้าหมาย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3 เรื่อง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ที่สอดคล้องกับหลักธรรม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ทางศาสนา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หลักปรัชญาของเศรษฐกิจพอเพียง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วิถีวัฒนธรรมไทย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และคุณธรรม 5 ประการ 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พอเพียง วินัย สุจริต จิตอาสา กตัญญู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มีการกำหนดเป้าหมาย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2 เรื่อง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ที่สอดคล้องกับหลักธรรม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ทางศาสนา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หลักปรัชญาของเศรษฐกิจพอเพียง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วิถีวัฒนธรรมไทย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และคุณธรรม 5 ประการ 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พอเพียง วินัย สุจริต จิตอาสา กตัญญู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ไม่มีการกำหนดเป้าหมาย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E62C257-1D1B-49DA-80B6-9CFE5C29322D}"/>
              </a:ext>
            </a:extLst>
          </p:cNvPr>
          <p:cNvSpPr/>
          <p:nvPr/>
        </p:nvSpPr>
        <p:spPr>
          <a:xfrm>
            <a:off x="124289" y="411510"/>
            <a:ext cx="3650655" cy="461665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1193521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24013"/>
              </p:ext>
            </p:extLst>
          </p:nvPr>
        </p:nvGraphicFramePr>
        <p:xfrm>
          <a:off x="113633" y="843558"/>
          <a:ext cx="8948854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องค์กรมีการจัดทำแผนการดำเนินงาน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 2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อย่างมีส่วนร่วมของบุคลากร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เพื่อการพัฒนาองค์กร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มีการจัดทำแผน</a:t>
                      </a:r>
                      <a:br>
                        <a:rPr lang="en-US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br>
                        <a:rPr lang="en-US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 2</a:t>
                      </a: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 </a:t>
                      </a: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มีการมอบหมายหน่วยงานและบุคลากรรับผิดชอบ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 </a:t>
                      </a: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มีการแต่งตั้งคณะกรรมการหรือคณะทำงานรับผิดชอบการดำเนินงาน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มีการจัดทำแผน</a:t>
                      </a:r>
                      <a:br>
                        <a:rPr lang="en-US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 2</a:t>
                      </a: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 </a:t>
                      </a: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มีการมอบหมายหน่วยงานและบุคลากรรับผิดชอบ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มีการจัดทำแผน</a:t>
                      </a:r>
                      <a:br>
                        <a:rPr lang="en-US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 2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ไม่มีการจัดทำแผน</a:t>
                      </a:r>
                      <a:br>
                        <a:rPr lang="en-US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การดำเนินงาน</a:t>
                      </a:r>
                      <a:br>
                        <a:rPr lang="th-TH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ตามเป้าหมายที่กำหนดไว้ในข้อ 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B07A31-3060-47BE-97DE-1F67D5A49EB8}"/>
              </a:ext>
            </a:extLst>
          </p:cNvPr>
          <p:cNvSpPr/>
          <p:nvPr/>
        </p:nvSpPr>
        <p:spPr>
          <a:xfrm>
            <a:off x="113633" y="267494"/>
            <a:ext cx="3650655" cy="461665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37469117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70254"/>
              </p:ext>
            </p:extLst>
          </p:nvPr>
        </p:nvGraphicFramePr>
        <p:xfrm>
          <a:off x="173070" y="1647496"/>
          <a:ext cx="8948854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องค์กรมีผลสำเร็จของการดำเนินงานตามเป้าหมายของแผนการดำเนินงาน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มีการดำเนินงานตามเป้าหมายของแผนการดำเนินงาน</a:t>
                      </a: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และมีผลสำเร็จ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70 </a:t>
                      </a:r>
                      <a:r>
                        <a:rPr lang="en-US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</a:t>
                      </a:r>
                      <a:endParaRPr lang="en-US" sz="1800" b="1" spc="0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มีการดำเนินงานตามเป้าหมายของแผนการดำเนินงาน</a:t>
                      </a: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br>
                        <a:rPr lang="th-TH" sz="1800" b="1" spc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และมีผลสำเร็จ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60-69.99 </a:t>
                      </a:r>
                      <a:r>
                        <a:rPr lang="en-US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มีการดำเนินงานตามเป้าหมายของแผนการดำเนินงาน</a:t>
                      </a: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br>
                        <a:rPr lang="th-TH" sz="1800" b="1" spc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และมีผลสำเร็จ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50-59.99 </a:t>
                      </a:r>
                      <a:r>
                        <a:rPr lang="en-US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</a:t>
                      </a:r>
                      <a:endParaRPr lang="en-US" sz="1800" b="1" spc="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มีการดำเนินงานตามเป้าหมายของแผนการดำเนินงาน</a:t>
                      </a: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br>
                        <a:rPr lang="th-TH" sz="1800" b="1" spc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และมีผลสำเร็จ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น้อยกว่า 50 </a:t>
                      </a:r>
                      <a:r>
                        <a:rPr lang="en-US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73070" y="987574"/>
            <a:ext cx="3650655" cy="461665"/>
          </a:xfrm>
          <a:prstGeom prst="rect">
            <a:avLst/>
          </a:prstGeom>
          <a:solidFill>
            <a:srgbClr val="0B35E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1D0A74-CAAA-4FD7-A493-57DE7EB7CCE1}"/>
              </a:ext>
            </a:extLst>
          </p:cNvPr>
          <p:cNvGrpSpPr/>
          <p:nvPr/>
        </p:nvGrpSpPr>
        <p:grpSpPr>
          <a:xfrm>
            <a:off x="7380312" y="195486"/>
            <a:ext cx="1297350" cy="1352882"/>
            <a:chOff x="9920813" y="2811224"/>
            <a:chExt cx="1801406" cy="1801406"/>
          </a:xfrm>
        </p:grpSpPr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E0EEEF92-938A-46F2-BB43-AA4BD13AE988}"/>
                </a:ext>
              </a:extLst>
            </p:cNvPr>
            <p:cNvGrpSpPr/>
            <p:nvPr/>
          </p:nvGrpSpPr>
          <p:grpSpPr>
            <a:xfrm>
              <a:off x="9920813" y="2811224"/>
              <a:ext cx="1801406" cy="1801406"/>
              <a:chOff x="0" y="0"/>
              <a:chExt cx="812800" cy="812800"/>
            </a:xfrm>
          </p:grpSpPr>
          <p:sp>
            <p:nvSpPr>
              <p:cNvPr id="7" name="Freeform 19">
                <a:extLst>
                  <a:ext uri="{FF2B5EF4-FFF2-40B4-BE49-F238E27FC236}">
                    <a16:creationId xmlns:a16="http://schemas.microsoft.com/office/drawing/2014/main" id="{93A25824-847A-4CFB-AB2A-0F9D7E0CCB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30F"/>
              </a:solidFill>
              <a:ln w="200025" cap="sq">
                <a:solidFill>
                  <a:srgbClr val="3C7F7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9B8C6F32-CD0B-4D97-A8E6-5C448B2BB59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6" name="Freeform 32">
              <a:extLst>
                <a:ext uri="{FF2B5EF4-FFF2-40B4-BE49-F238E27FC236}">
                  <a16:creationId xmlns:a16="http://schemas.microsoft.com/office/drawing/2014/main" id="{F8238B14-BED8-4AC9-97AA-4DF9230BE1DA}"/>
                </a:ext>
              </a:extLst>
            </p:cNvPr>
            <p:cNvSpPr/>
            <p:nvPr/>
          </p:nvSpPr>
          <p:spPr>
            <a:xfrm>
              <a:off x="10480718" y="3242028"/>
              <a:ext cx="681596" cy="890446"/>
            </a:xfrm>
            <a:custGeom>
              <a:avLst/>
              <a:gdLst/>
              <a:ahLst/>
              <a:cxnLst/>
              <a:rect l="l" t="t" r="r" b="b"/>
              <a:pathLst>
                <a:path w="681596" h="890446">
                  <a:moveTo>
                    <a:pt x="0" y="0"/>
                  </a:moveTo>
                  <a:lnTo>
                    <a:pt x="681596" y="0"/>
                  </a:lnTo>
                  <a:lnTo>
                    <a:pt x="681596" y="890445"/>
                  </a:lnTo>
                  <a:lnTo>
                    <a:pt x="0" y="89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561566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260784"/>
              </p:ext>
            </p:extLst>
          </p:nvPr>
        </p:nvGraphicFramePr>
        <p:xfrm>
          <a:off x="97573" y="699542"/>
          <a:ext cx="8948854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239959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องค์กรมีการประเมินผล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หรือรายงานผลการดำเนินงาน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มีการปรับปรุงหรือพัฒนา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มีการทบทวน หรือถอดบทเรียน เพื่อให้การดำเนินงานมีผลสำเร็จ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เพิ่มมากขึ้น และเป็นไปตามเป้าหมายของแผนการดำเนินงาน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ไว้ในข้อที่ 3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มีการประเมินผล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หรือรายงานผล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และ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มีการปรับปรุง หรือ</a:t>
                      </a: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พัฒนาแผนการดำเนินงาน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มีการถอดบทเรียน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จากผลสำเร็จของการดำเนินงานตามเป้าหมายของแผนการดำเนินงาน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มีการประเมินผล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หรือรายงานผล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และ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มีการปรับปรุง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พัฒนาแผน</a:t>
                      </a:r>
                      <a:b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มีการประเมินผล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หรือรายงานผล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ไม่มีการประเมินผล</a:t>
                      </a:r>
                    </a:p>
                    <a:p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หรือรายงานผล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การดำเนินงาน 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ตามเป้าหมาย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ของแผน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การดำเนินงาน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4DC2DCB-9927-4298-94B4-490767B6C546}"/>
              </a:ext>
            </a:extLst>
          </p:cNvPr>
          <p:cNvSpPr/>
          <p:nvPr/>
        </p:nvSpPr>
        <p:spPr>
          <a:xfrm>
            <a:off x="97573" y="176032"/>
            <a:ext cx="3650655" cy="461665"/>
          </a:xfrm>
          <a:prstGeom prst="rect">
            <a:avLst/>
          </a:prstGeom>
          <a:solidFill>
            <a:srgbClr val="0B35E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26745876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420819"/>
              </p:ext>
            </p:extLst>
          </p:nvPr>
        </p:nvGraphicFramePr>
        <p:xfrm>
          <a:off x="97573" y="699542"/>
          <a:ext cx="8948854" cy="433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239959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องค์กรมีการยกย่อง เชิดชูบุคลากรและหน่วยงานที่มีคุณธรรม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หรือทำความดีจนเป็นแบบอย่างได้ เพื่อส่งเสริมการดำเนินงาน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ตามเป้าหมายของแผนการดำเนินงานที่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กำหนดไว้ในข้อที่ 3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เชิดชูบุคลากรภายใน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ที่มีคุณธรรมหรือที่ทำ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ความดีจนเป็นแบบอย่างได้ </a:t>
                      </a:r>
                      <a:r>
                        <a:rPr lang="th-TH" sz="13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เชิดชูหน่วยงานภายใน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หรือภายนอกองค์กรที่มีคุณธรรมหรือทำความดี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จนเป็นแบบอย่างได้ </a:t>
                      </a:r>
                      <a:r>
                        <a:rPr lang="th-TH" sz="13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มีการประชาสัมพันธ์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การประกาศยกย่องภายในองค์กร และผ่านช่องทางสื่อสารที่หลากหลาย เช่น </a:t>
                      </a:r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Line Facebook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Website</a:t>
                      </a:r>
                      <a:r>
                        <a:rPr lang="en-US" sz="13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เป็นต้น</a:t>
                      </a: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เชิดชูบุคลากรภายใน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ที่มีคุณธรรมหรือที่ทำ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ความดีจนเป็นแบบอย่างได้ </a:t>
                      </a:r>
                      <a:r>
                        <a:rPr lang="th-TH" sz="13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เชิดชูหน่วยงานภายใน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หรือภายนอกองค์กรที่มีคุณธรรมหรือทำความดี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จนเป็นแบบอย่างได้ </a:t>
                      </a:r>
                      <a:r>
                        <a:rPr lang="th-TH" sz="13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มีการประชาสัมพันธ์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การประกาศยกย่องภายในองค์กร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เชิดชูบุคลากรภายใน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ที่มีคุณธรรมหรือที่ทำ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ความดีจนเป็นแบบอย่างได้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ไม่มีการประกาศยกย่อง เชิดชูบุคลากร 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หรือหน่วยงานภายใน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หรือภายนอกองค์กร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ที่มีคุณธรรม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หรือที่ทำความดี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จนเป็นแบบอย่างได้ 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E2E040B-BA03-4950-BCE9-DDAE45D5C69C}"/>
              </a:ext>
            </a:extLst>
          </p:cNvPr>
          <p:cNvSpPr/>
          <p:nvPr/>
        </p:nvSpPr>
        <p:spPr>
          <a:xfrm>
            <a:off x="97573" y="176032"/>
            <a:ext cx="3650655" cy="461665"/>
          </a:xfrm>
          <a:prstGeom prst="rect">
            <a:avLst/>
          </a:prstGeom>
          <a:solidFill>
            <a:srgbClr val="0B35E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9964745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04461"/>
              </p:ext>
            </p:extLst>
          </p:nvPr>
        </p:nvGraphicFramePr>
        <p:xfrm>
          <a:off x="128097" y="843558"/>
          <a:ext cx="8948854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23286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องค์กรมีผลสำเร็จของการดำเนินงานตามเป้าหมายของแผนการดำเนินงาน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เพิ่มมากขึ้น </a:t>
                      </a:r>
                    </a:p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องค์กรมีบรรยากาศ</a:t>
                      </a:r>
                    </a:p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หรือสภาพแวดล้อมที่เอื้อ</a:t>
                      </a:r>
                    </a:p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ต่อการส่งเสริมคุณธรรมและบุคลากร</a:t>
                      </a:r>
                    </a:p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มีพฤติกรรมที่เปลี่ยนแปลงไป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ในทางที่ดีขึ้น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มีผลสำเร็จของการดำเนินงานตามเป้าหมายของแผนการดำเนินงาน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 และ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องค์กรมีบรรยากาศ</a:t>
                      </a: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หรือสภาพแวดล้อมเปลี่ยนแปลงในทางที่ดีขึ้น</a:t>
                      </a:r>
                      <a:b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ที่เอื้อต่อการส่งเสริมคุณธรรม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บุคลากรในองค์กร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8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มีพฤติกรรมที่เปลี่ยนแปลง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ในทางที่ดีขึ้นจากผลสำเร็จของการดำเนินงานตามเป้าหมาย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ที่กำหนดไว้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มีผลสำเร็จของการดำเนินงานตามเป้าหมายของแผนการดำเนินงาน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80-89.99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 </a:t>
                      </a:r>
                    </a:p>
                    <a:p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องค์กรมีบรรยากาศ</a:t>
                      </a:r>
                      <a:b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หรือสภาพแวดล้อมเปลี่ยนแปลงในทางที่ดีขึ้น</a:t>
                      </a:r>
                      <a:b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ที่เอื้อต่อการส่งเสริมคุณธรรม </a:t>
                      </a:r>
                      <a:endParaRPr lang="en-US" sz="1400" b="1" spc="-6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มีผลสำเร็จของการดำเนินงานตามเป้าหมายของแผนการดำเนินงาน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70-79.99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มีผลสำเร็จของการดำเนินงานตามเป้าหมายของแผนการดำเนินงาน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น้อยกว่า 70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endParaRPr lang="th-TH" sz="1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28097" y="267494"/>
            <a:ext cx="3650655" cy="461665"/>
          </a:xfrm>
          <a:prstGeom prst="rect">
            <a:avLst/>
          </a:prstGeom>
          <a:solidFill>
            <a:srgbClr val="0036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5F8E78-F6FD-425C-AE7C-09D46D8F6579}"/>
              </a:ext>
            </a:extLst>
          </p:cNvPr>
          <p:cNvGrpSpPr/>
          <p:nvPr/>
        </p:nvGrpSpPr>
        <p:grpSpPr>
          <a:xfrm>
            <a:off x="7308304" y="144799"/>
            <a:ext cx="927997" cy="880687"/>
            <a:chOff x="15126085" y="2811224"/>
            <a:chExt cx="1801406" cy="1801406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D2927928-A885-469E-82E7-B909BF7C03F5}"/>
                </a:ext>
              </a:extLst>
            </p:cNvPr>
            <p:cNvGrpSpPr/>
            <p:nvPr/>
          </p:nvGrpSpPr>
          <p:grpSpPr>
            <a:xfrm>
              <a:off x="15126085" y="2811224"/>
              <a:ext cx="1801406" cy="1801406"/>
              <a:chOff x="0" y="0"/>
              <a:chExt cx="812800" cy="812800"/>
            </a:xfrm>
          </p:grpSpPr>
          <p:sp>
            <p:nvSpPr>
              <p:cNvPr id="7" name="Freeform 22">
                <a:extLst>
                  <a:ext uri="{FF2B5EF4-FFF2-40B4-BE49-F238E27FC236}">
                    <a16:creationId xmlns:a16="http://schemas.microsoft.com/office/drawing/2014/main" id="{065363D4-9C96-43CA-813E-A2914BB09C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30F"/>
              </a:solidFill>
              <a:ln w="200025" cap="sq">
                <a:solidFill>
                  <a:srgbClr val="D34A2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00AAB879-F2D8-4296-9B03-DDAA7B7E8AC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6" name="Freeform 33">
              <a:extLst>
                <a:ext uri="{FF2B5EF4-FFF2-40B4-BE49-F238E27FC236}">
                  <a16:creationId xmlns:a16="http://schemas.microsoft.com/office/drawing/2014/main" id="{510EAF09-E81A-4D94-8B3A-6B38BB7BBFDC}"/>
                </a:ext>
              </a:extLst>
            </p:cNvPr>
            <p:cNvSpPr/>
            <p:nvPr/>
          </p:nvSpPr>
          <p:spPr>
            <a:xfrm>
              <a:off x="15741769" y="3259929"/>
              <a:ext cx="629511" cy="903997"/>
            </a:xfrm>
            <a:custGeom>
              <a:avLst/>
              <a:gdLst/>
              <a:ahLst/>
              <a:cxnLst/>
              <a:rect l="l" t="t" r="r" b="b"/>
              <a:pathLst>
                <a:path w="629511" h="903997">
                  <a:moveTo>
                    <a:pt x="0" y="0"/>
                  </a:moveTo>
                  <a:lnTo>
                    <a:pt x="629510" y="0"/>
                  </a:lnTo>
                  <a:lnTo>
                    <a:pt x="629510" y="903997"/>
                  </a:lnTo>
                  <a:lnTo>
                    <a:pt x="0" y="903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4200906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979108"/>
              </p:ext>
            </p:extLst>
          </p:nvPr>
        </p:nvGraphicFramePr>
        <p:xfrm>
          <a:off x="128097" y="843558"/>
          <a:ext cx="8948854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23286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องค์กรมีการรวบรวมองค์ความรู้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หรือผลสำเร็จการดำเนินกิจกรรม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ตามแผนการดำเนินงาน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ในข้อที่ 3 </a:t>
                      </a: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โดยจัดทำเป็นเอกสาร</a:t>
                      </a:r>
                      <a:br>
                        <a:rPr lang="th-TH" sz="1800" b="1" dirty="0">
                          <a:solidFill>
                            <a:srgbClr val="00206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และจัดทำสื่อในรูปแบบต่าง ๆ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มีการรวบรวม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องค์ความรู้หรือผลสำเร็จการดำเนินกิจกรรม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ตามแผนการดำเนินงาน</a:t>
                      </a: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และจัดทำเป็นเอกสารครบทุกกิจกรรม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มีการจัดทำสื่อรูปแบบต่าง ๆ </a:t>
                      </a: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</a:t>
                      </a:r>
                      <a:b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 รูปแบบ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เช่น 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คลิปวิดีโอ </a:t>
                      </a:r>
                      <a:r>
                        <a:rPr lang="en-US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PowerPoint </a:t>
                      </a:r>
                      <a:r>
                        <a:rPr lang="th-TH" sz="145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การโฆษณาบนสื่อออนไลน์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นิทรรศการ เป็นต้น</a:t>
                      </a:r>
                      <a:endParaRPr lang="en-US" sz="145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มีการรวบรวม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องค์ความรู้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หรือผลสำเร็จการดำเนินกิจกรรมตามแผนการดำเนินงาน</a:t>
                      </a: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และจัดทำเป็นเอกสารครบ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ทุกกิจกรรม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มีการจัดทำสื่อรูปแบบต่าง ๆ </a:t>
                      </a: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</a:t>
                      </a:r>
                      <a:b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 รูปแบบ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เช่น 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คลิปวิดีโอ </a:t>
                      </a:r>
                      <a:r>
                        <a:rPr lang="en-US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PowerPoint </a:t>
                      </a:r>
                      <a:r>
                        <a:rPr lang="th-TH" sz="145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การโฆษณาบนสื่อออนไลน์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นิทรรศการ เป็นต้น</a:t>
                      </a:r>
                      <a:endParaRPr lang="en-US" sz="145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45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มีการรวบรวม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องค์ความรู้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หรือผลสำเร็จการ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ดำเนินกิจกรรมตามแผนการดำเนินงาน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และจัดทำเป็นเอกสารครบทุกกิจกรรม </a:t>
                      </a:r>
                      <a:endParaRPr lang="en-US" sz="145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ไม่มีการรวบรวม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องค์ความรู้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หรือผลสำเร็จการดำเนินกิจกรรมตามแผน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endParaRPr lang="en-US" sz="145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28097" y="267494"/>
            <a:ext cx="3650655" cy="461665"/>
          </a:xfrm>
          <a:prstGeom prst="rect">
            <a:avLst/>
          </a:prstGeom>
          <a:solidFill>
            <a:srgbClr val="0036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4079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D5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93D0A941-4527-41DE-9917-436C6DD98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6987">
            <a:off x="-624682" y="2242407"/>
            <a:ext cx="10393363" cy="103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3" name="Group 9">
            <a:extLst>
              <a:ext uri="{FF2B5EF4-FFF2-40B4-BE49-F238E27FC236}">
                <a16:creationId xmlns:a16="http://schemas.microsoft.com/office/drawing/2014/main" id="{1E30B68D-3C1D-46D4-A69E-23A097C1EC7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137526" y="668338"/>
            <a:ext cx="492125" cy="114300"/>
            <a:chOff x="0" y="0"/>
            <a:chExt cx="1313810" cy="301474"/>
          </a:xfrm>
        </p:grpSpPr>
        <p:grpSp>
          <p:nvGrpSpPr>
            <p:cNvPr id="43025" name="Group 10">
              <a:extLst>
                <a:ext uri="{FF2B5EF4-FFF2-40B4-BE49-F238E27FC236}">
                  <a16:creationId xmlns:a16="http://schemas.microsoft.com/office/drawing/2014/main" id="{7B47A788-E465-4EF6-8E9C-89F25F35E6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3030" name="Freeform 11">
                <a:extLst>
                  <a:ext uri="{FF2B5EF4-FFF2-40B4-BE49-F238E27FC236}">
                    <a16:creationId xmlns:a16="http://schemas.microsoft.com/office/drawing/2014/main" id="{B3C00595-41E0-4801-84DB-0869518D1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026" name="Group 12">
              <a:extLst>
                <a:ext uri="{FF2B5EF4-FFF2-40B4-BE49-F238E27FC236}">
                  <a16:creationId xmlns:a16="http://schemas.microsoft.com/office/drawing/2014/main" id="{27F3AA9B-F47A-40DE-842B-6531323642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3029" name="Freeform 13">
                <a:extLst>
                  <a:ext uri="{FF2B5EF4-FFF2-40B4-BE49-F238E27FC236}">
                    <a16:creationId xmlns:a16="http://schemas.microsoft.com/office/drawing/2014/main" id="{ABAF3153-1530-483D-9783-7CBA227BA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027" name="Group 14">
              <a:extLst>
                <a:ext uri="{FF2B5EF4-FFF2-40B4-BE49-F238E27FC236}">
                  <a16:creationId xmlns:a16="http://schemas.microsoft.com/office/drawing/2014/main" id="{AD6790A1-B27F-47D2-A8A0-24801BDF9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3028" name="Freeform 15">
                <a:extLst>
                  <a:ext uri="{FF2B5EF4-FFF2-40B4-BE49-F238E27FC236}">
                    <a16:creationId xmlns:a16="http://schemas.microsoft.com/office/drawing/2014/main" id="{7CEB71FF-1440-4F9D-9D92-8F87CA857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43014" name="Rectangle 15">
            <a:extLst>
              <a:ext uri="{FF2B5EF4-FFF2-40B4-BE49-F238E27FC236}">
                <a16:creationId xmlns:a16="http://schemas.microsoft.com/office/drawing/2014/main" id="{E3DA3D35-1A5B-4EB0-9981-CA60F17EB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63" y="2389813"/>
            <a:ext cx="79216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thaiDist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ข้าราชการ พนักงาน ลูกจ้าง หรือผู้ปฏิบัติงานอื่น ในหน่วยงานของรัฐ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43015" name="Rectangle 16">
            <a:extLst>
              <a:ext uri="{FF2B5EF4-FFF2-40B4-BE49-F238E27FC236}">
                <a16:creationId xmlns:a16="http://schemas.microsoft.com/office/drawing/2014/main" id="{F9A1DBFE-1CEF-4F2A-ACC1-6DF93D8E3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223964"/>
            <a:ext cx="5860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“เจ้าหน้าที่ของรัฐ”  หมายความว่า  </a:t>
            </a:r>
          </a:p>
        </p:txBody>
      </p:sp>
      <p:sp>
        <p:nvSpPr>
          <p:cNvPr id="43016" name="AutoShape 4">
            <a:extLst>
              <a:ext uri="{FF2B5EF4-FFF2-40B4-BE49-F238E27FC236}">
                <a16:creationId xmlns:a16="http://schemas.microsoft.com/office/drawing/2014/main" id="{F94A51AD-30FF-4E07-BA2E-FE8F09C4AA98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688681" y="-2047081"/>
            <a:ext cx="9525" cy="8015288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grpSp>
        <p:nvGrpSpPr>
          <p:cNvPr id="43017" name="Group 4">
            <a:extLst>
              <a:ext uri="{FF2B5EF4-FFF2-40B4-BE49-F238E27FC236}">
                <a16:creationId xmlns:a16="http://schemas.microsoft.com/office/drawing/2014/main" id="{FF548F7D-B979-4F1B-B019-70D1BF715ACD}"/>
              </a:ext>
            </a:extLst>
          </p:cNvPr>
          <p:cNvGrpSpPr>
            <a:grpSpLocks/>
          </p:cNvGrpSpPr>
          <p:nvPr/>
        </p:nvGrpSpPr>
        <p:grpSpPr bwMode="auto">
          <a:xfrm>
            <a:off x="728664" y="800100"/>
            <a:ext cx="493712" cy="114300"/>
            <a:chOff x="0" y="0"/>
            <a:chExt cx="1313810" cy="301474"/>
          </a:xfrm>
        </p:grpSpPr>
        <p:grpSp>
          <p:nvGrpSpPr>
            <p:cNvPr id="43019" name="Group 5">
              <a:extLst>
                <a:ext uri="{FF2B5EF4-FFF2-40B4-BE49-F238E27FC236}">
                  <a16:creationId xmlns:a16="http://schemas.microsoft.com/office/drawing/2014/main" id="{F58206A5-6DEE-4297-BD17-306B32E6E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3024" name="Freeform 6">
                <a:extLst>
                  <a:ext uri="{FF2B5EF4-FFF2-40B4-BE49-F238E27FC236}">
                    <a16:creationId xmlns:a16="http://schemas.microsoft.com/office/drawing/2014/main" id="{EE6DA876-C65F-45DA-9B66-2D2DC7A70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020" name="Group 7">
              <a:extLst>
                <a:ext uri="{FF2B5EF4-FFF2-40B4-BE49-F238E27FC236}">
                  <a16:creationId xmlns:a16="http://schemas.microsoft.com/office/drawing/2014/main" id="{60A0015B-5E1C-49C8-B6D4-8011A38410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3023" name="Freeform 8">
                <a:extLst>
                  <a:ext uri="{FF2B5EF4-FFF2-40B4-BE49-F238E27FC236}">
                    <a16:creationId xmlns:a16="http://schemas.microsoft.com/office/drawing/2014/main" id="{A6889B45-FA94-4C0C-B325-2DD0999F2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021" name="Group 9">
              <a:extLst>
                <a:ext uri="{FF2B5EF4-FFF2-40B4-BE49-F238E27FC236}">
                  <a16:creationId xmlns:a16="http://schemas.microsoft.com/office/drawing/2014/main" id="{8AF6F28B-5B33-4160-AE37-73EF59C9C6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3022" name="Freeform 10">
                <a:extLst>
                  <a:ext uri="{FF2B5EF4-FFF2-40B4-BE49-F238E27FC236}">
                    <a16:creationId xmlns:a16="http://schemas.microsoft.com/office/drawing/2014/main" id="{55DE8643-72AD-4702-908D-F67230B4A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8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37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4438226-1696-4EB7-8461-0F04E07CF949}"/>
              </a:ext>
            </a:extLst>
          </p:cNvPr>
          <p:cNvSpPr/>
          <p:nvPr/>
        </p:nvSpPr>
        <p:spPr>
          <a:xfrm>
            <a:off x="641660" y="58738"/>
            <a:ext cx="2102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thaiDist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5400" b="1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มาตรา 3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79359"/>
              </p:ext>
            </p:extLst>
          </p:nvPr>
        </p:nvGraphicFramePr>
        <p:xfrm>
          <a:off x="128097" y="843558"/>
          <a:ext cx="8948854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23286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องค์กรมีขีดความสามารถ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ในการเผยแพร่เอกสารองค์ความรู้ หรือผลสำเร็จการดำเนินกิจกรรม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และมีความพร้อมเป็นแหล่งเรียนรู้ให้กับองค์กรอื่น ๆ ได้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มีการเผยแพร่เอกสารองค์ความรู้ หรือผลสำเร็จ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การดำเนินกิจกรรมและสื่อต่าง ๆ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ที่ได้จัดทำไว้ในข้อที่ 8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ภายในองค์กร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ผ่านช่องทางสื่อสาร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3 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ข่องทาง</a:t>
                      </a:r>
                      <a:endParaRPr lang="en-US" sz="1600" b="1" spc="-60" baseline="0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มีการเผยแพร่เอกสารองค์ความรู้ หรือผลสำเร็จ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การดำเนินกิจกรรมและสื่อต่าง ๆ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ที่ได้จัดทำไว้ในข้อที่ 8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ภายในองค์กร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ผ่านช่องทางสื่อสาร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2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ข่องทาง</a:t>
                      </a:r>
                      <a:endParaRPr lang="en-US" sz="1600" b="1" spc="-60" baseline="0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มีการเผยแพร่เอกสารองค์ความรู้ หรือผลสำเร็จ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การดำเนินกิจกรรมและสื่อต่าง ๆ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ที่ได้จัดทำไว้ในข้อที่ 8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ภายในองค์กร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ไม่มีการเผยแพร่เอกสารองค์ความรู้ หรือผลสำเร็จ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การดำเนินกิจกรรมและสื่อต่าง ๆ ที่ได้จัดทำไว้ในข้อที่ 8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28097" y="267494"/>
            <a:ext cx="3650655" cy="461665"/>
          </a:xfrm>
          <a:prstGeom prst="rect">
            <a:avLst/>
          </a:prstGeom>
          <a:solidFill>
            <a:srgbClr val="0036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43203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88987"/>
            <a:ext cx="5257800" cy="565203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องค์กรคุณธรรม ล้วนมีที่มา...</a:t>
            </a:r>
            <a:endParaRPr lang="en-US" sz="4400" b="1" dirty="0">
              <a:solidFill>
                <a:srgbClr val="0000FF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36093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475EA265-B4F9-4045-9ECE-671F83769D84}"/>
              </a:ext>
            </a:extLst>
          </p:cNvPr>
          <p:cNvSpPr/>
          <p:nvPr/>
        </p:nvSpPr>
        <p:spPr>
          <a:xfrm>
            <a:off x="1181100" y="1026349"/>
            <a:ext cx="4908865" cy="564940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: มุมมน 44">
            <a:extLst>
              <a:ext uri="{FF2B5EF4-FFF2-40B4-BE49-F238E27FC236}">
                <a16:creationId xmlns:a16="http://schemas.microsoft.com/office/drawing/2014/main" id="{1FDD0275-A9AC-46E0-A001-C437F3DB5D37}"/>
              </a:ext>
            </a:extLst>
          </p:cNvPr>
          <p:cNvSpPr/>
          <p:nvPr/>
        </p:nvSpPr>
        <p:spPr>
          <a:xfrm>
            <a:off x="1274562" y="1529037"/>
            <a:ext cx="4489921" cy="1350313"/>
          </a:xfrm>
          <a:prstGeom prst="roundRect">
            <a:avLst/>
          </a:prstGeom>
          <a:solidFill>
            <a:srgbClr val="F6DE76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041F5-8AA6-469C-9E7B-367F70523FA4}"/>
              </a:ext>
            </a:extLst>
          </p:cNvPr>
          <p:cNvSpPr txBox="1"/>
          <p:nvPr/>
        </p:nvSpPr>
        <p:spPr>
          <a:xfrm>
            <a:off x="1364799" y="1099468"/>
            <a:ext cx="462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มาจากการมองเห็นสภาพปัญหาที่ต้องการแก้ไข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EE71A-5C82-4EDB-9FEE-8E175936C9AF}"/>
              </a:ext>
            </a:extLst>
          </p:cNvPr>
          <p:cNvSpPr txBox="1"/>
          <p:nvPr/>
        </p:nvSpPr>
        <p:spPr>
          <a:xfrm>
            <a:off x="1454446" y="1693233"/>
            <a:ext cx="4206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อาจเป็นเพราะปัญหาในองค์กรที่สะสมมานาน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และมีความสุกงอมพอ ที่คนในองค์นั้น ๆ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ต่างก็ต้องการแก้ไข ต้องการที่จะทำให้องค์กรดีขึ้น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490BC6B5-E777-48B1-8B18-F4230CFFFF25}"/>
              </a:ext>
            </a:extLst>
          </p:cNvPr>
          <p:cNvSpPr/>
          <p:nvPr/>
        </p:nvSpPr>
        <p:spPr>
          <a:xfrm>
            <a:off x="3505200" y="3099568"/>
            <a:ext cx="4273846" cy="564940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30" name="สี่เหลี่ยมผืนผ้า: มุมมน 44">
            <a:extLst>
              <a:ext uri="{FF2B5EF4-FFF2-40B4-BE49-F238E27FC236}">
                <a16:creationId xmlns:a16="http://schemas.microsoft.com/office/drawing/2014/main" id="{EB4B8952-EB20-40A1-B183-3279555432C1}"/>
              </a:ext>
            </a:extLst>
          </p:cNvPr>
          <p:cNvSpPr/>
          <p:nvPr/>
        </p:nvSpPr>
        <p:spPr>
          <a:xfrm>
            <a:off x="3862094" y="3609291"/>
            <a:ext cx="4273846" cy="1350313"/>
          </a:xfrm>
          <a:prstGeom prst="roundRect">
            <a:avLst/>
          </a:prstGeom>
          <a:solidFill>
            <a:srgbClr val="F6DE76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7F490E-2F88-4897-A253-433B2C911752}"/>
              </a:ext>
            </a:extLst>
          </p:cNvPr>
          <p:cNvSpPr txBox="1"/>
          <p:nvPr/>
        </p:nvSpPr>
        <p:spPr>
          <a:xfrm>
            <a:off x="4715833" y="3147626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มาจากนโยบาย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091658-283C-49F2-960F-BB658083D150}"/>
              </a:ext>
            </a:extLst>
          </p:cNvPr>
          <p:cNvSpPr txBox="1"/>
          <p:nvPr/>
        </p:nvSpPr>
        <p:spPr>
          <a:xfrm>
            <a:off x="4385076" y="3799699"/>
            <a:ext cx="3750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ต้องการให้เกิดเป็นแนวนโยบายที่ผู้บริหารต้องการทำให้เกิดขึ้น และคาดหวังให้ผู้ปฏิบัติเกิดการเปลี่ยนแปลงไปในทางที่ดีขึ้น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9F7DD396-5148-45DD-9F83-53A435A2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68" y="2592127"/>
            <a:ext cx="2865859" cy="254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565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88987"/>
            <a:ext cx="5257800" cy="565203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4400" b="1" dirty="0">
                <a:solidFill>
                  <a:srgbClr val="0000FF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องค์กรคุณธรรม ล้วนมีที่มา...</a:t>
            </a:r>
            <a:endParaRPr lang="en-US" sz="4400" b="1" dirty="0">
              <a:solidFill>
                <a:srgbClr val="0000FF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36093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475EA265-B4F9-4045-9ECE-671F83769D84}"/>
              </a:ext>
            </a:extLst>
          </p:cNvPr>
          <p:cNvSpPr/>
          <p:nvPr/>
        </p:nvSpPr>
        <p:spPr>
          <a:xfrm>
            <a:off x="228600" y="908924"/>
            <a:ext cx="4908865" cy="564940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: มุมมน 44">
            <a:extLst>
              <a:ext uri="{FF2B5EF4-FFF2-40B4-BE49-F238E27FC236}">
                <a16:creationId xmlns:a16="http://schemas.microsoft.com/office/drawing/2014/main" id="{1FDD0275-A9AC-46E0-A001-C437F3DB5D37}"/>
              </a:ext>
            </a:extLst>
          </p:cNvPr>
          <p:cNvSpPr/>
          <p:nvPr/>
        </p:nvSpPr>
        <p:spPr>
          <a:xfrm>
            <a:off x="322062" y="1411612"/>
            <a:ext cx="4489921" cy="1804714"/>
          </a:xfrm>
          <a:prstGeom prst="roundRect">
            <a:avLst/>
          </a:prstGeom>
          <a:solidFill>
            <a:srgbClr val="F6DE76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041F5-8AA6-469C-9E7B-367F70523FA4}"/>
              </a:ext>
            </a:extLst>
          </p:cNvPr>
          <p:cNvSpPr txBox="1"/>
          <p:nvPr/>
        </p:nvSpPr>
        <p:spPr>
          <a:xfrm>
            <a:off x="561872" y="889272"/>
            <a:ext cx="22669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มาจากความสนใจ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EE71A-5C82-4EDB-9FEE-8E175936C9AF}"/>
              </a:ext>
            </a:extLst>
          </p:cNvPr>
          <p:cNvSpPr txBox="1"/>
          <p:nvPr/>
        </p:nvSpPr>
        <p:spPr>
          <a:xfrm>
            <a:off x="599992" y="1465003"/>
            <a:ext cx="4206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เพราะเห็นว่าคนอื่น ๆ ใคร ๆ ก็ทำกัน อาจเกิดจาก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ปรากฎการณ์ทางสังคม ที่องค์กรต่าง ๆ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ให้ความสนใจในองค์กรคุณธรรมมาก จนเป็นเหตุ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ให้เกิดความสนใจและเข้าร่วมขบวนการ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เพื่อไม่ให้ตกขบวน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490BC6B5-E777-48B1-8B18-F4230CFFFF25}"/>
              </a:ext>
            </a:extLst>
          </p:cNvPr>
          <p:cNvSpPr/>
          <p:nvPr/>
        </p:nvSpPr>
        <p:spPr>
          <a:xfrm>
            <a:off x="2743200" y="3099568"/>
            <a:ext cx="5334000" cy="564940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30" name="สี่เหลี่ยมผืนผ้า: มุมมน 44">
            <a:extLst>
              <a:ext uri="{FF2B5EF4-FFF2-40B4-BE49-F238E27FC236}">
                <a16:creationId xmlns:a16="http://schemas.microsoft.com/office/drawing/2014/main" id="{EB4B8952-EB20-40A1-B183-3279555432C1}"/>
              </a:ext>
            </a:extLst>
          </p:cNvPr>
          <p:cNvSpPr/>
          <p:nvPr/>
        </p:nvSpPr>
        <p:spPr>
          <a:xfrm>
            <a:off x="1485900" y="3602256"/>
            <a:ext cx="7017047" cy="1350313"/>
          </a:xfrm>
          <a:prstGeom prst="roundRect">
            <a:avLst/>
          </a:prstGeom>
          <a:solidFill>
            <a:srgbClr val="F6DE76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7F490E-2F88-4897-A253-433B2C911752}"/>
              </a:ext>
            </a:extLst>
          </p:cNvPr>
          <p:cNvSpPr txBox="1"/>
          <p:nvPr/>
        </p:nvSpPr>
        <p:spPr>
          <a:xfrm>
            <a:off x="3345853" y="3145904"/>
            <a:ext cx="42226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มาเพื่อต้องการยกระดับองค์กรตัวเอง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091658-283C-49F2-960F-BB658083D150}"/>
              </a:ext>
            </a:extLst>
          </p:cNvPr>
          <p:cNvSpPr txBox="1"/>
          <p:nvPr/>
        </p:nvSpPr>
        <p:spPr>
          <a:xfrm>
            <a:off x="2019300" y="3837338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ให้เป็นที่ยอมรับ โดยอาจมีความพยายามที่จะยกระดับองค์กรให้เป็นที่ยอมรับ และสร้างคุณค่าจากรางวัล หรือการการันตีจากหน่วยงานระดับสูง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ด้านการส่งเสริมคุณธรรม โดยอาจมีเจตนาที่เป็นได้ทั้งบวกและลบ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90928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51155"/>
            <a:ext cx="5257800" cy="565203"/>
          </a:xfrm>
          <a:noFill/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rgbClr val="660066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เราเป็นองค์กรคุณธรรม...ประเภทไหน</a:t>
            </a:r>
            <a:endParaRPr lang="en-US" sz="4000" b="1" dirty="0">
              <a:solidFill>
                <a:srgbClr val="660066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71550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475EA265-B4F9-4045-9ECE-671F83769D84}"/>
              </a:ext>
            </a:extLst>
          </p:cNvPr>
          <p:cNvSpPr/>
          <p:nvPr/>
        </p:nvSpPr>
        <p:spPr>
          <a:xfrm>
            <a:off x="190500" y="1060448"/>
            <a:ext cx="3747093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: มุมมน 44">
            <a:extLst>
              <a:ext uri="{FF2B5EF4-FFF2-40B4-BE49-F238E27FC236}">
                <a16:creationId xmlns:a16="http://schemas.microsoft.com/office/drawing/2014/main" id="{1FDD0275-A9AC-46E0-A001-C437F3DB5D37}"/>
              </a:ext>
            </a:extLst>
          </p:cNvPr>
          <p:cNvSpPr/>
          <p:nvPr/>
        </p:nvSpPr>
        <p:spPr>
          <a:xfrm>
            <a:off x="387055" y="1493440"/>
            <a:ext cx="3308645" cy="900212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041F5-8AA6-469C-9E7B-367F70523FA4}"/>
              </a:ext>
            </a:extLst>
          </p:cNvPr>
          <p:cNvSpPr txBox="1"/>
          <p:nvPr/>
        </p:nvSpPr>
        <p:spPr>
          <a:xfrm>
            <a:off x="342900" y="1129329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ประเภทสนใจทำตามกฎหมาย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EE71A-5C82-4EDB-9FEE-8E175936C9AF}"/>
              </a:ext>
            </a:extLst>
          </p:cNvPr>
          <p:cNvSpPr txBox="1"/>
          <p:nvPr/>
        </p:nvSpPr>
        <p:spPr>
          <a:xfrm>
            <a:off x="641074" y="1653435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มีนโยบายกำหนดให้ทำ อ้างต้องทำตาม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นโยบายผู้บริหาร หรือรัฐบาลให้ทำ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92C7884D-8E98-42A3-B41B-3E3148C7EB20}"/>
              </a:ext>
            </a:extLst>
          </p:cNvPr>
          <p:cNvSpPr/>
          <p:nvPr/>
        </p:nvSpPr>
        <p:spPr>
          <a:xfrm>
            <a:off x="5174954" y="1309425"/>
            <a:ext cx="3747093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7" name="สี่เหลี่ยมผืนผ้า: มุมมน 44">
            <a:extLst>
              <a:ext uri="{FF2B5EF4-FFF2-40B4-BE49-F238E27FC236}">
                <a16:creationId xmlns:a16="http://schemas.microsoft.com/office/drawing/2014/main" id="{B55CB7D1-AA02-4BB6-8BA1-280FF949A523}"/>
              </a:ext>
            </a:extLst>
          </p:cNvPr>
          <p:cNvSpPr/>
          <p:nvPr/>
        </p:nvSpPr>
        <p:spPr>
          <a:xfrm>
            <a:off x="5371509" y="1742416"/>
            <a:ext cx="3308645" cy="900212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26F2D2-01AA-40BB-AB11-24297EE6864A}"/>
              </a:ext>
            </a:extLst>
          </p:cNvPr>
          <p:cNvSpPr txBox="1"/>
          <p:nvPr/>
        </p:nvSpPr>
        <p:spPr>
          <a:xfrm>
            <a:off x="5327354" y="1378305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ประเภทสำเร็จและได้ผล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03936B-DCDA-4449-A62A-CEC53313516F}"/>
              </a:ext>
            </a:extLst>
          </p:cNvPr>
          <p:cNvSpPr txBox="1"/>
          <p:nvPr/>
        </p:nvSpPr>
        <p:spPr>
          <a:xfrm>
            <a:off x="6104652" y="1888643"/>
            <a:ext cx="220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เห็นคนอื่นทำสำเร็จและได้ผล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ก็ใคร่สนใจทำตามที่คนอื่นทำ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23B65D24-7B61-4DCF-9292-70B3166E8BB0}"/>
              </a:ext>
            </a:extLst>
          </p:cNvPr>
          <p:cNvSpPr/>
          <p:nvPr/>
        </p:nvSpPr>
        <p:spPr>
          <a:xfrm>
            <a:off x="190500" y="2660648"/>
            <a:ext cx="4457700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ผืนผ้า: มุมมน 44">
            <a:extLst>
              <a:ext uri="{FF2B5EF4-FFF2-40B4-BE49-F238E27FC236}">
                <a16:creationId xmlns:a16="http://schemas.microsoft.com/office/drawing/2014/main" id="{D570BC02-CC23-460B-B331-01282F5159DA}"/>
              </a:ext>
            </a:extLst>
          </p:cNvPr>
          <p:cNvSpPr/>
          <p:nvPr/>
        </p:nvSpPr>
        <p:spPr>
          <a:xfrm>
            <a:off x="387055" y="3093639"/>
            <a:ext cx="4489745" cy="1154162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13634-7868-40F5-9C90-F3D04D3D4164}"/>
              </a:ext>
            </a:extLst>
          </p:cNvPr>
          <p:cNvSpPr txBox="1"/>
          <p:nvPr/>
        </p:nvSpPr>
        <p:spPr>
          <a:xfrm>
            <a:off x="342900" y="2729529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ประเภททำเพราะเห็นว่า ทำแล้วดี ได้ประโยชน์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F5648-7B1B-4A14-B31B-F67DDD69FCE7}"/>
              </a:ext>
            </a:extLst>
          </p:cNvPr>
          <p:cNvSpPr txBox="1"/>
          <p:nvPr/>
        </p:nvSpPr>
        <p:spPr>
          <a:xfrm>
            <a:off x="641074" y="3253635"/>
            <a:ext cx="4081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แต่ยังคงติดอยู่กับกิจกรรม มองว่ากิจกรรมจะช่วย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ทำให้เกิดการพัฒนาคุณธรรม และทำให้คนเปลี่ยนแปลง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ยังก้าวไปสู่ระดับองค์กรยังไม่ได้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772BBF46-1719-4D2B-8F9C-B0D5F6CAC56C}"/>
              </a:ext>
            </a:extLst>
          </p:cNvPr>
          <p:cNvSpPr/>
          <p:nvPr/>
        </p:nvSpPr>
        <p:spPr>
          <a:xfrm>
            <a:off x="5130819" y="3460748"/>
            <a:ext cx="3747093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26" name="สี่เหลี่ยมผืนผ้า: มุมมน 44">
            <a:extLst>
              <a:ext uri="{FF2B5EF4-FFF2-40B4-BE49-F238E27FC236}">
                <a16:creationId xmlns:a16="http://schemas.microsoft.com/office/drawing/2014/main" id="{C79F3E39-2CCD-4961-B58A-29E8E87272A4}"/>
              </a:ext>
            </a:extLst>
          </p:cNvPr>
          <p:cNvSpPr/>
          <p:nvPr/>
        </p:nvSpPr>
        <p:spPr>
          <a:xfrm>
            <a:off x="5327374" y="3893739"/>
            <a:ext cx="3308645" cy="1014809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9F6EF0-F7EA-483B-8C01-A16BE22C718C}"/>
              </a:ext>
            </a:extLst>
          </p:cNvPr>
          <p:cNvSpPr txBox="1"/>
          <p:nvPr/>
        </p:nvSpPr>
        <p:spPr>
          <a:xfrm>
            <a:off x="5283219" y="3529629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ประเภทที่ทำด้วยความจริงใจ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26BBCA-9119-4DA0-BB89-BD8A3A5EBD17}"/>
              </a:ext>
            </a:extLst>
          </p:cNvPr>
          <p:cNvSpPr txBox="1"/>
          <p:nvPr/>
        </p:nvSpPr>
        <p:spPr>
          <a:xfrm>
            <a:off x="5539994" y="3962562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มุ่งมั่นที่จะดำเนินการให้เกิดผลจริง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เพื่อการเปลี่ยนแปลงในองค์กร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เป็นองค์กรที่ให้ความสำคัญด้านคุณธรรม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8233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33530"/>
            <a:ext cx="5951650" cy="565203"/>
          </a:xfrm>
          <a:noFill/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rgbClr val="660066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เราเป็นองค์กรคุณธรรม...ประเภทไหน (ต่อ)</a:t>
            </a:r>
            <a:endParaRPr lang="en-US" sz="4000" b="1" dirty="0">
              <a:solidFill>
                <a:srgbClr val="660066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36093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23B65D24-7B61-4DCF-9292-70B3166E8BB0}"/>
              </a:ext>
            </a:extLst>
          </p:cNvPr>
          <p:cNvSpPr/>
          <p:nvPr/>
        </p:nvSpPr>
        <p:spPr>
          <a:xfrm>
            <a:off x="3347864" y="1129327"/>
            <a:ext cx="5186536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ผืนผ้า: มุมมน 44">
            <a:extLst>
              <a:ext uri="{FF2B5EF4-FFF2-40B4-BE49-F238E27FC236}">
                <a16:creationId xmlns:a16="http://schemas.microsoft.com/office/drawing/2014/main" id="{D570BC02-CC23-460B-B331-01282F5159DA}"/>
              </a:ext>
            </a:extLst>
          </p:cNvPr>
          <p:cNvSpPr/>
          <p:nvPr/>
        </p:nvSpPr>
        <p:spPr>
          <a:xfrm>
            <a:off x="2498207" y="1731627"/>
            <a:ext cx="6150494" cy="3227903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13634-7868-40F5-9C90-F3D04D3D4164}"/>
              </a:ext>
            </a:extLst>
          </p:cNvPr>
          <p:cNvSpPr txBox="1"/>
          <p:nvPr/>
        </p:nvSpPr>
        <p:spPr>
          <a:xfrm>
            <a:off x="3667913" y="1139813"/>
            <a:ext cx="4546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ประเภทที่มุ่งมั่น ที่จะทำให้เกิดความยั่งยืน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F5648-7B1B-4A14-B31B-F67DDD69FCE7}"/>
              </a:ext>
            </a:extLst>
          </p:cNvPr>
          <p:cNvSpPr txBox="1"/>
          <p:nvPr/>
        </p:nvSpPr>
        <p:spPr>
          <a:xfrm>
            <a:off x="2880988" y="2087500"/>
            <a:ext cx="54248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มุ่งให้การพัฒนาองค์กรคุณธรรมนั้น มีประโยชน์ต่อสังคมส่วนรวม เพื่อสร้างสรรค์สังคม อาจมีโครงการ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หรือกิจกรรมที่ทำร่วมกับองค์กรอื่น เครือข่ายอื่น ๆ ดำเนินการร่วมกัน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ไม่ต่างคนต่างทำ เปลี่ยนกิจกรรม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ทำแล้วจบ มาเป็นทำร่วมกัน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โดยมีระยะเวลาที่ยาวขึ้น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เพื่อดำเนินงานกิจกรรมส่งเสริมคุณธรรมภายในองค์กร และดูแลสังคมภายนอกได้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E4C909D3-6C3C-4290-918E-759AD6CB7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0" y="1543050"/>
            <a:ext cx="2441961" cy="341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412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926"/>
            <a:ext cx="9144000" cy="565203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4400" b="1" dirty="0">
                <a:solidFill>
                  <a:srgbClr val="A50B63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เราคิดว่า...เราอยู่ในระดับไหน...ขององค์กรคุณธรรม</a:t>
            </a:r>
            <a:endParaRPr lang="en-US" sz="4400" b="1" dirty="0">
              <a:solidFill>
                <a:srgbClr val="A50B63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066801" y="730784"/>
          <a:ext cx="6096000" cy="406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6324600" y="3162340"/>
            <a:ext cx="272863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มีทีมงานที่จะมาช่วยกันทำ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และมีแผนอยู่ในใจที่จะทำ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มีเรื่องดี ๆ ที่อยากทำชัดเจน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มีเจตนาที่ดี ที่จะพัฒนาองค์กร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ให้เป็นองค์กรคุณธรรม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180" y="2495550"/>
            <a:ext cx="28270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มีสิ่งดี ๆ หรือตัวอย่างเกิดขึ้น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มีเรื่องดี ๆ มีปัจจัยแวดล้อม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ที่เข้ามาสนับสนุนให้อยากทำ</a:t>
            </a:r>
            <a:b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ความดี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เกิดกิจกรรมต่อเนื่องในองค์กร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องค์กรดูมีชีวิตชีวาขึ้น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20433" y="1111691"/>
            <a:ext cx="43476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มีดี ที่จะให้คนอื่นไปดู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ต่อยอดไปทำเรื่องความดีหรือนวัตกรรมอื่น ๆ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ปัญหาลดลง ความสุขเพิ่มมากขึ้นจริง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36093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9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7">
            <a:extLst>
              <a:ext uri="{FF2B5EF4-FFF2-40B4-BE49-F238E27FC236}">
                <a16:creationId xmlns:a16="http://schemas.microsoft.com/office/drawing/2014/main" id="{647639A3-33F6-4DE5-8324-68F158EE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36957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11">
            <a:extLst>
              <a:ext uri="{FF2B5EF4-FFF2-40B4-BE49-F238E27FC236}">
                <a16:creationId xmlns:a16="http://schemas.microsoft.com/office/drawing/2014/main" id="{327FA597-42E5-4A38-B01E-628F5759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42"/>
          <a:stretch>
            <a:fillRect/>
          </a:stretch>
        </p:blipFill>
        <p:spPr bwMode="auto">
          <a:xfrm rot="208320" flipV="1">
            <a:off x="-267494" y="4744274"/>
            <a:ext cx="994886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A2DCB7-66D6-417C-8192-40014C571131}"/>
              </a:ext>
            </a:extLst>
          </p:cNvPr>
          <p:cNvSpPr/>
          <p:nvPr/>
        </p:nvSpPr>
        <p:spPr>
          <a:xfrm>
            <a:off x="395536" y="1086690"/>
            <a:ext cx="52966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หลักการส่งเสริมและพัฒนา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องค์กรคุณธรรมต้นแบบ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09964D-6C57-4A16-94C3-0951C579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24616" y="1203599"/>
            <a:ext cx="4083949" cy="385933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24210A64-2B7D-4C36-BC64-26A75490F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08603" y="1765544"/>
            <a:ext cx="3535935" cy="3535935"/>
          </a:xfrm>
          <a:prstGeom prst="rect">
            <a:avLst/>
          </a:prstGeom>
        </p:spPr>
      </p:pic>
      <p:sp>
        <p:nvSpPr>
          <p:cNvPr id="19" name="AutoShape 10">
            <a:extLst>
              <a:ext uri="{FF2B5EF4-FFF2-40B4-BE49-F238E27FC236}">
                <a16:creationId xmlns:a16="http://schemas.microsoft.com/office/drawing/2014/main" id="{AFF96E2F-CF08-4482-BB6F-B6113DEE29BA}"/>
              </a:ext>
            </a:extLst>
          </p:cNvPr>
          <p:cNvSpPr/>
          <p:nvPr/>
        </p:nvSpPr>
        <p:spPr>
          <a:xfrm>
            <a:off x="6352469" y="1928836"/>
            <a:ext cx="2279871" cy="1469013"/>
          </a:xfrm>
          <a:prstGeom prst="rect">
            <a:avLst/>
          </a:prstGeom>
          <a:solidFill>
            <a:srgbClr val="CD0046"/>
          </a:solidFill>
        </p:spPr>
        <p:txBody>
          <a:bodyPr/>
          <a:lstStyle/>
          <a:p>
            <a:endParaRPr lang="th-TH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738A921-53C1-43E7-BB93-7ED6304E8098}"/>
              </a:ext>
            </a:extLst>
          </p:cNvPr>
          <p:cNvSpPr/>
          <p:nvPr/>
        </p:nvSpPr>
        <p:spPr>
          <a:xfrm>
            <a:off x="0" y="4927254"/>
            <a:ext cx="9144000" cy="308021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endParaRPr lang="th-TH"/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131E29FC-0841-42AB-9394-393E2373ABA6}"/>
              </a:ext>
            </a:extLst>
          </p:cNvPr>
          <p:cNvSpPr/>
          <p:nvPr/>
        </p:nvSpPr>
        <p:spPr>
          <a:xfrm>
            <a:off x="126612" y="167242"/>
            <a:ext cx="8505728" cy="1075346"/>
          </a:xfrm>
          <a:prstGeom prst="rect">
            <a:avLst/>
          </a:prstGeom>
          <a:solidFill>
            <a:srgbClr val="D6D100"/>
          </a:solidFill>
        </p:spPr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原创设计师QQ598969553     _9">
            <a:extLst>
              <a:ext uri="{FF2B5EF4-FFF2-40B4-BE49-F238E27FC236}">
                <a16:creationId xmlns:a16="http://schemas.microsoft.com/office/drawing/2014/main" id="{E8A8C388-C4F1-4246-8E09-0364BB7F2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12" y="452047"/>
            <a:ext cx="8505728" cy="58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Ozone X" panose="02000506090000020004" pitchFamily="2" charset="-34"/>
                <a:ea typeface="+mn-ea"/>
                <a:cs typeface="DB Ozone X" panose="02000506090000020004" pitchFamily="2" charset="-34"/>
              </a:rPr>
              <a:t>หลักการส่งเสริมและพัฒนาองค์กรคุณธรรมต้นแบบ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94D7DDB-227B-4BDA-93BC-6FBB6FE4D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3919692" y="2346742"/>
            <a:ext cx="2414243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8319C7AA-A622-4A41-BEF5-20E3F7F29EB8}"/>
              </a:ext>
            </a:extLst>
          </p:cNvPr>
          <p:cNvSpPr/>
          <p:nvPr/>
        </p:nvSpPr>
        <p:spPr>
          <a:xfrm>
            <a:off x="419100" y="1242588"/>
            <a:ext cx="83115" cy="3242889"/>
          </a:xfrm>
          <a:prstGeom prst="rect">
            <a:avLst/>
          </a:prstGeom>
          <a:solidFill>
            <a:srgbClr val="202020"/>
          </a:solidFill>
        </p:spPr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B7ADFC74-5E30-4FAE-A717-750320D49330}"/>
              </a:ext>
            </a:extLst>
          </p:cNvPr>
          <p:cNvSpPr/>
          <p:nvPr/>
        </p:nvSpPr>
        <p:spPr>
          <a:xfrm>
            <a:off x="192699" y="2163976"/>
            <a:ext cx="514350" cy="3071299"/>
          </a:xfrm>
          <a:prstGeom prst="rect">
            <a:avLst/>
          </a:prstGeom>
          <a:solidFill>
            <a:srgbClr val="FF4343"/>
          </a:solidFill>
        </p:spPr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Diagram 3">
            <a:extLst>
              <a:ext uri="{FF2B5EF4-FFF2-40B4-BE49-F238E27FC236}">
                <a16:creationId xmlns:a16="http://schemas.microsoft.com/office/drawing/2014/main" id="{E3A10F39-C884-4F9B-A1AA-E20D4CC478C3}"/>
              </a:ext>
            </a:extLst>
          </p:cNvPr>
          <p:cNvGraphicFramePr/>
          <p:nvPr/>
        </p:nvGraphicFramePr>
        <p:xfrm>
          <a:off x="-76664" y="1584437"/>
          <a:ext cx="6689503" cy="324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6" name="Group 10">
            <a:extLst>
              <a:ext uri="{FF2B5EF4-FFF2-40B4-BE49-F238E27FC236}">
                <a16:creationId xmlns:a16="http://schemas.microsoft.com/office/drawing/2014/main" id="{DDF5E289-15C5-4330-8648-18CE4BAF1F1E}"/>
              </a:ext>
            </a:extLst>
          </p:cNvPr>
          <p:cNvGrpSpPr/>
          <p:nvPr/>
        </p:nvGrpSpPr>
        <p:grpSpPr>
          <a:xfrm>
            <a:off x="6819901" y="3758002"/>
            <a:ext cx="1115005" cy="1064245"/>
            <a:chOff x="0" y="0"/>
            <a:chExt cx="6350000" cy="6350000"/>
          </a:xfrm>
          <a:solidFill>
            <a:srgbClr val="0B35E5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5F23FDA9-9BB3-4246-9CE0-0708784CAA2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790968-D53C-4700-A123-ECC8D15749AE}"/>
              </a:ext>
            </a:extLst>
          </p:cNvPr>
          <p:cNvSpPr txBox="1"/>
          <p:nvPr/>
        </p:nvSpPr>
        <p:spPr>
          <a:xfrm>
            <a:off x="6259911" y="2207321"/>
            <a:ext cx="2464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สร้างเครือข่าย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ขยายผล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488397C8-941F-4CA7-8C58-408F63B625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42124" y="1505837"/>
            <a:ext cx="1440630" cy="851135"/>
          </a:xfrm>
          <a:custGeom>
            <a:avLst/>
            <a:gdLst>
              <a:gd name="T0" fmla="*/ 715 w 868"/>
              <a:gd name="T1" fmla="*/ 128 h 351"/>
              <a:gd name="T2" fmla="*/ 363 w 868"/>
              <a:gd name="T3" fmla="*/ 50 h 351"/>
              <a:gd name="T4" fmla="*/ 226 w 868"/>
              <a:gd name="T5" fmla="*/ 94 h 351"/>
              <a:gd name="T6" fmla="*/ 155 w 868"/>
              <a:gd name="T7" fmla="*/ 112 h 351"/>
              <a:gd name="T8" fmla="*/ 111 w 868"/>
              <a:gd name="T9" fmla="*/ 138 h 351"/>
              <a:gd name="T10" fmla="*/ 85 w 868"/>
              <a:gd name="T11" fmla="*/ 163 h 351"/>
              <a:gd name="T12" fmla="*/ 104 w 868"/>
              <a:gd name="T13" fmla="*/ 185 h 351"/>
              <a:gd name="T14" fmla="*/ 69 w 868"/>
              <a:gd name="T15" fmla="*/ 174 h 351"/>
              <a:gd name="T16" fmla="*/ 92 w 868"/>
              <a:gd name="T17" fmla="*/ 203 h 351"/>
              <a:gd name="T18" fmla="*/ 66 w 868"/>
              <a:gd name="T19" fmla="*/ 192 h 351"/>
              <a:gd name="T20" fmla="*/ 75 w 868"/>
              <a:gd name="T21" fmla="*/ 207 h 351"/>
              <a:gd name="T22" fmla="*/ 72 w 868"/>
              <a:gd name="T23" fmla="*/ 224 h 351"/>
              <a:gd name="T24" fmla="*/ 64 w 868"/>
              <a:gd name="T25" fmla="*/ 228 h 351"/>
              <a:gd name="T26" fmla="*/ 29 w 868"/>
              <a:gd name="T27" fmla="*/ 217 h 351"/>
              <a:gd name="T28" fmla="*/ 31 w 868"/>
              <a:gd name="T29" fmla="*/ 228 h 351"/>
              <a:gd name="T30" fmla="*/ 53 w 868"/>
              <a:gd name="T31" fmla="*/ 253 h 351"/>
              <a:gd name="T32" fmla="*/ 36 w 868"/>
              <a:gd name="T33" fmla="*/ 257 h 351"/>
              <a:gd name="T34" fmla="*/ 774 w 868"/>
              <a:gd name="T35" fmla="*/ 258 h 351"/>
              <a:gd name="T36" fmla="*/ 640 w 868"/>
              <a:gd name="T37" fmla="*/ 136 h 351"/>
              <a:gd name="T38" fmla="*/ 376 w 868"/>
              <a:gd name="T39" fmla="*/ 47 h 351"/>
              <a:gd name="T40" fmla="*/ 235 w 868"/>
              <a:gd name="T41" fmla="*/ 76 h 351"/>
              <a:gd name="T42" fmla="*/ 221 w 868"/>
              <a:gd name="T43" fmla="*/ 70 h 351"/>
              <a:gd name="T44" fmla="*/ 180 w 868"/>
              <a:gd name="T45" fmla="*/ 89 h 351"/>
              <a:gd name="T46" fmla="*/ 168 w 868"/>
              <a:gd name="T47" fmla="*/ 110 h 351"/>
              <a:gd name="T48" fmla="*/ 140 w 868"/>
              <a:gd name="T49" fmla="*/ 145 h 351"/>
              <a:gd name="T50" fmla="*/ 81 w 868"/>
              <a:gd name="T51" fmla="*/ 192 h 351"/>
              <a:gd name="T52" fmla="*/ 126 w 868"/>
              <a:gd name="T53" fmla="*/ 134 h 351"/>
              <a:gd name="T54" fmla="*/ 253 w 868"/>
              <a:gd name="T55" fmla="*/ 36 h 351"/>
              <a:gd name="T56" fmla="*/ 399 w 868"/>
              <a:gd name="T57" fmla="*/ 2 h 351"/>
              <a:gd name="T58" fmla="*/ 510 w 868"/>
              <a:gd name="T59" fmla="*/ 14 h 351"/>
              <a:gd name="T60" fmla="*/ 732 w 868"/>
              <a:gd name="T61" fmla="*/ 145 h 351"/>
              <a:gd name="T62" fmla="*/ 794 w 868"/>
              <a:gd name="T63" fmla="*/ 260 h 351"/>
              <a:gd name="T64" fmla="*/ 787 w 868"/>
              <a:gd name="T65" fmla="*/ 222 h 351"/>
              <a:gd name="T66" fmla="*/ 721 w 868"/>
              <a:gd name="T67" fmla="*/ 150 h 351"/>
              <a:gd name="T68" fmla="*/ 533 w 868"/>
              <a:gd name="T69" fmla="*/ 22 h 351"/>
              <a:gd name="T70" fmla="*/ 380 w 868"/>
              <a:gd name="T71" fmla="*/ 47 h 351"/>
              <a:gd name="T72" fmla="*/ 307 w 868"/>
              <a:gd name="T73" fmla="*/ 53 h 351"/>
              <a:gd name="T74" fmla="*/ 281 w 868"/>
              <a:gd name="T75" fmla="*/ 47 h 351"/>
              <a:gd name="T76" fmla="*/ 242 w 868"/>
              <a:gd name="T77" fmla="*/ 43 h 351"/>
              <a:gd name="T78" fmla="*/ 222 w 868"/>
              <a:gd name="T79" fmla="*/ 51 h 351"/>
              <a:gd name="T80" fmla="*/ 197 w 868"/>
              <a:gd name="T81" fmla="*/ 73 h 351"/>
              <a:gd name="T82" fmla="*/ 164 w 868"/>
              <a:gd name="T83" fmla="*/ 99 h 351"/>
              <a:gd name="T84" fmla="*/ 142 w 868"/>
              <a:gd name="T85" fmla="*/ 117 h 351"/>
              <a:gd name="T86" fmla="*/ 141 w 868"/>
              <a:gd name="T87" fmla="*/ 138 h 351"/>
              <a:gd name="T88" fmla="*/ 124 w 868"/>
              <a:gd name="T89" fmla="*/ 129 h 351"/>
              <a:gd name="T90" fmla="*/ 113 w 868"/>
              <a:gd name="T91" fmla="*/ 142 h 351"/>
              <a:gd name="T92" fmla="*/ 337 w 868"/>
              <a:gd name="T93" fmla="*/ 9 h 351"/>
              <a:gd name="T94" fmla="*/ 168 w 868"/>
              <a:gd name="T95" fmla="*/ 125 h 351"/>
              <a:gd name="T96" fmla="*/ 197 w 868"/>
              <a:gd name="T97" fmla="*/ 105 h 351"/>
              <a:gd name="T98" fmla="*/ 131 w 868"/>
              <a:gd name="T99" fmla="*/ 159 h 351"/>
              <a:gd name="T100" fmla="*/ 88 w 868"/>
              <a:gd name="T101" fmla="*/ 171 h 351"/>
              <a:gd name="T102" fmla="*/ 85 w 868"/>
              <a:gd name="T103" fmla="*/ 191 h 351"/>
              <a:gd name="T104" fmla="*/ 79 w 868"/>
              <a:gd name="T105" fmla="*/ 215 h 351"/>
              <a:gd name="T106" fmla="*/ 48 w 868"/>
              <a:gd name="T107" fmla="*/ 193 h 351"/>
              <a:gd name="T108" fmla="*/ 64 w 868"/>
              <a:gd name="T109" fmla="*/ 238 h 351"/>
              <a:gd name="T110" fmla="*/ 17 w 868"/>
              <a:gd name="T111" fmla="*/ 235 h 351"/>
              <a:gd name="T112" fmla="*/ 87 w 868"/>
              <a:gd name="T113" fmla="*/ 158 h 351"/>
              <a:gd name="T114" fmla="*/ 865 w 868"/>
              <a:gd name="T115" fmla="*/ 172 h 351"/>
              <a:gd name="T116" fmla="*/ 859 w 868"/>
              <a:gd name="T117" fmla="*/ 117 h 351"/>
              <a:gd name="T118" fmla="*/ 782 w 868"/>
              <a:gd name="T119" fmla="*/ 277 h 351"/>
              <a:gd name="T120" fmla="*/ 841 w 868"/>
              <a:gd name="T121" fmla="*/ 164 h 351"/>
              <a:gd name="T122" fmla="*/ 861 w 868"/>
              <a:gd name="T123" fmla="*/ 201 h 351"/>
              <a:gd name="T124" fmla="*/ 666 w 868"/>
              <a:gd name="T125" fmla="*/ 29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8" h="351">
                <a:moveTo>
                  <a:pt x="813" y="278"/>
                </a:moveTo>
                <a:cubicBezTo>
                  <a:pt x="812" y="276"/>
                  <a:pt x="811" y="275"/>
                  <a:pt x="812" y="275"/>
                </a:cubicBezTo>
                <a:cubicBezTo>
                  <a:pt x="813" y="277"/>
                  <a:pt x="813" y="278"/>
                  <a:pt x="813" y="278"/>
                </a:cubicBezTo>
                <a:close/>
                <a:moveTo>
                  <a:pt x="812" y="266"/>
                </a:moveTo>
                <a:cubicBezTo>
                  <a:pt x="813" y="269"/>
                  <a:pt x="814" y="269"/>
                  <a:pt x="814" y="271"/>
                </a:cubicBezTo>
                <a:cubicBezTo>
                  <a:pt x="813" y="267"/>
                  <a:pt x="813" y="271"/>
                  <a:pt x="813" y="270"/>
                </a:cubicBezTo>
                <a:cubicBezTo>
                  <a:pt x="815" y="276"/>
                  <a:pt x="814" y="270"/>
                  <a:pt x="815" y="272"/>
                </a:cubicBezTo>
                <a:cubicBezTo>
                  <a:pt x="814" y="268"/>
                  <a:pt x="813" y="267"/>
                  <a:pt x="812" y="266"/>
                </a:cubicBezTo>
                <a:close/>
                <a:moveTo>
                  <a:pt x="781" y="282"/>
                </a:moveTo>
                <a:cubicBezTo>
                  <a:pt x="782" y="285"/>
                  <a:pt x="783" y="285"/>
                  <a:pt x="784" y="284"/>
                </a:cubicBezTo>
                <a:cubicBezTo>
                  <a:pt x="782" y="282"/>
                  <a:pt x="782" y="282"/>
                  <a:pt x="781" y="282"/>
                </a:cubicBezTo>
                <a:close/>
                <a:moveTo>
                  <a:pt x="798" y="267"/>
                </a:moveTo>
                <a:cubicBezTo>
                  <a:pt x="798" y="268"/>
                  <a:pt x="801" y="272"/>
                  <a:pt x="801" y="272"/>
                </a:cubicBezTo>
                <a:cubicBezTo>
                  <a:pt x="801" y="269"/>
                  <a:pt x="799" y="267"/>
                  <a:pt x="798" y="267"/>
                </a:cubicBezTo>
                <a:close/>
                <a:moveTo>
                  <a:pt x="791" y="270"/>
                </a:moveTo>
                <a:cubicBezTo>
                  <a:pt x="791" y="272"/>
                  <a:pt x="793" y="275"/>
                  <a:pt x="793" y="276"/>
                </a:cubicBezTo>
                <a:cubicBezTo>
                  <a:pt x="793" y="274"/>
                  <a:pt x="791" y="271"/>
                  <a:pt x="791" y="270"/>
                </a:cubicBezTo>
                <a:close/>
                <a:moveTo>
                  <a:pt x="789" y="269"/>
                </a:moveTo>
                <a:cubicBezTo>
                  <a:pt x="788" y="269"/>
                  <a:pt x="791" y="272"/>
                  <a:pt x="790" y="273"/>
                </a:cubicBezTo>
                <a:cubicBezTo>
                  <a:pt x="789" y="270"/>
                  <a:pt x="788" y="270"/>
                  <a:pt x="787" y="270"/>
                </a:cubicBezTo>
                <a:cubicBezTo>
                  <a:pt x="789" y="273"/>
                  <a:pt x="790" y="274"/>
                  <a:pt x="791" y="276"/>
                </a:cubicBezTo>
                <a:cubicBezTo>
                  <a:pt x="792" y="276"/>
                  <a:pt x="792" y="274"/>
                  <a:pt x="793" y="276"/>
                </a:cubicBezTo>
                <a:cubicBezTo>
                  <a:pt x="792" y="273"/>
                  <a:pt x="791" y="272"/>
                  <a:pt x="789" y="269"/>
                </a:cubicBezTo>
                <a:close/>
                <a:moveTo>
                  <a:pt x="801" y="266"/>
                </a:moveTo>
                <a:cubicBezTo>
                  <a:pt x="800" y="266"/>
                  <a:pt x="800" y="268"/>
                  <a:pt x="801" y="271"/>
                </a:cubicBezTo>
                <a:cubicBezTo>
                  <a:pt x="802" y="271"/>
                  <a:pt x="801" y="267"/>
                  <a:pt x="801" y="266"/>
                </a:cubicBezTo>
                <a:close/>
                <a:moveTo>
                  <a:pt x="799" y="270"/>
                </a:moveTo>
                <a:cubicBezTo>
                  <a:pt x="799" y="270"/>
                  <a:pt x="798" y="270"/>
                  <a:pt x="798" y="269"/>
                </a:cubicBezTo>
                <a:cubicBezTo>
                  <a:pt x="797" y="269"/>
                  <a:pt x="797" y="270"/>
                  <a:pt x="798" y="272"/>
                </a:cubicBezTo>
                <a:cubicBezTo>
                  <a:pt x="798" y="271"/>
                  <a:pt x="800" y="273"/>
                  <a:pt x="799" y="270"/>
                </a:cubicBezTo>
                <a:close/>
                <a:moveTo>
                  <a:pt x="770" y="269"/>
                </a:moveTo>
                <a:cubicBezTo>
                  <a:pt x="771" y="271"/>
                  <a:pt x="772" y="272"/>
                  <a:pt x="773" y="272"/>
                </a:cubicBezTo>
                <a:cubicBezTo>
                  <a:pt x="772" y="270"/>
                  <a:pt x="771" y="269"/>
                  <a:pt x="770" y="269"/>
                </a:cubicBezTo>
                <a:close/>
                <a:moveTo>
                  <a:pt x="807" y="248"/>
                </a:moveTo>
                <a:cubicBezTo>
                  <a:pt x="808" y="250"/>
                  <a:pt x="810" y="253"/>
                  <a:pt x="810" y="252"/>
                </a:cubicBezTo>
                <a:cubicBezTo>
                  <a:pt x="809" y="249"/>
                  <a:pt x="808" y="247"/>
                  <a:pt x="807" y="248"/>
                </a:cubicBezTo>
                <a:close/>
                <a:moveTo>
                  <a:pt x="802" y="246"/>
                </a:moveTo>
                <a:cubicBezTo>
                  <a:pt x="803" y="247"/>
                  <a:pt x="803" y="248"/>
                  <a:pt x="804" y="251"/>
                </a:cubicBezTo>
                <a:cubicBezTo>
                  <a:pt x="805" y="251"/>
                  <a:pt x="803" y="245"/>
                  <a:pt x="802" y="246"/>
                </a:cubicBezTo>
                <a:close/>
                <a:moveTo>
                  <a:pt x="805" y="245"/>
                </a:moveTo>
                <a:cubicBezTo>
                  <a:pt x="803" y="240"/>
                  <a:pt x="804" y="239"/>
                  <a:pt x="802" y="235"/>
                </a:cubicBezTo>
                <a:cubicBezTo>
                  <a:pt x="800" y="234"/>
                  <a:pt x="796" y="236"/>
                  <a:pt x="801" y="245"/>
                </a:cubicBezTo>
                <a:cubicBezTo>
                  <a:pt x="801" y="242"/>
                  <a:pt x="806" y="248"/>
                  <a:pt x="805" y="245"/>
                </a:cubicBezTo>
                <a:close/>
                <a:moveTo>
                  <a:pt x="759" y="246"/>
                </a:moveTo>
                <a:cubicBezTo>
                  <a:pt x="759" y="247"/>
                  <a:pt x="758" y="246"/>
                  <a:pt x="758" y="246"/>
                </a:cubicBezTo>
                <a:cubicBezTo>
                  <a:pt x="759" y="248"/>
                  <a:pt x="760" y="248"/>
                  <a:pt x="759" y="248"/>
                </a:cubicBezTo>
                <a:cubicBezTo>
                  <a:pt x="760" y="250"/>
                  <a:pt x="760" y="250"/>
                  <a:pt x="761" y="250"/>
                </a:cubicBezTo>
                <a:cubicBezTo>
                  <a:pt x="759" y="248"/>
                  <a:pt x="760" y="248"/>
                  <a:pt x="759" y="246"/>
                </a:cubicBezTo>
                <a:close/>
                <a:moveTo>
                  <a:pt x="766" y="178"/>
                </a:moveTo>
                <a:cubicBezTo>
                  <a:pt x="766" y="178"/>
                  <a:pt x="766" y="178"/>
                  <a:pt x="767" y="180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67" y="179"/>
                  <a:pt x="768" y="180"/>
                  <a:pt x="766" y="178"/>
                </a:cubicBezTo>
                <a:close/>
                <a:moveTo>
                  <a:pt x="756" y="167"/>
                </a:moveTo>
                <a:cubicBezTo>
                  <a:pt x="757" y="168"/>
                  <a:pt x="758" y="169"/>
                  <a:pt x="757" y="169"/>
                </a:cubicBezTo>
                <a:cubicBezTo>
                  <a:pt x="762" y="175"/>
                  <a:pt x="758" y="167"/>
                  <a:pt x="756" y="167"/>
                </a:cubicBezTo>
                <a:close/>
                <a:moveTo>
                  <a:pt x="713" y="128"/>
                </a:moveTo>
                <a:cubicBezTo>
                  <a:pt x="713" y="127"/>
                  <a:pt x="714" y="127"/>
                  <a:pt x="715" y="128"/>
                </a:cubicBezTo>
                <a:cubicBezTo>
                  <a:pt x="712" y="125"/>
                  <a:pt x="710" y="125"/>
                  <a:pt x="713" y="128"/>
                </a:cubicBezTo>
                <a:close/>
                <a:moveTo>
                  <a:pt x="640" y="70"/>
                </a:moveTo>
                <a:cubicBezTo>
                  <a:pt x="634" y="64"/>
                  <a:pt x="636" y="68"/>
                  <a:pt x="640" y="70"/>
                </a:cubicBezTo>
                <a:close/>
                <a:moveTo>
                  <a:pt x="545" y="23"/>
                </a:moveTo>
                <a:cubicBezTo>
                  <a:pt x="544" y="24"/>
                  <a:pt x="548" y="25"/>
                  <a:pt x="549" y="24"/>
                </a:cubicBezTo>
                <a:cubicBezTo>
                  <a:pt x="546" y="24"/>
                  <a:pt x="547" y="24"/>
                  <a:pt x="545" y="23"/>
                </a:cubicBezTo>
                <a:close/>
                <a:moveTo>
                  <a:pt x="539" y="20"/>
                </a:moveTo>
                <a:cubicBezTo>
                  <a:pt x="539" y="20"/>
                  <a:pt x="538" y="20"/>
                  <a:pt x="538" y="20"/>
                </a:cubicBezTo>
                <a:cubicBezTo>
                  <a:pt x="540" y="21"/>
                  <a:pt x="543" y="22"/>
                  <a:pt x="543" y="21"/>
                </a:cubicBezTo>
                <a:cubicBezTo>
                  <a:pt x="540" y="20"/>
                  <a:pt x="540" y="21"/>
                  <a:pt x="539" y="20"/>
                </a:cubicBezTo>
                <a:close/>
                <a:moveTo>
                  <a:pt x="530" y="17"/>
                </a:moveTo>
                <a:cubicBezTo>
                  <a:pt x="529" y="18"/>
                  <a:pt x="534" y="19"/>
                  <a:pt x="534" y="18"/>
                </a:cubicBezTo>
                <a:lnTo>
                  <a:pt x="530" y="17"/>
                </a:lnTo>
                <a:close/>
                <a:moveTo>
                  <a:pt x="524" y="16"/>
                </a:moveTo>
                <a:cubicBezTo>
                  <a:pt x="524" y="16"/>
                  <a:pt x="522" y="16"/>
                  <a:pt x="522" y="17"/>
                </a:cubicBezTo>
                <a:cubicBezTo>
                  <a:pt x="524" y="17"/>
                  <a:pt x="527" y="18"/>
                  <a:pt x="529" y="18"/>
                </a:cubicBezTo>
                <a:cubicBezTo>
                  <a:pt x="528" y="17"/>
                  <a:pt x="526" y="17"/>
                  <a:pt x="524" y="16"/>
                </a:cubicBezTo>
                <a:close/>
                <a:moveTo>
                  <a:pt x="498" y="10"/>
                </a:moveTo>
                <a:cubicBezTo>
                  <a:pt x="501" y="10"/>
                  <a:pt x="502" y="10"/>
                  <a:pt x="503" y="10"/>
                </a:cubicBezTo>
                <a:cubicBezTo>
                  <a:pt x="502" y="10"/>
                  <a:pt x="498" y="9"/>
                  <a:pt x="498" y="10"/>
                </a:cubicBezTo>
                <a:close/>
                <a:moveTo>
                  <a:pt x="467" y="7"/>
                </a:moveTo>
                <a:cubicBezTo>
                  <a:pt x="468" y="7"/>
                  <a:pt x="473" y="8"/>
                  <a:pt x="473" y="7"/>
                </a:cubicBezTo>
                <a:cubicBezTo>
                  <a:pt x="470" y="7"/>
                  <a:pt x="467" y="6"/>
                  <a:pt x="467" y="7"/>
                </a:cubicBezTo>
                <a:close/>
                <a:moveTo>
                  <a:pt x="443" y="52"/>
                </a:moveTo>
                <a:cubicBezTo>
                  <a:pt x="443" y="52"/>
                  <a:pt x="443" y="52"/>
                  <a:pt x="443" y="53"/>
                </a:cubicBezTo>
                <a:cubicBezTo>
                  <a:pt x="445" y="53"/>
                  <a:pt x="444" y="54"/>
                  <a:pt x="447" y="54"/>
                </a:cubicBezTo>
                <a:cubicBezTo>
                  <a:pt x="446" y="53"/>
                  <a:pt x="446" y="53"/>
                  <a:pt x="448" y="53"/>
                </a:cubicBezTo>
                <a:cubicBezTo>
                  <a:pt x="447" y="52"/>
                  <a:pt x="446" y="52"/>
                  <a:pt x="443" y="52"/>
                </a:cubicBezTo>
                <a:close/>
                <a:moveTo>
                  <a:pt x="435" y="51"/>
                </a:moveTo>
                <a:cubicBezTo>
                  <a:pt x="435" y="52"/>
                  <a:pt x="430" y="51"/>
                  <a:pt x="431" y="51"/>
                </a:cubicBezTo>
                <a:cubicBezTo>
                  <a:pt x="432" y="51"/>
                  <a:pt x="436" y="52"/>
                  <a:pt x="437" y="52"/>
                </a:cubicBezTo>
                <a:cubicBezTo>
                  <a:pt x="435" y="52"/>
                  <a:pt x="437" y="51"/>
                  <a:pt x="435" y="51"/>
                </a:cubicBezTo>
                <a:close/>
                <a:moveTo>
                  <a:pt x="402" y="50"/>
                </a:moveTo>
                <a:cubicBezTo>
                  <a:pt x="404" y="50"/>
                  <a:pt x="406" y="50"/>
                  <a:pt x="406" y="49"/>
                </a:cubicBezTo>
                <a:cubicBezTo>
                  <a:pt x="404" y="49"/>
                  <a:pt x="402" y="49"/>
                  <a:pt x="402" y="50"/>
                </a:cubicBezTo>
                <a:close/>
                <a:moveTo>
                  <a:pt x="391" y="1"/>
                </a:moveTo>
                <a:cubicBezTo>
                  <a:pt x="391" y="2"/>
                  <a:pt x="395" y="2"/>
                  <a:pt x="397" y="2"/>
                </a:cubicBezTo>
                <a:cubicBezTo>
                  <a:pt x="397" y="2"/>
                  <a:pt x="395" y="2"/>
                  <a:pt x="395" y="3"/>
                </a:cubicBezTo>
                <a:cubicBezTo>
                  <a:pt x="396" y="3"/>
                  <a:pt x="397" y="3"/>
                  <a:pt x="398" y="3"/>
                </a:cubicBezTo>
                <a:cubicBezTo>
                  <a:pt x="397" y="2"/>
                  <a:pt x="401" y="4"/>
                  <a:pt x="402" y="3"/>
                </a:cubicBezTo>
                <a:cubicBezTo>
                  <a:pt x="400" y="2"/>
                  <a:pt x="396" y="3"/>
                  <a:pt x="399" y="2"/>
                </a:cubicBezTo>
                <a:cubicBezTo>
                  <a:pt x="393" y="2"/>
                  <a:pt x="395" y="1"/>
                  <a:pt x="391" y="1"/>
                </a:cubicBezTo>
                <a:close/>
                <a:moveTo>
                  <a:pt x="394" y="3"/>
                </a:moveTo>
                <a:cubicBezTo>
                  <a:pt x="391" y="3"/>
                  <a:pt x="389" y="3"/>
                  <a:pt x="388" y="3"/>
                </a:cubicBezTo>
                <a:cubicBezTo>
                  <a:pt x="391" y="3"/>
                  <a:pt x="394" y="4"/>
                  <a:pt x="395" y="3"/>
                </a:cubicBezTo>
                <a:cubicBezTo>
                  <a:pt x="394" y="3"/>
                  <a:pt x="394" y="3"/>
                  <a:pt x="394" y="3"/>
                </a:cubicBezTo>
                <a:close/>
                <a:moveTo>
                  <a:pt x="384" y="2"/>
                </a:moveTo>
                <a:cubicBezTo>
                  <a:pt x="386" y="2"/>
                  <a:pt x="388" y="2"/>
                  <a:pt x="389" y="2"/>
                </a:cubicBezTo>
                <a:cubicBezTo>
                  <a:pt x="387" y="2"/>
                  <a:pt x="384" y="2"/>
                  <a:pt x="384" y="2"/>
                </a:cubicBezTo>
                <a:close/>
                <a:moveTo>
                  <a:pt x="371" y="5"/>
                </a:moveTo>
                <a:cubicBezTo>
                  <a:pt x="370" y="6"/>
                  <a:pt x="367" y="6"/>
                  <a:pt x="365" y="6"/>
                </a:cubicBezTo>
                <a:cubicBezTo>
                  <a:pt x="367" y="7"/>
                  <a:pt x="377" y="6"/>
                  <a:pt x="377" y="5"/>
                </a:cubicBezTo>
                <a:cubicBezTo>
                  <a:pt x="374" y="5"/>
                  <a:pt x="374" y="5"/>
                  <a:pt x="371" y="5"/>
                </a:cubicBezTo>
                <a:close/>
                <a:moveTo>
                  <a:pt x="364" y="51"/>
                </a:moveTo>
                <a:cubicBezTo>
                  <a:pt x="364" y="52"/>
                  <a:pt x="367" y="51"/>
                  <a:pt x="370" y="51"/>
                </a:cubicBezTo>
                <a:cubicBezTo>
                  <a:pt x="370" y="51"/>
                  <a:pt x="366" y="51"/>
                  <a:pt x="364" y="51"/>
                </a:cubicBezTo>
                <a:close/>
                <a:moveTo>
                  <a:pt x="363" y="50"/>
                </a:moveTo>
                <a:cubicBezTo>
                  <a:pt x="365" y="49"/>
                  <a:pt x="366" y="49"/>
                  <a:pt x="367" y="49"/>
                </a:cubicBezTo>
                <a:cubicBezTo>
                  <a:pt x="365" y="48"/>
                  <a:pt x="363" y="49"/>
                  <a:pt x="363" y="50"/>
                </a:cubicBezTo>
                <a:close/>
                <a:moveTo>
                  <a:pt x="326" y="13"/>
                </a:moveTo>
                <a:cubicBezTo>
                  <a:pt x="327" y="12"/>
                  <a:pt x="332" y="11"/>
                  <a:pt x="333" y="11"/>
                </a:cubicBezTo>
                <a:cubicBezTo>
                  <a:pt x="329" y="11"/>
                  <a:pt x="328" y="12"/>
                  <a:pt x="326" y="13"/>
                </a:cubicBezTo>
                <a:close/>
                <a:moveTo>
                  <a:pt x="321" y="10"/>
                </a:moveTo>
                <a:cubicBezTo>
                  <a:pt x="322" y="11"/>
                  <a:pt x="325" y="10"/>
                  <a:pt x="329" y="9"/>
                </a:cubicBezTo>
                <a:cubicBezTo>
                  <a:pt x="329" y="9"/>
                  <a:pt x="329" y="9"/>
                  <a:pt x="328" y="9"/>
                </a:cubicBezTo>
                <a:cubicBezTo>
                  <a:pt x="326" y="10"/>
                  <a:pt x="323" y="10"/>
                  <a:pt x="321" y="10"/>
                </a:cubicBezTo>
                <a:close/>
                <a:moveTo>
                  <a:pt x="322" y="58"/>
                </a:moveTo>
                <a:cubicBezTo>
                  <a:pt x="323" y="58"/>
                  <a:pt x="326" y="58"/>
                  <a:pt x="328" y="58"/>
                </a:cubicBezTo>
                <a:cubicBezTo>
                  <a:pt x="327" y="57"/>
                  <a:pt x="325" y="57"/>
                  <a:pt x="322" y="58"/>
                </a:cubicBezTo>
                <a:close/>
                <a:moveTo>
                  <a:pt x="313" y="59"/>
                </a:moveTo>
                <a:cubicBezTo>
                  <a:pt x="314" y="60"/>
                  <a:pt x="309" y="60"/>
                  <a:pt x="309" y="61"/>
                </a:cubicBezTo>
                <a:cubicBezTo>
                  <a:pt x="311" y="61"/>
                  <a:pt x="312" y="61"/>
                  <a:pt x="316" y="60"/>
                </a:cubicBezTo>
                <a:cubicBezTo>
                  <a:pt x="315" y="60"/>
                  <a:pt x="316" y="59"/>
                  <a:pt x="313" y="59"/>
                </a:cubicBezTo>
                <a:close/>
                <a:moveTo>
                  <a:pt x="286" y="24"/>
                </a:moveTo>
                <a:cubicBezTo>
                  <a:pt x="286" y="24"/>
                  <a:pt x="280" y="25"/>
                  <a:pt x="280" y="26"/>
                </a:cubicBezTo>
                <a:cubicBezTo>
                  <a:pt x="281" y="26"/>
                  <a:pt x="280" y="26"/>
                  <a:pt x="281" y="26"/>
                </a:cubicBezTo>
                <a:cubicBezTo>
                  <a:pt x="282" y="26"/>
                  <a:pt x="284" y="25"/>
                  <a:pt x="285" y="24"/>
                </a:cubicBezTo>
                <a:cubicBezTo>
                  <a:pt x="285" y="25"/>
                  <a:pt x="286" y="25"/>
                  <a:pt x="287" y="25"/>
                </a:cubicBezTo>
                <a:cubicBezTo>
                  <a:pt x="290" y="24"/>
                  <a:pt x="290" y="24"/>
                  <a:pt x="294" y="23"/>
                </a:cubicBezTo>
                <a:cubicBezTo>
                  <a:pt x="293" y="22"/>
                  <a:pt x="293" y="22"/>
                  <a:pt x="293" y="22"/>
                </a:cubicBezTo>
                <a:cubicBezTo>
                  <a:pt x="290" y="23"/>
                  <a:pt x="288" y="23"/>
                  <a:pt x="286" y="24"/>
                </a:cubicBezTo>
                <a:close/>
                <a:moveTo>
                  <a:pt x="287" y="68"/>
                </a:moveTo>
                <a:cubicBezTo>
                  <a:pt x="289" y="67"/>
                  <a:pt x="289" y="67"/>
                  <a:pt x="289" y="66"/>
                </a:cubicBezTo>
                <a:cubicBezTo>
                  <a:pt x="287" y="67"/>
                  <a:pt x="287" y="67"/>
                  <a:pt x="287" y="68"/>
                </a:cubicBezTo>
                <a:close/>
                <a:moveTo>
                  <a:pt x="237" y="80"/>
                </a:moveTo>
                <a:cubicBezTo>
                  <a:pt x="236" y="81"/>
                  <a:pt x="235" y="83"/>
                  <a:pt x="230" y="86"/>
                </a:cubicBezTo>
                <a:cubicBezTo>
                  <a:pt x="227" y="86"/>
                  <a:pt x="224" y="88"/>
                  <a:pt x="221" y="89"/>
                </a:cubicBezTo>
                <a:cubicBezTo>
                  <a:pt x="221" y="89"/>
                  <a:pt x="221" y="90"/>
                  <a:pt x="220" y="91"/>
                </a:cubicBezTo>
                <a:cubicBezTo>
                  <a:pt x="219" y="91"/>
                  <a:pt x="215" y="92"/>
                  <a:pt x="215" y="93"/>
                </a:cubicBezTo>
                <a:cubicBezTo>
                  <a:pt x="217" y="93"/>
                  <a:pt x="218" y="93"/>
                  <a:pt x="220" y="92"/>
                </a:cubicBezTo>
                <a:cubicBezTo>
                  <a:pt x="222" y="91"/>
                  <a:pt x="219" y="91"/>
                  <a:pt x="221" y="90"/>
                </a:cubicBezTo>
                <a:cubicBezTo>
                  <a:pt x="227" y="88"/>
                  <a:pt x="233" y="84"/>
                  <a:pt x="238" y="81"/>
                </a:cubicBezTo>
                <a:cubicBezTo>
                  <a:pt x="237" y="81"/>
                  <a:pt x="237" y="81"/>
                  <a:pt x="236" y="81"/>
                </a:cubicBezTo>
                <a:cubicBezTo>
                  <a:pt x="239" y="80"/>
                  <a:pt x="241" y="79"/>
                  <a:pt x="242" y="78"/>
                </a:cubicBezTo>
                <a:cubicBezTo>
                  <a:pt x="239" y="79"/>
                  <a:pt x="238" y="79"/>
                  <a:pt x="237" y="80"/>
                </a:cubicBezTo>
                <a:close/>
                <a:moveTo>
                  <a:pt x="228" y="79"/>
                </a:moveTo>
                <a:cubicBezTo>
                  <a:pt x="228" y="80"/>
                  <a:pt x="230" y="79"/>
                  <a:pt x="228" y="80"/>
                </a:cubicBezTo>
                <a:cubicBezTo>
                  <a:pt x="228" y="80"/>
                  <a:pt x="224" y="82"/>
                  <a:pt x="224" y="81"/>
                </a:cubicBezTo>
                <a:cubicBezTo>
                  <a:pt x="219" y="84"/>
                  <a:pt x="214" y="86"/>
                  <a:pt x="212" y="89"/>
                </a:cubicBezTo>
                <a:cubicBezTo>
                  <a:pt x="217" y="86"/>
                  <a:pt x="220" y="83"/>
                  <a:pt x="224" y="82"/>
                </a:cubicBezTo>
                <a:cubicBezTo>
                  <a:pt x="224" y="82"/>
                  <a:pt x="222" y="83"/>
                  <a:pt x="223" y="83"/>
                </a:cubicBezTo>
                <a:cubicBezTo>
                  <a:pt x="226" y="82"/>
                  <a:pt x="228" y="80"/>
                  <a:pt x="232" y="79"/>
                </a:cubicBezTo>
                <a:cubicBezTo>
                  <a:pt x="231" y="78"/>
                  <a:pt x="231" y="78"/>
                  <a:pt x="228" y="79"/>
                </a:cubicBezTo>
                <a:close/>
                <a:moveTo>
                  <a:pt x="209" y="55"/>
                </a:moveTo>
                <a:cubicBezTo>
                  <a:pt x="212" y="54"/>
                  <a:pt x="215" y="52"/>
                  <a:pt x="216" y="50"/>
                </a:cubicBezTo>
                <a:cubicBezTo>
                  <a:pt x="212" y="52"/>
                  <a:pt x="211" y="53"/>
                  <a:pt x="209" y="55"/>
                </a:cubicBezTo>
                <a:close/>
                <a:moveTo>
                  <a:pt x="220" y="66"/>
                </a:moveTo>
                <a:cubicBezTo>
                  <a:pt x="223" y="64"/>
                  <a:pt x="220" y="67"/>
                  <a:pt x="223" y="65"/>
                </a:cubicBezTo>
                <a:cubicBezTo>
                  <a:pt x="224" y="64"/>
                  <a:pt x="223" y="65"/>
                  <a:pt x="223" y="64"/>
                </a:cubicBezTo>
                <a:cubicBezTo>
                  <a:pt x="222" y="65"/>
                  <a:pt x="220" y="65"/>
                  <a:pt x="220" y="66"/>
                </a:cubicBezTo>
                <a:close/>
                <a:moveTo>
                  <a:pt x="217" y="67"/>
                </a:moveTo>
                <a:cubicBezTo>
                  <a:pt x="214" y="69"/>
                  <a:pt x="216" y="70"/>
                  <a:pt x="219" y="67"/>
                </a:cubicBezTo>
                <a:cubicBezTo>
                  <a:pt x="214" y="69"/>
                  <a:pt x="222" y="65"/>
                  <a:pt x="217" y="67"/>
                </a:cubicBezTo>
                <a:close/>
                <a:moveTo>
                  <a:pt x="226" y="94"/>
                </a:moveTo>
                <a:cubicBezTo>
                  <a:pt x="225" y="94"/>
                  <a:pt x="224" y="95"/>
                  <a:pt x="224" y="96"/>
                </a:cubicBezTo>
                <a:cubicBezTo>
                  <a:pt x="226" y="94"/>
                  <a:pt x="226" y="95"/>
                  <a:pt x="228" y="94"/>
                </a:cubicBezTo>
                <a:cubicBezTo>
                  <a:pt x="228" y="93"/>
                  <a:pt x="227" y="94"/>
                  <a:pt x="226" y="94"/>
                </a:cubicBezTo>
                <a:close/>
                <a:moveTo>
                  <a:pt x="216" y="80"/>
                </a:moveTo>
                <a:cubicBezTo>
                  <a:pt x="215" y="80"/>
                  <a:pt x="213" y="82"/>
                  <a:pt x="211" y="82"/>
                </a:cubicBezTo>
                <a:cubicBezTo>
                  <a:pt x="211" y="83"/>
                  <a:pt x="214" y="82"/>
                  <a:pt x="216" y="80"/>
                </a:cubicBezTo>
                <a:close/>
                <a:moveTo>
                  <a:pt x="206" y="79"/>
                </a:moveTo>
                <a:cubicBezTo>
                  <a:pt x="206" y="79"/>
                  <a:pt x="208" y="78"/>
                  <a:pt x="207" y="79"/>
                </a:cubicBezTo>
                <a:cubicBezTo>
                  <a:pt x="209" y="77"/>
                  <a:pt x="210" y="78"/>
                  <a:pt x="212" y="75"/>
                </a:cubicBezTo>
                <a:cubicBezTo>
                  <a:pt x="210" y="76"/>
                  <a:pt x="208" y="77"/>
                  <a:pt x="206" y="79"/>
                </a:cubicBezTo>
                <a:close/>
                <a:moveTo>
                  <a:pt x="192" y="65"/>
                </a:moveTo>
                <a:cubicBezTo>
                  <a:pt x="191" y="66"/>
                  <a:pt x="190" y="67"/>
                  <a:pt x="190" y="67"/>
                </a:cubicBezTo>
                <a:cubicBezTo>
                  <a:pt x="193" y="65"/>
                  <a:pt x="197" y="64"/>
                  <a:pt x="198" y="63"/>
                </a:cubicBezTo>
                <a:cubicBezTo>
                  <a:pt x="194" y="64"/>
                  <a:pt x="195" y="64"/>
                  <a:pt x="192" y="65"/>
                </a:cubicBezTo>
                <a:close/>
                <a:moveTo>
                  <a:pt x="208" y="90"/>
                </a:moveTo>
                <a:cubicBezTo>
                  <a:pt x="207" y="91"/>
                  <a:pt x="206" y="91"/>
                  <a:pt x="206" y="92"/>
                </a:cubicBezTo>
                <a:cubicBezTo>
                  <a:pt x="207" y="91"/>
                  <a:pt x="206" y="93"/>
                  <a:pt x="209" y="91"/>
                </a:cubicBezTo>
                <a:cubicBezTo>
                  <a:pt x="210" y="90"/>
                  <a:pt x="208" y="91"/>
                  <a:pt x="208" y="90"/>
                </a:cubicBezTo>
                <a:close/>
                <a:moveTo>
                  <a:pt x="207" y="101"/>
                </a:moveTo>
                <a:cubicBezTo>
                  <a:pt x="208" y="101"/>
                  <a:pt x="212" y="98"/>
                  <a:pt x="214" y="97"/>
                </a:cubicBezTo>
                <a:cubicBezTo>
                  <a:pt x="211" y="99"/>
                  <a:pt x="207" y="101"/>
                  <a:pt x="207" y="101"/>
                </a:cubicBezTo>
                <a:close/>
                <a:moveTo>
                  <a:pt x="190" y="86"/>
                </a:moveTo>
                <a:cubicBezTo>
                  <a:pt x="191" y="85"/>
                  <a:pt x="196" y="82"/>
                  <a:pt x="196" y="82"/>
                </a:cubicBezTo>
                <a:cubicBezTo>
                  <a:pt x="194" y="83"/>
                  <a:pt x="192" y="85"/>
                  <a:pt x="190" y="86"/>
                </a:cubicBezTo>
                <a:close/>
                <a:moveTo>
                  <a:pt x="198" y="111"/>
                </a:moveTo>
                <a:cubicBezTo>
                  <a:pt x="199" y="112"/>
                  <a:pt x="204" y="109"/>
                  <a:pt x="205" y="107"/>
                </a:cubicBezTo>
                <a:cubicBezTo>
                  <a:pt x="203" y="109"/>
                  <a:pt x="201" y="110"/>
                  <a:pt x="198" y="111"/>
                </a:cubicBezTo>
                <a:close/>
                <a:moveTo>
                  <a:pt x="185" y="86"/>
                </a:moveTo>
                <a:cubicBezTo>
                  <a:pt x="185" y="86"/>
                  <a:pt x="189" y="84"/>
                  <a:pt x="188" y="84"/>
                </a:cubicBezTo>
                <a:cubicBezTo>
                  <a:pt x="184" y="85"/>
                  <a:pt x="184" y="87"/>
                  <a:pt x="183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187" y="87"/>
                  <a:pt x="190" y="84"/>
                  <a:pt x="188" y="84"/>
                </a:cubicBezTo>
                <a:cubicBezTo>
                  <a:pt x="188" y="84"/>
                  <a:pt x="186" y="86"/>
                  <a:pt x="185" y="86"/>
                </a:cubicBezTo>
                <a:close/>
                <a:moveTo>
                  <a:pt x="175" y="77"/>
                </a:moveTo>
                <a:cubicBezTo>
                  <a:pt x="177" y="75"/>
                  <a:pt x="182" y="73"/>
                  <a:pt x="180" y="73"/>
                </a:cubicBezTo>
                <a:cubicBezTo>
                  <a:pt x="179" y="75"/>
                  <a:pt x="174" y="76"/>
                  <a:pt x="175" y="77"/>
                </a:cubicBezTo>
                <a:close/>
                <a:moveTo>
                  <a:pt x="186" y="115"/>
                </a:moveTo>
                <a:cubicBezTo>
                  <a:pt x="187" y="115"/>
                  <a:pt x="191" y="112"/>
                  <a:pt x="191" y="111"/>
                </a:cubicBezTo>
                <a:cubicBezTo>
                  <a:pt x="190" y="112"/>
                  <a:pt x="187" y="113"/>
                  <a:pt x="186" y="115"/>
                </a:cubicBezTo>
                <a:close/>
                <a:moveTo>
                  <a:pt x="177" y="93"/>
                </a:moveTo>
                <a:cubicBezTo>
                  <a:pt x="170" y="97"/>
                  <a:pt x="177" y="95"/>
                  <a:pt x="177" y="93"/>
                </a:cubicBezTo>
                <a:close/>
                <a:moveTo>
                  <a:pt x="183" y="114"/>
                </a:moveTo>
                <a:cubicBezTo>
                  <a:pt x="185" y="113"/>
                  <a:pt x="188" y="111"/>
                  <a:pt x="188" y="110"/>
                </a:cubicBezTo>
                <a:cubicBezTo>
                  <a:pt x="185" y="112"/>
                  <a:pt x="184" y="113"/>
                  <a:pt x="183" y="114"/>
                </a:cubicBezTo>
                <a:close/>
                <a:moveTo>
                  <a:pt x="158" y="89"/>
                </a:moveTo>
                <a:cubicBezTo>
                  <a:pt x="160" y="88"/>
                  <a:pt x="165" y="84"/>
                  <a:pt x="163" y="85"/>
                </a:cubicBezTo>
                <a:cubicBezTo>
                  <a:pt x="163" y="85"/>
                  <a:pt x="157" y="89"/>
                  <a:pt x="158" y="89"/>
                </a:cubicBezTo>
                <a:close/>
                <a:moveTo>
                  <a:pt x="166" y="104"/>
                </a:moveTo>
                <a:cubicBezTo>
                  <a:pt x="168" y="103"/>
                  <a:pt x="170" y="102"/>
                  <a:pt x="171" y="101"/>
                </a:cubicBezTo>
                <a:cubicBezTo>
                  <a:pt x="169" y="103"/>
                  <a:pt x="166" y="103"/>
                  <a:pt x="166" y="104"/>
                </a:cubicBezTo>
                <a:close/>
                <a:moveTo>
                  <a:pt x="172" y="122"/>
                </a:moveTo>
                <a:cubicBezTo>
                  <a:pt x="172" y="122"/>
                  <a:pt x="176" y="120"/>
                  <a:pt x="176" y="120"/>
                </a:cubicBezTo>
                <a:cubicBezTo>
                  <a:pt x="175" y="120"/>
                  <a:pt x="175" y="120"/>
                  <a:pt x="172" y="122"/>
                </a:cubicBezTo>
                <a:close/>
                <a:moveTo>
                  <a:pt x="142" y="97"/>
                </a:moveTo>
                <a:cubicBezTo>
                  <a:pt x="145" y="95"/>
                  <a:pt x="147" y="93"/>
                  <a:pt x="148" y="92"/>
                </a:cubicBezTo>
                <a:cubicBezTo>
                  <a:pt x="146" y="93"/>
                  <a:pt x="142" y="96"/>
                  <a:pt x="142" y="97"/>
                </a:cubicBezTo>
                <a:close/>
                <a:moveTo>
                  <a:pt x="155" y="112"/>
                </a:moveTo>
                <a:cubicBezTo>
                  <a:pt x="155" y="112"/>
                  <a:pt x="156" y="111"/>
                  <a:pt x="156" y="111"/>
                </a:cubicBezTo>
                <a:cubicBezTo>
                  <a:pt x="155" y="112"/>
                  <a:pt x="156" y="112"/>
                  <a:pt x="157" y="111"/>
                </a:cubicBezTo>
                <a:cubicBezTo>
                  <a:pt x="157" y="111"/>
                  <a:pt x="158" y="110"/>
                  <a:pt x="158" y="109"/>
                </a:cubicBezTo>
                <a:cubicBezTo>
                  <a:pt x="157" y="110"/>
                  <a:pt x="155" y="111"/>
                  <a:pt x="155" y="112"/>
                </a:cubicBezTo>
                <a:close/>
                <a:moveTo>
                  <a:pt x="164" y="129"/>
                </a:moveTo>
                <a:cubicBezTo>
                  <a:pt x="165" y="128"/>
                  <a:pt x="170" y="125"/>
                  <a:pt x="169" y="124"/>
                </a:cubicBezTo>
                <a:cubicBezTo>
                  <a:pt x="167" y="126"/>
                  <a:pt x="165" y="127"/>
                  <a:pt x="164" y="129"/>
                </a:cubicBezTo>
                <a:close/>
                <a:moveTo>
                  <a:pt x="153" y="112"/>
                </a:moveTo>
                <a:cubicBezTo>
                  <a:pt x="155" y="111"/>
                  <a:pt x="158" y="109"/>
                  <a:pt x="157" y="109"/>
                </a:cubicBezTo>
                <a:cubicBezTo>
                  <a:pt x="154" y="110"/>
                  <a:pt x="154" y="111"/>
                  <a:pt x="153" y="112"/>
                </a:cubicBezTo>
                <a:close/>
                <a:moveTo>
                  <a:pt x="164" y="125"/>
                </a:moveTo>
                <a:cubicBezTo>
                  <a:pt x="165" y="124"/>
                  <a:pt x="167" y="122"/>
                  <a:pt x="167" y="122"/>
                </a:cubicBezTo>
                <a:cubicBezTo>
                  <a:pt x="166" y="122"/>
                  <a:pt x="162" y="125"/>
                  <a:pt x="164" y="125"/>
                </a:cubicBezTo>
                <a:close/>
                <a:moveTo>
                  <a:pt x="162" y="131"/>
                </a:moveTo>
                <a:cubicBezTo>
                  <a:pt x="162" y="131"/>
                  <a:pt x="161" y="132"/>
                  <a:pt x="161" y="133"/>
                </a:cubicBezTo>
                <a:cubicBezTo>
                  <a:pt x="164" y="130"/>
                  <a:pt x="164" y="130"/>
                  <a:pt x="164" y="130"/>
                </a:cubicBezTo>
                <a:cubicBezTo>
                  <a:pt x="162" y="131"/>
                  <a:pt x="170" y="126"/>
                  <a:pt x="167" y="127"/>
                </a:cubicBezTo>
                <a:cubicBezTo>
                  <a:pt x="165" y="129"/>
                  <a:pt x="163" y="130"/>
                  <a:pt x="162" y="131"/>
                </a:cubicBezTo>
                <a:close/>
                <a:moveTo>
                  <a:pt x="153" y="115"/>
                </a:moveTo>
                <a:cubicBezTo>
                  <a:pt x="153" y="115"/>
                  <a:pt x="154" y="114"/>
                  <a:pt x="153" y="114"/>
                </a:cubicBezTo>
                <a:cubicBezTo>
                  <a:pt x="149" y="118"/>
                  <a:pt x="155" y="114"/>
                  <a:pt x="153" y="116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5" y="115"/>
                  <a:pt x="155" y="114"/>
                  <a:pt x="155" y="114"/>
                </a:cubicBezTo>
                <a:cubicBezTo>
                  <a:pt x="154" y="115"/>
                  <a:pt x="153" y="115"/>
                  <a:pt x="153" y="115"/>
                </a:cubicBezTo>
                <a:close/>
                <a:moveTo>
                  <a:pt x="132" y="105"/>
                </a:moveTo>
                <a:cubicBezTo>
                  <a:pt x="135" y="103"/>
                  <a:pt x="140" y="99"/>
                  <a:pt x="140" y="98"/>
                </a:cubicBezTo>
                <a:cubicBezTo>
                  <a:pt x="136" y="101"/>
                  <a:pt x="133" y="104"/>
                  <a:pt x="132" y="105"/>
                </a:cubicBezTo>
                <a:close/>
                <a:moveTo>
                  <a:pt x="158" y="134"/>
                </a:moveTo>
                <a:cubicBezTo>
                  <a:pt x="159" y="132"/>
                  <a:pt x="163" y="130"/>
                  <a:pt x="163" y="130"/>
                </a:cubicBezTo>
                <a:cubicBezTo>
                  <a:pt x="161" y="131"/>
                  <a:pt x="157" y="133"/>
                  <a:pt x="158" y="134"/>
                </a:cubicBezTo>
                <a:close/>
                <a:moveTo>
                  <a:pt x="149" y="141"/>
                </a:moveTo>
                <a:cubicBezTo>
                  <a:pt x="151" y="141"/>
                  <a:pt x="153" y="139"/>
                  <a:pt x="153" y="138"/>
                </a:cubicBezTo>
                <a:cubicBezTo>
                  <a:pt x="154" y="138"/>
                  <a:pt x="157" y="136"/>
                  <a:pt x="158" y="135"/>
                </a:cubicBezTo>
                <a:cubicBezTo>
                  <a:pt x="155" y="136"/>
                  <a:pt x="151" y="139"/>
                  <a:pt x="149" y="141"/>
                </a:cubicBezTo>
                <a:close/>
                <a:moveTo>
                  <a:pt x="132" y="110"/>
                </a:moveTo>
                <a:cubicBezTo>
                  <a:pt x="132" y="108"/>
                  <a:pt x="128" y="112"/>
                  <a:pt x="127" y="113"/>
                </a:cubicBezTo>
                <a:cubicBezTo>
                  <a:pt x="126" y="114"/>
                  <a:pt x="128" y="114"/>
                  <a:pt x="129" y="112"/>
                </a:cubicBezTo>
                <a:cubicBezTo>
                  <a:pt x="129" y="111"/>
                  <a:pt x="131" y="110"/>
                  <a:pt x="131" y="110"/>
                </a:cubicBezTo>
                <a:cubicBezTo>
                  <a:pt x="131" y="110"/>
                  <a:pt x="131" y="110"/>
                  <a:pt x="132" y="110"/>
                </a:cubicBezTo>
                <a:close/>
                <a:moveTo>
                  <a:pt x="137" y="153"/>
                </a:moveTo>
                <a:cubicBezTo>
                  <a:pt x="139" y="150"/>
                  <a:pt x="143" y="148"/>
                  <a:pt x="143" y="147"/>
                </a:cubicBezTo>
                <a:cubicBezTo>
                  <a:pt x="140" y="149"/>
                  <a:pt x="138" y="151"/>
                  <a:pt x="137" y="153"/>
                </a:cubicBezTo>
                <a:close/>
                <a:moveTo>
                  <a:pt x="105" y="131"/>
                </a:moveTo>
                <a:cubicBezTo>
                  <a:pt x="110" y="128"/>
                  <a:pt x="114" y="123"/>
                  <a:pt x="118" y="120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3" y="123"/>
                  <a:pt x="107" y="128"/>
                  <a:pt x="105" y="131"/>
                </a:cubicBezTo>
                <a:close/>
                <a:moveTo>
                  <a:pt x="144" y="153"/>
                </a:moveTo>
                <a:cubicBezTo>
                  <a:pt x="144" y="154"/>
                  <a:pt x="143" y="155"/>
                  <a:pt x="143" y="155"/>
                </a:cubicBezTo>
                <a:cubicBezTo>
                  <a:pt x="146" y="153"/>
                  <a:pt x="146" y="153"/>
                  <a:pt x="146" y="153"/>
                </a:cubicBezTo>
                <a:cubicBezTo>
                  <a:pt x="145" y="153"/>
                  <a:pt x="146" y="152"/>
                  <a:pt x="144" y="153"/>
                </a:cubicBezTo>
                <a:close/>
                <a:moveTo>
                  <a:pt x="124" y="137"/>
                </a:moveTo>
                <a:cubicBezTo>
                  <a:pt x="125" y="137"/>
                  <a:pt x="126" y="136"/>
                  <a:pt x="126" y="136"/>
                </a:cubicBezTo>
                <a:cubicBezTo>
                  <a:pt x="125" y="136"/>
                  <a:pt x="123" y="138"/>
                  <a:pt x="122" y="139"/>
                </a:cubicBezTo>
                <a:cubicBezTo>
                  <a:pt x="121" y="140"/>
                  <a:pt x="121" y="140"/>
                  <a:pt x="122" y="140"/>
                </a:cubicBezTo>
                <a:cubicBezTo>
                  <a:pt x="124" y="138"/>
                  <a:pt x="123" y="138"/>
                  <a:pt x="124" y="137"/>
                </a:cubicBezTo>
                <a:close/>
                <a:moveTo>
                  <a:pt x="112" y="136"/>
                </a:moveTo>
                <a:cubicBezTo>
                  <a:pt x="109" y="139"/>
                  <a:pt x="114" y="135"/>
                  <a:pt x="111" y="138"/>
                </a:cubicBezTo>
                <a:cubicBezTo>
                  <a:pt x="113" y="136"/>
                  <a:pt x="113" y="136"/>
                  <a:pt x="115" y="135"/>
                </a:cubicBezTo>
                <a:cubicBezTo>
                  <a:pt x="115" y="135"/>
                  <a:pt x="116" y="134"/>
                  <a:pt x="115" y="134"/>
                </a:cubicBezTo>
                <a:cubicBezTo>
                  <a:pt x="113" y="136"/>
                  <a:pt x="114" y="134"/>
                  <a:pt x="112" y="136"/>
                </a:cubicBezTo>
                <a:close/>
                <a:moveTo>
                  <a:pt x="125" y="156"/>
                </a:moveTo>
                <a:cubicBezTo>
                  <a:pt x="126" y="156"/>
                  <a:pt x="128" y="154"/>
                  <a:pt x="129" y="152"/>
                </a:cubicBezTo>
                <a:cubicBezTo>
                  <a:pt x="128" y="153"/>
                  <a:pt x="126" y="154"/>
                  <a:pt x="125" y="156"/>
                </a:cubicBezTo>
                <a:close/>
                <a:moveTo>
                  <a:pt x="113" y="150"/>
                </a:moveTo>
                <a:cubicBezTo>
                  <a:pt x="117" y="147"/>
                  <a:pt x="116" y="148"/>
                  <a:pt x="120" y="145"/>
                </a:cubicBezTo>
                <a:cubicBezTo>
                  <a:pt x="118" y="145"/>
                  <a:pt x="121" y="143"/>
                  <a:pt x="120" y="143"/>
                </a:cubicBezTo>
                <a:cubicBezTo>
                  <a:pt x="119" y="145"/>
                  <a:pt x="113" y="149"/>
                  <a:pt x="113" y="150"/>
                </a:cubicBezTo>
                <a:close/>
                <a:moveTo>
                  <a:pt x="112" y="138"/>
                </a:moveTo>
                <a:cubicBezTo>
                  <a:pt x="110" y="140"/>
                  <a:pt x="110" y="138"/>
                  <a:pt x="108" y="140"/>
                </a:cubicBezTo>
                <a:cubicBezTo>
                  <a:pt x="107" y="142"/>
                  <a:pt x="109" y="140"/>
                  <a:pt x="110" y="141"/>
                </a:cubicBezTo>
                <a:cubicBezTo>
                  <a:pt x="111" y="140"/>
                  <a:pt x="114" y="137"/>
                  <a:pt x="112" y="138"/>
                </a:cubicBezTo>
                <a:close/>
                <a:moveTo>
                  <a:pt x="96" y="141"/>
                </a:moveTo>
                <a:cubicBezTo>
                  <a:pt x="99" y="138"/>
                  <a:pt x="99" y="138"/>
                  <a:pt x="99" y="138"/>
                </a:cubicBezTo>
                <a:cubicBezTo>
                  <a:pt x="98" y="137"/>
                  <a:pt x="98" y="137"/>
                  <a:pt x="98" y="137"/>
                </a:cubicBezTo>
                <a:cubicBezTo>
                  <a:pt x="96" y="139"/>
                  <a:pt x="97" y="139"/>
                  <a:pt x="96" y="141"/>
                </a:cubicBezTo>
                <a:close/>
                <a:moveTo>
                  <a:pt x="119" y="170"/>
                </a:moveTo>
                <a:cubicBezTo>
                  <a:pt x="119" y="171"/>
                  <a:pt x="120" y="168"/>
                  <a:pt x="120" y="169"/>
                </a:cubicBezTo>
                <a:cubicBezTo>
                  <a:pt x="121" y="168"/>
                  <a:pt x="125" y="165"/>
                  <a:pt x="123" y="166"/>
                </a:cubicBezTo>
                <a:cubicBezTo>
                  <a:pt x="121" y="168"/>
                  <a:pt x="121" y="168"/>
                  <a:pt x="119" y="170"/>
                </a:cubicBezTo>
                <a:close/>
                <a:moveTo>
                  <a:pt x="111" y="161"/>
                </a:moveTo>
                <a:cubicBezTo>
                  <a:pt x="113" y="159"/>
                  <a:pt x="114" y="159"/>
                  <a:pt x="115" y="158"/>
                </a:cubicBezTo>
                <a:cubicBezTo>
                  <a:pt x="114" y="158"/>
                  <a:pt x="115" y="157"/>
                  <a:pt x="114" y="157"/>
                </a:cubicBezTo>
                <a:cubicBezTo>
                  <a:pt x="113" y="159"/>
                  <a:pt x="111" y="160"/>
                  <a:pt x="111" y="161"/>
                </a:cubicBezTo>
                <a:close/>
                <a:moveTo>
                  <a:pt x="85" y="151"/>
                </a:moveTo>
                <a:cubicBezTo>
                  <a:pt x="83" y="153"/>
                  <a:pt x="82" y="154"/>
                  <a:pt x="81" y="155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3" y="155"/>
                  <a:pt x="83" y="155"/>
                  <a:pt x="83" y="155"/>
                </a:cubicBezTo>
                <a:cubicBezTo>
                  <a:pt x="84" y="154"/>
                  <a:pt x="85" y="152"/>
                  <a:pt x="86" y="151"/>
                </a:cubicBezTo>
                <a:cubicBezTo>
                  <a:pt x="89" y="149"/>
                  <a:pt x="91" y="146"/>
                  <a:pt x="93" y="143"/>
                </a:cubicBezTo>
                <a:cubicBezTo>
                  <a:pt x="90" y="146"/>
                  <a:pt x="87" y="149"/>
                  <a:pt x="85" y="151"/>
                </a:cubicBezTo>
                <a:close/>
                <a:moveTo>
                  <a:pt x="88" y="156"/>
                </a:moveTo>
                <a:cubicBezTo>
                  <a:pt x="90" y="154"/>
                  <a:pt x="91" y="154"/>
                  <a:pt x="93" y="152"/>
                </a:cubicBezTo>
                <a:cubicBezTo>
                  <a:pt x="93" y="151"/>
                  <a:pt x="93" y="150"/>
                  <a:pt x="94" y="149"/>
                </a:cubicBezTo>
                <a:cubicBezTo>
                  <a:pt x="91" y="152"/>
                  <a:pt x="87" y="156"/>
                  <a:pt x="88" y="156"/>
                </a:cubicBezTo>
                <a:close/>
                <a:moveTo>
                  <a:pt x="86" y="154"/>
                </a:moveTo>
                <a:cubicBezTo>
                  <a:pt x="88" y="153"/>
                  <a:pt x="87" y="154"/>
                  <a:pt x="89" y="152"/>
                </a:cubicBezTo>
                <a:cubicBezTo>
                  <a:pt x="89" y="152"/>
                  <a:pt x="89" y="152"/>
                  <a:pt x="90" y="151"/>
                </a:cubicBezTo>
                <a:cubicBezTo>
                  <a:pt x="89" y="151"/>
                  <a:pt x="89" y="151"/>
                  <a:pt x="90" y="151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9" y="152"/>
                  <a:pt x="86" y="154"/>
                  <a:pt x="86" y="154"/>
                </a:cubicBezTo>
                <a:close/>
                <a:moveTo>
                  <a:pt x="96" y="160"/>
                </a:moveTo>
                <a:cubicBezTo>
                  <a:pt x="96" y="161"/>
                  <a:pt x="94" y="163"/>
                  <a:pt x="94" y="164"/>
                </a:cubicBezTo>
                <a:cubicBezTo>
                  <a:pt x="96" y="162"/>
                  <a:pt x="96" y="161"/>
                  <a:pt x="98" y="160"/>
                </a:cubicBezTo>
                <a:cubicBezTo>
                  <a:pt x="97" y="159"/>
                  <a:pt x="97" y="160"/>
                  <a:pt x="96" y="160"/>
                </a:cubicBezTo>
                <a:close/>
                <a:moveTo>
                  <a:pt x="95" y="158"/>
                </a:moveTo>
                <a:cubicBezTo>
                  <a:pt x="95" y="158"/>
                  <a:pt x="95" y="158"/>
                  <a:pt x="95" y="158"/>
                </a:cubicBezTo>
                <a:cubicBezTo>
                  <a:pt x="93" y="159"/>
                  <a:pt x="94" y="159"/>
                  <a:pt x="92" y="160"/>
                </a:cubicBezTo>
                <a:cubicBezTo>
                  <a:pt x="93" y="161"/>
                  <a:pt x="93" y="161"/>
                  <a:pt x="93" y="161"/>
                </a:cubicBezTo>
                <a:cubicBezTo>
                  <a:pt x="94" y="159"/>
                  <a:pt x="94" y="160"/>
                  <a:pt x="95" y="158"/>
                </a:cubicBezTo>
                <a:close/>
                <a:moveTo>
                  <a:pt x="85" y="163"/>
                </a:moveTo>
                <a:cubicBezTo>
                  <a:pt x="86" y="162"/>
                  <a:pt x="86" y="162"/>
                  <a:pt x="86" y="162"/>
                </a:cubicBezTo>
                <a:cubicBezTo>
                  <a:pt x="86" y="162"/>
                  <a:pt x="85" y="162"/>
                  <a:pt x="85" y="163"/>
                </a:cubicBezTo>
                <a:close/>
                <a:moveTo>
                  <a:pt x="91" y="167"/>
                </a:moveTo>
                <a:cubicBezTo>
                  <a:pt x="91" y="167"/>
                  <a:pt x="91" y="167"/>
                  <a:pt x="91" y="168"/>
                </a:cubicBezTo>
                <a:cubicBezTo>
                  <a:pt x="92" y="168"/>
                  <a:pt x="92" y="168"/>
                  <a:pt x="92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67"/>
                  <a:pt x="91" y="166"/>
                  <a:pt x="91" y="167"/>
                </a:cubicBezTo>
                <a:close/>
                <a:moveTo>
                  <a:pt x="101" y="179"/>
                </a:moveTo>
                <a:cubicBezTo>
                  <a:pt x="101" y="179"/>
                  <a:pt x="101" y="179"/>
                  <a:pt x="102" y="180"/>
                </a:cubicBezTo>
                <a:cubicBezTo>
                  <a:pt x="102" y="179"/>
                  <a:pt x="102" y="178"/>
                  <a:pt x="103" y="178"/>
                </a:cubicBezTo>
                <a:cubicBezTo>
                  <a:pt x="103" y="178"/>
                  <a:pt x="103" y="178"/>
                  <a:pt x="103" y="177"/>
                </a:cubicBezTo>
                <a:cubicBezTo>
                  <a:pt x="102" y="178"/>
                  <a:pt x="102" y="178"/>
                  <a:pt x="101" y="179"/>
                </a:cubicBezTo>
                <a:close/>
                <a:moveTo>
                  <a:pt x="111" y="187"/>
                </a:moveTo>
                <a:cubicBezTo>
                  <a:pt x="111" y="188"/>
                  <a:pt x="112" y="187"/>
                  <a:pt x="112" y="187"/>
                </a:cubicBezTo>
                <a:cubicBezTo>
                  <a:pt x="111" y="187"/>
                  <a:pt x="112" y="187"/>
                  <a:pt x="112" y="186"/>
                </a:cubicBezTo>
                <a:cubicBezTo>
                  <a:pt x="111" y="186"/>
                  <a:pt x="112" y="187"/>
                  <a:pt x="111" y="187"/>
                </a:cubicBezTo>
                <a:close/>
                <a:moveTo>
                  <a:pt x="100" y="178"/>
                </a:moveTo>
                <a:cubicBezTo>
                  <a:pt x="100" y="179"/>
                  <a:pt x="101" y="179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0" y="178"/>
                  <a:pt x="100" y="178"/>
                </a:cubicBezTo>
                <a:close/>
                <a:moveTo>
                  <a:pt x="101" y="180"/>
                </a:moveTo>
                <a:cubicBezTo>
                  <a:pt x="101" y="179"/>
                  <a:pt x="101" y="181"/>
                  <a:pt x="102" y="180"/>
                </a:cubicBezTo>
                <a:cubicBezTo>
                  <a:pt x="102" y="180"/>
                  <a:pt x="101" y="179"/>
                  <a:pt x="101" y="179"/>
                </a:cubicBezTo>
                <a:cubicBezTo>
                  <a:pt x="101" y="179"/>
                  <a:pt x="100" y="180"/>
                  <a:pt x="101" y="180"/>
                </a:cubicBezTo>
                <a:close/>
                <a:moveTo>
                  <a:pt x="76" y="157"/>
                </a:moveTo>
                <a:cubicBezTo>
                  <a:pt x="76" y="157"/>
                  <a:pt x="77" y="156"/>
                  <a:pt x="76" y="156"/>
                </a:cubicBezTo>
                <a:cubicBezTo>
                  <a:pt x="76" y="156"/>
                  <a:pt x="76" y="157"/>
                  <a:pt x="76" y="157"/>
                </a:cubicBezTo>
                <a:close/>
                <a:moveTo>
                  <a:pt x="99" y="179"/>
                </a:moveTo>
                <a:cubicBezTo>
                  <a:pt x="99" y="178"/>
                  <a:pt x="100" y="180"/>
                  <a:pt x="100" y="179"/>
                </a:cubicBezTo>
                <a:cubicBezTo>
                  <a:pt x="99" y="179"/>
                  <a:pt x="100" y="179"/>
                  <a:pt x="100" y="178"/>
                </a:cubicBezTo>
                <a:cubicBezTo>
                  <a:pt x="100" y="178"/>
                  <a:pt x="99" y="179"/>
                  <a:pt x="99" y="179"/>
                </a:cubicBezTo>
                <a:close/>
                <a:moveTo>
                  <a:pt x="104" y="186"/>
                </a:moveTo>
                <a:cubicBezTo>
                  <a:pt x="105" y="185"/>
                  <a:pt x="105" y="185"/>
                  <a:pt x="105" y="185"/>
                </a:cubicBezTo>
                <a:cubicBezTo>
                  <a:pt x="105" y="184"/>
                  <a:pt x="104" y="185"/>
                  <a:pt x="104" y="186"/>
                </a:cubicBezTo>
                <a:close/>
                <a:moveTo>
                  <a:pt x="100" y="181"/>
                </a:move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1" y="181"/>
                  <a:pt x="101" y="181"/>
                </a:cubicBezTo>
                <a:cubicBezTo>
                  <a:pt x="100" y="181"/>
                  <a:pt x="100" y="180"/>
                  <a:pt x="100" y="181"/>
                </a:cubicBezTo>
                <a:close/>
                <a:moveTo>
                  <a:pt x="108" y="192"/>
                </a:moveTo>
                <a:cubicBezTo>
                  <a:pt x="108" y="191"/>
                  <a:pt x="109" y="190"/>
                  <a:pt x="109" y="190"/>
                </a:cubicBezTo>
                <a:cubicBezTo>
                  <a:pt x="108" y="191"/>
                  <a:pt x="107" y="191"/>
                  <a:pt x="108" y="192"/>
                </a:cubicBezTo>
                <a:close/>
                <a:moveTo>
                  <a:pt x="76" y="161"/>
                </a:moveTo>
                <a:cubicBezTo>
                  <a:pt x="76" y="161"/>
                  <a:pt x="77" y="162"/>
                  <a:pt x="77" y="161"/>
                </a:cubicBezTo>
                <a:cubicBezTo>
                  <a:pt x="77" y="161"/>
                  <a:pt x="77" y="161"/>
                  <a:pt x="77" y="161"/>
                </a:cubicBezTo>
                <a:cubicBezTo>
                  <a:pt x="77" y="161"/>
                  <a:pt x="78" y="161"/>
                  <a:pt x="77" y="161"/>
                </a:cubicBezTo>
                <a:cubicBezTo>
                  <a:pt x="77" y="161"/>
                  <a:pt x="77" y="161"/>
                  <a:pt x="76" y="161"/>
                </a:cubicBezTo>
                <a:close/>
                <a:moveTo>
                  <a:pt x="99" y="182"/>
                </a:moveTo>
                <a:cubicBezTo>
                  <a:pt x="99" y="182"/>
                  <a:pt x="99" y="182"/>
                  <a:pt x="99" y="182"/>
                </a:cubicBezTo>
                <a:cubicBezTo>
                  <a:pt x="100" y="182"/>
                  <a:pt x="100" y="182"/>
                  <a:pt x="100" y="181"/>
                </a:cubicBezTo>
                <a:cubicBezTo>
                  <a:pt x="99" y="181"/>
                  <a:pt x="99" y="182"/>
                  <a:pt x="99" y="182"/>
                </a:cubicBezTo>
                <a:close/>
                <a:moveTo>
                  <a:pt x="102" y="184"/>
                </a:moveTo>
                <a:cubicBezTo>
                  <a:pt x="102" y="184"/>
                  <a:pt x="102" y="185"/>
                  <a:pt x="102" y="185"/>
                </a:cubicBezTo>
                <a:cubicBezTo>
                  <a:pt x="102" y="185"/>
                  <a:pt x="102" y="185"/>
                  <a:pt x="102" y="185"/>
                </a:cubicBezTo>
                <a:cubicBezTo>
                  <a:pt x="102" y="185"/>
                  <a:pt x="103" y="185"/>
                  <a:pt x="103" y="184"/>
                </a:cubicBezTo>
                <a:cubicBezTo>
                  <a:pt x="103" y="185"/>
                  <a:pt x="102" y="184"/>
                  <a:pt x="102" y="184"/>
                </a:cubicBezTo>
                <a:close/>
                <a:moveTo>
                  <a:pt x="103" y="187"/>
                </a:moveTo>
                <a:cubicBezTo>
                  <a:pt x="104" y="186"/>
                  <a:pt x="104" y="186"/>
                  <a:pt x="104" y="185"/>
                </a:cubicBezTo>
                <a:cubicBezTo>
                  <a:pt x="104" y="186"/>
                  <a:pt x="103" y="186"/>
                  <a:pt x="103" y="187"/>
                </a:cubicBezTo>
                <a:close/>
                <a:moveTo>
                  <a:pt x="99" y="185"/>
                </a:moveTo>
                <a:cubicBezTo>
                  <a:pt x="99" y="185"/>
                  <a:pt x="100" y="185"/>
                  <a:pt x="100" y="185"/>
                </a:cubicBezTo>
                <a:cubicBezTo>
                  <a:pt x="100" y="185"/>
                  <a:pt x="101" y="185"/>
                  <a:pt x="101" y="186"/>
                </a:cubicBezTo>
                <a:cubicBezTo>
                  <a:pt x="102" y="186"/>
                  <a:pt x="100" y="184"/>
                  <a:pt x="102" y="184"/>
                </a:cubicBezTo>
                <a:cubicBezTo>
                  <a:pt x="101" y="184"/>
                  <a:pt x="101" y="184"/>
                  <a:pt x="101" y="183"/>
                </a:cubicBezTo>
                <a:cubicBezTo>
                  <a:pt x="100" y="184"/>
                  <a:pt x="99" y="184"/>
                  <a:pt x="99" y="185"/>
                </a:cubicBezTo>
                <a:close/>
                <a:moveTo>
                  <a:pt x="84" y="169"/>
                </a:moveTo>
                <a:cubicBezTo>
                  <a:pt x="84" y="169"/>
                  <a:pt x="85" y="169"/>
                  <a:pt x="85" y="168"/>
                </a:cubicBezTo>
                <a:cubicBezTo>
                  <a:pt x="85" y="169"/>
                  <a:pt x="84" y="169"/>
                  <a:pt x="84" y="169"/>
                </a:cubicBezTo>
                <a:close/>
                <a:moveTo>
                  <a:pt x="97" y="181"/>
                </a:moveTo>
                <a:cubicBezTo>
                  <a:pt x="98" y="181"/>
                  <a:pt x="97" y="182"/>
                  <a:pt x="98" y="182"/>
                </a:cubicBezTo>
                <a:cubicBezTo>
                  <a:pt x="98" y="181"/>
                  <a:pt x="98" y="181"/>
                  <a:pt x="98" y="181"/>
                </a:cubicBezTo>
                <a:cubicBezTo>
                  <a:pt x="98" y="181"/>
                  <a:pt x="98" y="181"/>
                  <a:pt x="97" y="181"/>
                </a:cubicBezTo>
                <a:close/>
                <a:moveTo>
                  <a:pt x="105" y="194"/>
                </a:moveTo>
                <a:cubicBezTo>
                  <a:pt x="106" y="194"/>
                  <a:pt x="106" y="192"/>
                  <a:pt x="107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06" y="192"/>
                  <a:pt x="105" y="193"/>
                  <a:pt x="105" y="194"/>
                </a:cubicBezTo>
                <a:close/>
                <a:moveTo>
                  <a:pt x="91" y="184"/>
                </a:moveTo>
                <a:cubicBezTo>
                  <a:pt x="92" y="184"/>
                  <a:pt x="91" y="185"/>
                  <a:pt x="91" y="185"/>
                </a:cubicBezTo>
                <a:cubicBezTo>
                  <a:pt x="92" y="185"/>
                  <a:pt x="92" y="184"/>
                  <a:pt x="93" y="184"/>
                </a:cubicBezTo>
                <a:cubicBezTo>
                  <a:pt x="92" y="184"/>
                  <a:pt x="92" y="184"/>
                  <a:pt x="92" y="183"/>
                </a:cubicBezTo>
                <a:cubicBezTo>
                  <a:pt x="92" y="184"/>
                  <a:pt x="92" y="184"/>
                  <a:pt x="91" y="184"/>
                </a:cubicBezTo>
                <a:close/>
                <a:moveTo>
                  <a:pt x="72" y="169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69"/>
                  <a:pt x="75" y="168"/>
                  <a:pt x="74" y="167"/>
                </a:cubicBezTo>
                <a:cubicBezTo>
                  <a:pt x="73" y="168"/>
                  <a:pt x="73" y="169"/>
                  <a:pt x="72" y="169"/>
                </a:cubicBezTo>
                <a:close/>
                <a:moveTo>
                  <a:pt x="74" y="170"/>
                </a:moveTo>
                <a:cubicBezTo>
                  <a:pt x="75" y="170"/>
                  <a:pt x="76" y="169"/>
                  <a:pt x="76" y="168"/>
                </a:cubicBezTo>
                <a:cubicBezTo>
                  <a:pt x="75" y="169"/>
                  <a:pt x="74" y="170"/>
                  <a:pt x="74" y="170"/>
                </a:cubicBezTo>
                <a:close/>
                <a:moveTo>
                  <a:pt x="88" y="184"/>
                </a:moveTo>
                <a:cubicBezTo>
                  <a:pt x="89" y="185"/>
                  <a:pt x="89" y="185"/>
                  <a:pt x="89" y="185"/>
                </a:cubicBezTo>
                <a:cubicBezTo>
                  <a:pt x="90" y="184"/>
                  <a:pt x="90" y="184"/>
                  <a:pt x="90" y="183"/>
                </a:cubicBezTo>
                <a:cubicBezTo>
                  <a:pt x="90" y="183"/>
                  <a:pt x="89" y="184"/>
                  <a:pt x="88" y="184"/>
                </a:cubicBezTo>
                <a:close/>
                <a:moveTo>
                  <a:pt x="71" y="168"/>
                </a:moveTo>
                <a:cubicBezTo>
                  <a:pt x="71" y="168"/>
                  <a:pt x="71" y="167"/>
                  <a:pt x="71" y="167"/>
                </a:cubicBezTo>
                <a:cubicBezTo>
                  <a:pt x="71" y="167"/>
                  <a:pt x="71" y="168"/>
                  <a:pt x="71" y="168"/>
                </a:cubicBezTo>
                <a:close/>
                <a:moveTo>
                  <a:pt x="89" y="187"/>
                </a:moveTo>
                <a:cubicBezTo>
                  <a:pt x="90" y="188"/>
                  <a:pt x="90" y="187"/>
                  <a:pt x="90" y="187"/>
                </a:cubicBezTo>
                <a:cubicBezTo>
                  <a:pt x="91" y="187"/>
                  <a:pt x="91" y="186"/>
                  <a:pt x="91" y="186"/>
                </a:cubicBezTo>
                <a:cubicBezTo>
                  <a:pt x="90" y="186"/>
                  <a:pt x="90" y="187"/>
                  <a:pt x="89" y="186"/>
                </a:cubicBezTo>
                <a:cubicBezTo>
                  <a:pt x="89" y="186"/>
                  <a:pt x="90" y="187"/>
                  <a:pt x="89" y="187"/>
                </a:cubicBezTo>
                <a:close/>
                <a:moveTo>
                  <a:pt x="84" y="182"/>
                </a:moveTo>
                <a:cubicBezTo>
                  <a:pt x="84" y="182"/>
                  <a:pt x="85" y="180"/>
                  <a:pt x="84" y="180"/>
                </a:cubicBezTo>
                <a:cubicBezTo>
                  <a:pt x="84" y="181"/>
                  <a:pt x="83" y="181"/>
                  <a:pt x="84" y="182"/>
                </a:cubicBezTo>
                <a:close/>
                <a:moveTo>
                  <a:pt x="72" y="173"/>
                </a:moveTo>
                <a:cubicBezTo>
                  <a:pt x="72" y="173"/>
                  <a:pt x="73" y="173"/>
                  <a:pt x="73" y="173"/>
                </a:cubicBezTo>
                <a:cubicBezTo>
                  <a:pt x="73" y="173"/>
                  <a:pt x="73" y="173"/>
                  <a:pt x="73" y="172"/>
                </a:cubicBezTo>
                <a:cubicBezTo>
                  <a:pt x="72" y="172"/>
                  <a:pt x="75" y="172"/>
                  <a:pt x="74" y="171"/>
                </a:cubicBezTo>
                <a:cubicBezTo>
                  <a:pt x="73" y="171"/>
                  <a:pt x="73" y="172"/>
                  <a:pt x="72" y="173"/>
                </a:cubicBezTo>
                <a:close/>
                <a:moveTo>
                  <a:pt x="97" y="197"/>
                </a:moveTo>
                <a:cubicBezTo>
                  <a:pt x="98" y="196"/>
                  <a:pt x="99" y="195"/>
                  <a:pt x="99" y="194"/>
                </a:cubicBezTo>
                <a:cubicBezTo>
                  <a:pt x="99" y="195"/>
                  <a:pt x="97" y="195"/>
                  <a:pt x="97" y="197"/>
                </a:cubicBezTo>
                <a:close/>
                <a:moveTo>
                  <a:pt x="69" y="174"/>
                </a:moveTo>
                <a:cubicBezTo>
                  <a:pt x="70" y="173"/>
                  <a:pt x="71" y="172"/>
                  <a:pt x="72" y="171"/>
                </a:cubicBezTo>
                <a:cubicBezTo>
                  <a:pt x="72" y="170"/>
                  <a:pt x="72" y="170"/>
                  <a:pt x="72" y="170"/>
                </a:cubicBezTo>
                <a:cubicBezTo>
                  <a:pt x="71" y="172"/>
                  <a:pt x="69" y="172"/>
                  <a:pt x="69" y="174"/>
                </a:cubicBezTo>
                <a:close/>
                <a:moveTo>
                  <a:pt x="91" y="189"/>
                </a:moveTo>
                <a:cubicBezTo>
                  <a:pt x="91" y="189"/>
                  <a:pt x="92" y="189"/>
                  <a:pt x="91" y="188"/>
                </a:cubicBezTo>
                <a:cubicBezTo>
                  <a:pt x="91" y="189"/>
                  <a:pt x="90" y="189"/>
                  <a:pt x="91" y="189"/>
                </a:cubicBezTo>
                <a:close/>
                <a:moveTo>
                  <a:pt x="69" y="171"/>
                </a:moveTo>
                <a:cubicBezTo>
                  <a:pt x="69" y="170"/>
                  <a:pt x="70" y="169"/>
                  <a:pt x="70" y="169"/>
                </a:cubicBezTo>
                <a:cubicBezTo>
                  <a:pt x="69" y="169"/>
                  <a:pt x="68" y="170"/>
                  <a:pt x="69" y="171"/>
                </a:cubicBezTo>
                <a:close/>
                <a:moveTo>
                  <a:pt x="67" y="172"/>
                </a:moveTo>
                <a:cubicBezTo>
                  <a:pt x="68" y="173"/>
                  <a:pt x="68" y="172"/>
                  <a:pt x="68" y="171"/>
                </a:cubicBezTo>
                <a:lnTo>
                  <a:pt x="67" y="172"/>
                </a:lnTo>
                <a:close/>
                <a:moveTo>
                  <a:pt x="96" y="198"/>
                </a:moveTo>
                <a:cubicBezTo>
                  <a:pt x="97" y="198"/>
                  <a:pt x="97" y="197"/>
                  <a:pt x="97" y="197"/>
                </a:cubicBezTo>
                <a:cubicBezTo>
                  <a:pt x="96" y="197"/>
                  <a:pt x="96" y="198"/>
                  <a:pt x="96" y="198"/>
                </a:cubicBezTo>
                <a:close/>
                <a:moveTo>
                  <a:pt x="75" y="181"/>
                </a:moveTo>
                <a:cubicBezTo>
                  <a:pt x="76" y="181"/>
                  <a:pt x="77" y="180"/>
                  <a:pt x="76" y="180"/>
                </a:cubicBezTo>
                <a:cubicBezTo>
                  <a:pt x="76" y="180"/>
                  <a:pt x="75" y="181"/>
                  <a:pt x="75" y="181"/>
                </a:cubicBezTo>
                <a:close/>
                <a:moveTo>
                  <a:pt x="90" y="195"/>
                </a:moveTo>
                <a:cubicBezTo>
                  <a:pt x="91" y="196"/>
                  <a:pt x="91" y="194"/>
                  <a:pt x="92" y="194"/>
                </a:cubicBezTo>
                <a:cubicBezTo>
                  <a:pt x="92" y="194"/>
                  <a:pt x="92" y="194"/>
                  <a:pt x="91" y="193"/>
                </a:cubicBezTo>
                <a:cubicBezTo>
                  <a:pt x="91" y="194"/>
                  <a:pt x="91" y="195"/>
                  <a:pt x="90" y="195"/>
                </a:cubicBezTo>
                <a:close/>
                <a:moveTo>
                  <a:pt x="65" y="173"/>
                </a:moveTo>
                <a:cubicBezTo>
                  <a:pt x="66" y="173"/>
                  <a:pt x="66" y="172"/>
                  <a:pt x="66" y="172"/>
                </a:cubicBezTo>
                <a:cubicBezTo>
                  <a:pt x="66" y="172"/>
                  <a:pt x="65" y="173"/>
                  <a:pt x="65" y="173"/>
                </a:cubicBezTo>
                <a:close/>
                <a:moveTo>
                  <a:pt x="67" y="176"/>
                </a:moveTo>
                <a:cubicBezTo>
                  <a:pt x="68" y="177"/>
                  <a:pt x="69" y="175"/>
                  <a:pt x="68" y="175"/>
                </a:cubicBezTo>
                <a:cubicBezTo>
                  <a:pt x="68" y="176"/>
                  <a:pt x="67" y="176"/>
                  <a:pt x="67" y="176"/>
                </a:cubicBezTo>
                <a:close/>
                <a:moveTo>
                  <a:pt x="70" y="178"/>
                </a:moveTo>
                <a:cubicBezTo>
                  <a:pt x="70" y="179"/>
                  <a:pt x="70" y="178"/>
                  <a:pt x="70" y="177"/>
                </a:cubicBezTo>
                <a:cubicBezTo>
                  <a:pt x="70" y="177"/>
                  <a:pt x="70" y="178"/>
                  <a:pt x="70" y="178"/>
                </a:cubicBezTo>
                <a:close/>
                <a:moveTo>
                  <a:pt x="88" y="196"/>
                </a:moveTo>
                <a:cubicBezTo>
                  <a:pt x="89" y="196"/>
                  <a:pt x="90" y="195"/>
                  <a:pt x="89" y="194"/>
                </a:cubicBezTo>
                <a:cubicBezTo>
                  <a:pt x="89" y="196"/>
                  <a:pt x="87" y="195"/>
                  <a:pt x="88" y="196"/>
                </a:cubicBezTo>
                <a:close/>
                <a:moveTo>
                  <a:pt x="63" y="174"/>
                </a:moveTo>
                <a:cubicBezTo>
                  <a:pt x="63" y="174"/>
                  <a:pt x="63" y="174"/>
                  <a:pt x="63" y="174"/>
                </a:cubicBezTo>
                <a:cubicBezTo>
                  <a:pt x="64" y="174"/>
                  <a:pt x="64" y="173"/>
                  <a:pt x="64" y="172"/>
                </a:cubicBezTo>
                <a:cubicBezTo>
                  <a:pt x="64" y="172"/>
                  <a:pt x="64" y="173"/>
                  <a:pt x="63" y="174"/>
                </a:cubicBezTo>
                <a:close/>
                <a:moveTo>
                  <a:pt x="87" y="195"/>
                </a:moveTo>
                <a:cubicBezTo>
                  <a:pt x="87" y="194"/>
                  <a:pt x="87" y="194"/>
                  <a:pt x="88" y="194"/>
                </a:cubicBezTo>
                <a:cubicBezTo>
                  <a:pt x="87" y="193"/>
                  <a:pt x="87" y="193"/>
                  <a:pt x="87" y="193"/>
                </a:cubicBezTo>
                <a:cubicBezTo>
                  <a:pt x="87" y="194"/>
                  <a:pt x="86" y="194"/>
                  <a:pt x="87" y="195"/>
                </a:cubicBezTo>
                <a:close/>
                <a:moveTo>
                  <a:pt x="89" y="196"/>
                </a:moveTo>
                <a:cubicBezTo>
                  <a:pt x="89" y="196"/>
                  <a:pt x="90" y="197"/>
                  <a:pt x="90" y="197"/>
                </a:cubicBezTo>
                <a:cubicBezTo>
                  <a:pt x="90" y="196"/>
                  <a:pt x="90" y="196"/>
                  <a:pt x="89" y="196"/>
                </a:cubicBezTo>
                <a:close/>
                <a:moveTo>
                  <a:pt x="70" y="180"/>
                </a:moveTo>
                <a:cubicBezTo>
                  <a:pt x="70" y="180"/>
                  <a:pt x="70" y="180"/>
                  <a:pt x="70" y="179"/>
                </a:cubicBezTo>
                <a:cubicBezTo>
                  <a:pt x="70" y="179"/>
                  <a:pt x="69" y="179"/>
                  <a:pt x="69" y="180"/>
                </a:cubicBezTo>
                <a:cubicBezTo>
                  <a:pt x="69" y="180"/>
                  <a:pt x="69" y="180"/>
                  <a:pt x="70" y="180"/>
                </a:cubicBezTo>
                <a:close/>
                <a:moveTo>
                  <a:pt x="63" y="175"/>
                </a:moveTo>
                <a:cubicBezTo>
                  <a:pt x="62" y="175"/>
                  <a:pt x="61" y="176"/>
                  <a:pt x="61" y="177"/>
                </a:cubicBezTo>
                <a:cubicBezTo>
                  <a:pt x="62" y="177"/>
                  <a:pt x="63" y="175"/>
                  <a:pt x="63" y="174"/>
                </a:cubicBezTo>
                <a:cubicBezTo>
                  <a:pt x="63" y="174"/>
                  <a:pt x="63" y="175"/>
                  <a:pt x="63" y="175"/>
                </a:cubicBezTo>
                <a:close/>
                <a:moveTo>
                  <a:pt x="88" y="201"/>
                </a:moveTo>
                <a:cubicBezTo>
                  <a:pt x="88" y="202"/>
                  <a:pt x="88" y="202"/>
                  <a:pt x="89" y="202"/>
                </a:cubicBezTo>
                <a:cubicBezTo>
                  <a:pt x="89" y="201"/>
                  <a:pt x="89" y="201"/>
                  <a:pt x="90" y="200"/>
                </a:cubicBezTo>
                <a:cubicBezTo>
                  <a:pt x="90" y="200"/>
                  <a:pt x="90" y="200"/>
                  <a:pt x="90" y="199"/>
                </a:cubicBezTo>
                <a:cubicBezTo>
                  <a:pt x="90" y="199"/>
                  <a:pt x="90" y="199"/>
                  <a:pt x="90" y="199"/>
                </a:cubicBezTo>
                <a:cubicBezTo>
                  <a:pt x="89" y="200"/>
                  <a:pt x="89" y="201"/>
                  <a:pt x="88" y="201"/>
                </a:cubicBezTo>
                <a:close/>
                <a:moveTo>
                  <a:pt x="92" y="203"/>
                </a:moveTo>
                <a:cubicBezTo>
                  <a:pt x="92" y="203"/>
                  <a:pt x="93" y="202"/>
                  <a:pt x="93" y="202"/>
                </a:cubicBezTo>
                <a:cubicBezTo>
                  <a:pt x="92" y="202"/>
                  <a:pt x="92" y="202"/>
                  <a:pt x="92" y="203"/>
                </a:cubicBezTo>
                <a:close/>
                <a:moveTo>
                  <a:pt x="62" y="177"/>
                </a:moveTo>
                <a:cubicBezTo>
                  <a:pt x="62" y="177"/>
                  <a:pt x="63" y="177"/>
                  <a:pt x="63" y="176"/>
                </a:cubicBezTo>
                <a:cubicBezTo>
                  <a:pt x="62" y="176"/>
                  <a:pt x="62" y="177"/>
                  <a:pt x="62" y="177"/>
                </a:cubicBezTo>
                <a:close/>
                <a:moveTo>
                  <a:pt x="62" y="177"/>
                </a:moveTo>
                <a:cubicBezTo>
                  <a:pt x="62" y="178"/>
                  <a:pt x="63" y="178"/>
                  <a:pt x="63" y="178"/>
                </a:cubicBezTo>
                <a:cubicBezTo>
                  <a:pt x="63" y="177"/>
                  <a:pt x="63" y="177"/>
                  <a:pt x="62" y="177"/>
                </a:cubicBezTo>
                <a:close/>
                <a:moveTo>
                  <a:pt x="90" y="205"/>
                </a:moveTo>
                <a:cubicBezTo>
                  <a:pt x="90" y="205"/>
                  <a:pt x="92" y="204"/>
                  <a:pt x="91" y="203"/>
                </a:cubicBezTo>
                <a:cubicBezTo>
                  <a:pt x="91" y="203"/>
                  <a:pt x="90" y="204"/>
                  <a:pt x="90" y="205"/>
                </a:cubicBezTo>
                <a:close/>
                <a:moveTo>
                  <a:pt x="89" y="203"/>
                </a:moveTo>
                <a:cubicBezTo>
                  <a:pt x="90" y="204"/>
                  <a:pt x="91" y="202"/>
                  <a:pt x="90" y="202"/>
                </a:cubicBezTo>
                <a:cubicBezTo>
                  <a:pt x="90" y="203"/>
                  <a:pt x="90" y="203"/>
                  <a:pt x="89" y="203"/>
                </a:cubicBezTo>
                <a:close/>
                <a:moveTo>
                  <a:pt x="78" y="193"/>
                </a:moveTo>
                <a:cubicBezTo>
                  <a:pt x="76" y="194"/>
                  <a:pt x="79" y="195"/>
                  <a:pt x="78" y="196"/>
                </a:cubicBezTo>
                <a:cubicBezTo>
                  <a:pt x="79" y="196"/>
                  <a:pt x="80" y="194"/>
                  <a:pt x="80" y="194"/>
                </a:cubicBezTo>
                <a:cubicBezTo>
                  <a:pt x="79" y="195"/>
                  <a:pt x="78" y="194"/>
                  <a:pt x="78" y="193"/>
                </a:cubicBezTo>
                <a:close/>
                <a:moveTo>
                  <a:pt x="70" y="188"/>
                </a:moveTo>
                <a:cubicBezTo>
                  <a:pt x="69" y="188"/>
                  <a:pt x="70" y="188"/>
                  <a:pt x="69" y="188"/>
                </a:cubicBezTo>
                <a:cubicBezTo>
                  <a:pt x="69" y="189"/>
                  <a:pt x="67" y="189"/>
                  <a:pt x="68" y="190"/>
                </a:cubicBezTo>
                <a:cubicBezTo>
                  <a:pt x="68" y="189"/>
                  <a:pt x="70" y="190"/>
                  <a:pt x="70" y="188"/>
                </a:cubicBezTo>
                <a:cubicBezTo>
                  <a:pt x="70" y="188"/>
                  <a:pt x="70" y="188"/>
                  <a:pt x="70" y="188"/>
                </a:cubicBezTo>
                <a:close/>
                <a:moveTo>
                  <a:pt x="66" y="185"/>
                </a:moveTo>
                <a:cubicBezTo>
                  <a:pt x="65" y="185"/>
                  <a:pt x="65" y="185"/>
                  <a:pt x="66" y="186"/>
                </a:cubicBezTo>
                <a:cubicBezTo>
                  <a:pt x="66" y="185"/>
                  <a:pt x="66" y="184"/>
                  <a:pt x="66" y="185"/>
                </a:cubicBezTo>
                <a:close/>
                <a:moveTo>
                  <a:pt x="79" y="199"/>
                </a:moveTo>
                <a:cubicBezTo>
                  <a:pt x="80" y="199"/>
                  <a:pt x="81" y="198"/>
                  <a:pt x="81" y="198"/>
                </a:cubicBezTo>
                <a:cubicBezTo>
                  <a:pt x="80" y="198"/>
                  <a:pt x="79" y="199"/>
                  <a:pt x="79" y="199"/>
                </a:cubicBezTo>
                <a:close/>
                <a:moveTo>
                  <a:pt x="84" y="202"/>
                </a:moveTo>
                <a:cubicBezTo>
                  <a:pt x="85" y="202"/>
                  <a:pt x="85" y="201"/>
                  <a:pt x="85" y="201"/>
                </a:cubicBezTo>
                <a:cubicBezTo>
                  <a:pt x="84" y="201"/>
                  <a:pt x="84" y="202"/>
                  <a:pt x="84" y="202"/>
                </a:cubicBezTo>
                <a:close/>
                <a:moveTo>
                  <a:pt x="58" y="182"/>
                </a:moveTo>
                <a:cubicBezTo>
                  <a:pt x="58" y="183"/>
                  <a:pt x="60" y="181"/>
                  <a:pt x="59" y="181"/>
                </a:cubicBezTo>
                <a:cubicBezTo>
                  <a:pt x="59" y="181"/>
                  <a:pt x="57" y="182"/>
                  <a:pt x="58" y="182"/>
                </a:cubicBezTo>
                <a:close/>
                <a:moveTo>
                  <a:pt x="76" y="197"/>
                </a:moveTo>
                <a:cubicBezTo>
                  <a:pt x="77" y="198"/>
                  <a:pt x="78" y="196"/>
                  <a:pt x="77" y="197"/>
                </a:cubicBezTo>
                <a:cubicBezTo>
                  <a:pt x="77" y="197"/>
                  <a:pt x="76" y="197"/>
                  <a:pt x="76" y="197"/>
                </a:cubicBezTo>
                <a:close/>
                <a:moveTo>
                  <a:pt x="68" y="191"/>
                </a:moveTo>
                <a:cubicBezTo>
                  <a:pt x="68" y="191"/>
                  <a:pt x="68" y="191"/>
                  <a:pt x="69" y="191"/>
                </a:cubicBezTo>
                <a:cubicBezTo>
                  <a:pt x="68" y="191"/>
                  <a:pt x="69" y="190"/>
                  <a:pt x="69" y="190"/>
                </a:cubicBezTo>
                <a:cubicBezTo>
                  <a:pt x="68" y="190"/>
                  <a:pt x="68" y="191"/>
                  <a:pt x="68" y="191"/>
                </a:cubicBezTo>
                <a:close/>
                <a:moveTo>
                  <a:pt x="69" y="194"/>
                </a:moveTo>
                <a:cubicBezTo>
                  <a:pt x="70" y="195"/>
                  <a:pt x="70" y="194"/>
                  <a:pt x="71" y="194"/>
                </a:cubicBezTo>
                <a:cubicBezTo>
                  <a:pt x="70" y="193"/>
                  <a:pt x="71" y="193"/>
                  <a:pt x="70" y="193"/>
                </a:cubicBezTo>
                <a:cubicBezTo>
                  <a:pt x="70" y="193"/>
                  <a:pt x="70" y="194"/>
                  <a:pt x="69" y="194"/>
                </a:cubicBezTo>
                <a:close/>
                <a:moveTo>
                  <a:pt x="64" y="195"/>
                </a:moveTo>
                <a:cubicBezTo>
                  <a:pt x="64" y="194"/>
                  <a:pt x="64" y="195"/>
                  <a:pt x="64" y="194"/>
                </a:cubicBezTo>
                <a:cubicBezTo>
                  <a:pt x="65" y="193"/>
                  <a:pt x="65" y="191"/>
                  <a:pt x="67" y="190"/>
                </a:cubicBezTo>
                <a:cubicBezTo>
                  <a:pt x="67" y="191"/>
                  <a:pt x="67" y="192"/>
                  <a:pt x="68" y="191"/>
                </a:cubicBezTo>
                <a:cubicBezTo>
                  <a:pt x="67" y="193"/>
                  <a:pt x="66" y="194"/>
                  <a:pt x="65" y="195"/>
                </a:cubicBezTo>
                <a:cubicBezTo>
                  <a:pt x="65" y="194"/>
                  <a:pt x="66" y="194"/>
                  <a:pt x="66" y="193"/>
                </a:cubicBezTo>
                <a:cubicBezTo>
                  <a:pt x="65" y="192"/>
                  <a:pt x="65" y="195"/>
                  <a:pt x="64" y="195"/>
                </a:cubicBezTo>
                <a:cubicBezTo>
                  <a:pt x="64" y="195"/>
                  <a:pt x="64" y="195"/>
                  <a:pt x="64" y="195"/>
                </a:cubicBezTo>
                <a:close/>
                <a:moveTo>
                  <a:pt x="66" y="192"/>
                </a:moveTo>
                <a:cubicBezTo>
                  <a:pt x="66" y="192"/>
                  <a:pt x="68" y="192"/>
                  <a:pt x="67" y="191"/>
                </a:cubicBezTo>
                <a:cubicBezTo>
                  <a:pt x="67" y="192"/>
                  <a:pt x="66" y="192"/>
                  <a:pt x="66" y="192"/>
                </a:cubicBezTo>
                <a:close/>
                <a:moveTo>
                  <a:pt x="68" y="196"/>
                </a:moveTo>
                <a:cubicBezTo>
                  <a:pt x="69" y="196"/>
                  <a:pt x="69" y="195"/>
                  <a:pt x="69" y="195"/>
                </a:cubicBezTo>
                <a:cubicBezTo>
                  <a:pt x="69" y="195"/>
                  <a:pt x="68" y="196"/>
                  <a:pt x="68" y="196"/>
                </a:cubicBezTo>
                <a:close/>
                <a:moveTo>
                  <a:pt x="81" y="205"/>
                </a:moveTo>
                <a:cubicBezTo>
                  <a:pt x="81" y="206"/>
                  <a:pt x="80" y="206"/>
                  <a:pt x="80" y="207"/>
                </a:cubicBezTo>
                <a:cubicBezTo>
                  <a:pt x="81" y="207"/>
                  <a:pt x="81" y="206"/>
                  <a:pt x="81" y="205"/>
                </a:cubicBezTo>
                <a:close/>
                <a:moveTo>
                  <a:pt x="85" y="210"/>
                </a:moveTo>
                <a:cubicBezTo>
                  <a:pt x="85" y="211"/>
                  <a:pt x="84" y="211"/>
                  <a:pt x="84" y="213"/>
                </a:cubicBezTo>
                <a:cubicBezTo>
                  <a:pt x="84" y="212"/>
                  <a:pt x="87" y="210"/>
                  <a:pt x="86" y="210"/>
                </a:cubicBezTo>
                <a:cubicBezTo>
                  <a:pt x="86" y="210"/>
                  <a:pt x="85" y="210"/>
                  <a:pt x="85" y="210"/>
                </a:cubicBezTo>
                <a:close/>
                <a:moveTo>
                  <a:pt x="81" y="210"/>
                </a:moveTo>
                <a:cubicBezTo>
                  <a:pt x="82" y="210"/>
                  <a:pt x="83" y="209"/>
                  <a:pt x="83" y="207"/>
                </a:cubicBezTo>
                <a:cubicBezTo>
                  <a:pt x="82" y="208"/>
                  <a:pt x="81" y="209"/>
                  <a:pt x="81" y="210"/>
                </a:cubicBezTo>
                <a:close/>
                <a:moveTo>
                  <a:pt x="67" y="196"/>
                </a:moveTo>
                <a:cubicBezTo>
                  <a:pt x="67" y="195"/>
                  <a:pt x="67" y="195"/>
                  <a:pt x="67" y="195"/>
                </a:cubicBezTo>
                <a:cubicBezTo>
                  <a:pt x="66" y="194"/>
                  <a:pt x="67" y="195"/>
                  <a:pt x="67" y="196"/>
                </a:cubicBezTo>
                <a:close/>
                <a:moveTo>
                  <a:pt x="54" y="186"/>
                </a:moveTo>
                <a:cubicBezTo>
                  <a:pt x="55" y="186"/>
                  <a:pt x="55" y="186"/>
                  <a:pt x="55" y="186"/>
                </a:cubicBezTo>
                <a:cubicBezTo>
                  <a:pt x="55" y="186"/>
                  <a:pt x="55" y="187"/>
                  <a:pt x="55" y="187"/>
                </a:cubicBezTo>
                <a:cubicBezTo>
                  <a:pt x="56" y="186"/>
                  <a:pt x="55" y="186"/>
                  <a:pt x="55" y="186"/>
                </a:cubicBezTo>
                <a:cubicBezTo>
                  <a:pt x="55" y="185"/>
                  <a:pt x="55" y="186"/>
                  <a:pt x="54" y="186"/>
                </a:cubicBezTo>
                <a:cubicBezTo>
                  <a:pt x="54" y="186"/>
                  <a:pt x="54" y="186"/>
                  <a:pt x="54" y="186"/>
                </a:cubicBezTo>
                <a:close/>
                <a:moveTo>
                  <a:pt x="63" y="194"/>
                </a:moveTo>
                <a:cubicBezTo>
                  <a:pt x="63" y="194"/>
                  <a:pt x="64" y="194"/>
                  <a:pt x="64" y="193"/>
                </a:cubicBezTo>
                <a:cubicBezTo>
                  <a:pt x="63" y="193"/>
                  <a:pt x="62" y="194"/>
                  <a:pt x="63" y="194"/>
                </a:cubicBezTo>
                <a:close/>
                <a:moveTo>
                  <a:pt x="68" y="198"/>
                </a:moveTo>
                <a:cubicBezTo>
                  <a:pt x="68" y="197"/>
                  <a:pt x="68" y="197"/>
                  <a:pt x="68" y="197"/>
                </a:cubicBezTo>
                <a:cubicBezTo>
                  <a:pt x="68" y="197"/>
                  <a:pt x="67" y="198"/>
                  <a:pt x="68" y="198"/>
                </a:cubicBezTo>
                <a:close/>
                <a:moveTo>
                  <a:pt x="68" y="200"/>
                </a:moveTo>
                <a:cubicBezTo>
                  <a:pt x="69" y="201"/>
                  <a:pt x="69" y="200"/>
                  <a:pt x="70" y="200"/>
                </a:cubicBezTo>
                <a:cubicBezTo>
                  <a:pt x="70" y="200"/>
                  <a:pt x="70" y="199"/>
                  <a:pt x="70" y="199"/>
                </a:cubicBezTo>
                <a:cubicBezTo>
                  <a:pt x="70" y="199"/>
                  <a:pt x="70" y="199"/>
                  <a:pt x="70" y="198"/>
                </a:cubicBezTo>
                <a:cubicBezTo>
                  <a:pt x="69" y="199"/>
                  <a:pt x="69" y="200"/>
                  <a:pt x="68" y="200"/>
                </a:cubicBezTo>
                <a:close/>
                <a:moveTo>
                  <a:pt x="53" y="186"/>
                </a:moveTo>
                <a:cubicBezTo>
                  <a:pt x="53" y="185"/>
                  <a:pt x="54" y="185"/>
                  <a:pt x="53" y="184"/>
                </a:cubicBezTo>
                <a:cubicBezTo>
                  <a:pt x="53" y="184"/>
                  <a:pt x="53" y="185"/>
                  <a:pt x="53" y="186"/>
                </a:cubicBezTo>
                <a:close/>
                <a:moveTo>
                  <a:pt x="66" y="197"/>
                </a:moveTo>
                <a:cubicBezTo>
                  <a:pt x="67" y="196"/>
                  <a:pt x="66" y="197"/>
                  <a:pt x="66" y="196"/>
                </a:cubicBezTo>
                <a:cubicBezTo>
                  <a:pt x="66" y="196"/>
                  <a:pt x="66" y="197"/>
                  <a:pt x="66" y="197"/>
                </a:cubicBezTo>
                <a:close/>
                <a:moveTo>
                  <a:pt x="71" y="202"/>
                </a:moveTo>
                <a:cubicBezTo>
                  <a:pt x="71" y="202"/>
                  <a:pt x="72" y="202"/>
                  <a:pt x="72" y="201"/>
                </a:cubicBezTo>
                <a:cubicBezTo>
                  <a:pt x="71" y="201"/>
                  <a:pt x="70" y="202"/>
                  <a:pt x="71" y="202"/>
                </a:cubicBezTo>
                <a:close/>
                <a:moveTo>
                  <a:pt x="60" y="193"/>
                </a:moveTo>
                <a:cubicBezTo>
                  <a:pt x="61" y="193"/>
                  <a:pt x="61" y="193"/>
                  <a:pt x="61" y="194"/>
                </a:cubicBezTo>
                <a:cubicBezTo>
                  <a:pt x="61" y="193"/>
                  <a:pt x="61" y="194"/>
                  <a:pt x="61" y="194"/>
                </a:cubicBezTo>
                <a:cubicBezTo>
                  <a:pt x="61" y="194"/>
                  <a:pt x="62" y="193"/>
                  <a:pt x="61" y="193"/>
                </a:cubicBezTo>
                <a:cubicBezTo>
                  <a:pt x="61" y="193"/>
                  <a:pt x="61" y="193"/>
                  <a:pt x="60" y="193"/>
                </a:cubicBezTo>
                <a:close/>
                <a:moveTo>
                  <a:pt x="54" y="191"/>
                </a:moveTo>
                <a:cubicBezTo>
                  <a:pt x="55" y="191"/>
                  <a:pt x="56" y="190"/>
                  <a:pt x="56" y="189"/>
                </a:cubicBezTo>
                <a:cubicBezTo>
                  <a:pt x="55" y="189"/>
                  <a:pt x="54" y="190"/>
                  <a:pt x="54" y="191"/>
                </a:cubicBezTo>
                <a:close/>
                <a:moveTo>
                  <a:pt x="76" y="210"/>
                </a:moveTo>
                <a:cubicBezTo>
                  <a:pt x="77" y="209"/>
                  <a:pt x="78" y="209"/>
                  <a:pt x="78" y="208"/>
                </a:cubicBezTo>
                <a:cubicBezTo>
                  <a:pt x="78" y="208"/>
                  <a:pt x="76" y="210"/>
                  <a:pt x="76" y="210"/>
                </a:cubicBezTo>
                <a:close/>
                <a:moveTo>
                  <a:pt x="75" y="208"/>
                </a:moveTo>
                <a:cubicBezTo>
                  <a:pt x="75" y="208"/>
                  <a:pt x="75" y="208"/>
                  <a:pt x="75" y="208"/>
                </a:cubicBezTo>
                <a:cubicBezTo>
                  <a:pt x="75" y="208"/>
                  <a:pt x="75" y="207"/>
                  <a:pt x="75" y="207"/>
                </a:cubicBezTo>
                <a:cubicBezTo>
                  <a:pt x="75" y="207"/>
                  <a:pt x="75" y="207"/>
                  <a:pt x="75" y="207"/>
                </a:cubicBezTo>
                <a:cubicBezTo>
                  <a:pt x="74" y="207"/>
                  <a:pt x="75" y="207"/>
                  <a:pt x="74" y="208"/>
                </a:cubicBezTo>
                <a:lnTo>
                  <a:pt x="75" y="208"/>
                </a:lnTo>
                <a:close/>
                <a:moveTo>
                  <a:pt x="74" y="206"/>
                </a:moveTo>
                <a:cubicBezTo>
                  <a:pt x="73" y="207"/>
                  <a:pt x="73" y="205"/>
                  <a:pt x="73" y="206"/>
                </a:cubicBezTo>
                <a:cubicBezTo>
                  <a:pt x="73" y="206"/>
                  <a:pt x="72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4" y="207"/>
                  <a:pt x="74" y="206"/>
                  <a:pt x="74" y="206"/>
                </a:cubicBezTo>
                <a:close/>
                <a:moveTo>
                  <a:pt x="50" y="189"/>
                </a:moveTo>
                <a:cubicBezTo>
                  <a:pt x="51" y="190"/>
                  <a:pt x="52" y="189"/>
                  <a:pt x="51" y="188"/>
                </a:cubicBezTo>
                <a:cubicBezTo>
                  <a:pt x="51" y="189"/>
                  <a:pt x="51" y="189"/>
                  <a:pt x="50" y="189"/>
                </a:cubicBezTo>
                <a:close/>
                <a:moveTo>
                  <a:pt x="53" y="192"/>
                </a:moveTo>
                <a:cubicBezTo>
                  <a:pt x="54" y="193"/>
                  <a:pt x="54" y="192"/>
                  <a:pt x="54" y="192"/>
                </a:cubicBezTo>
                <a:cubicBezTo>
                  <a:pt x="54" y="192"/>
                  <a:pt x="54" y="191"/>
                  <a:pt x="54" y="191"/>
                </a:cubicBezTo>
                <a:lnTo>
                  <a:pt x="53" y="192"/>
                </a:lnTo>
                <a:close/>
                <a:moveTo>
                  <a:pt x="73" y="209"/>
                </a:moveTo>
                <a:cubicBezTo>
                  <a:pt x="73" y="209"/>
                  <a:pt x="73" y="210"/>
                  <a:pt x="73" y="209"/>
                </a:cubicBezTo>
                <a:cubicBezTo>
                  <a:pt x="73" y="209"/>
                  <a:pt x="74" y="210"/>
                  <a:pt x="74" y="209"/>
                </a:cubicBezTo>
                <a:cubicBezTo>
                  <a:pt x="74" y="209"/>
                  <a:pt x="74" y="208"/>
                  <a:pt x="74" y="208"/>
                </a:cubicBezTo>
                <a:cubicBezTo>
                  <a:pt x="73" y="209"/>
                  <a:pt x="73" y="208"/>
                  <a:pt x="73" y="208"/>
                </a:cubicBezTo>
                <a:cubicBezTo>
                  <a:pt x="73" y="208"/>
                  <a:pt x="73" y="209"/>
                  <a:pt x="73" y="209"/>
                </a:cubicBezTo>
                <a:cubicBezTo>
                  <a:pt x="73" y="209"/>
                  <a:pt x="73" y="209"/>
                  <a:pt x="73" y="209"/>
                </a:cubicBezTo>
                <a:close/>
                <a:moveTo>
                  <a:pt x="49" y="190"/>
                </a:moveTo>
                <a:cubicBezTo>
                  <a:pt x="49" y="190"/>
                  <a:pt x="50" y="189"/>
                  <a:pt x="50" y="189"/>
                </a:cubicBezTo>
                <a:cubicBezTo>
                  <a:pt x="50" y="189"/>
                  <a:pt x="49" y="190"/>
                  <a:pt x="49" y="190"/>
                </a:cubicBezTo>
                <a:close/>
                <a:moveTo>
                  <a:pt x="52" y="194"/>
                </a:moveTo>
                <a:cubicBezTo>
                  <a:pt x="53" y="194"/>
                  <a:pt x="54" y="193"/>
                  <a:pt x="53" y="192"/>
                </a:cubicBezTo>
                <a:cubicBezTo>
                  <a:pt x="53" y="193"/>
                  <a:pt x="52" y="193"/>
                  <a:pt x="52" y="194"/>
                </a:cubicBezTo>
                <a:close/>
                <a:moveTo>
                  <a:pt x="66" y="205"/>
                </a:moveTo>
                <a:cubicBezTo>
                  <a:pt x="66" y="205"/>
                  <a:pt x="67" y="204"/>
                  <a:pt x="67" y="204"/>
                </a:cubicBezTo>
                <a:cubicBezTo>
                  <a:pt x="67" y="204"/>
                  <a:pt x="67" y="204"/>
                  <a:pt x="67" y="204"/>
                </a:cubicBezTo>
                <a:cubicBezTo>
                  <a:pt x="67" y="204"/>
                  <a:pt x="66" y="205"/>
                  <a:pt x="66" y="205"/>
                </a:cubicBezTo>
                <a:close/>
                <a:moveTo>
                  <a:pt x="58" y="198"/>
                </a:moveTo>
                <a:cubicBezTo>
                  <a:pt x="57" y="198"/>
                  <a:pt x="57" y="197"/>
                  <a:pt x="57" y="197"/>
                </a:cubicBezTo>
                <a:cubicBezTo>
                  <a:pt x="56" y="197"/>
                  <a:pt x="57" y="198"/>
                  <a:pt x="58" y="198"/>
                </a:cubicBezTo>
                <a:close/>
                <a:moveTo>
                  <a:pt x="50" y="197"/>
                </a:moveTo>
                <a:cubicBezTo>
                  <a:pt x="51" y="196"/>
                  <a:pt x="51" y="195"/>
                  <a:pt x="52" y="195"/>
                </a:cubicBezTo>
                <a:cubicBezTo>
                  <a:pt x="52" y="194"/>
                  <a:pt x="52" y="194"/>
                  <a:pt x="52" y="194"/>
                </a:cubicBezTo>
                <a:cubicBezTo>
                  <a:pt x="51" y="195"/>
                  <a:pt x="50" y="196"/>
                  <a:pt x="50" y="197"/>
                </a:cubicBezTo>
                <a:close/>
                <a:moveTo>
                  <a:pt x="79" y="218"/>
                </a:moveTo>
                <a:cubicBezTo>
                  <a:pt x="80" y="219"/>
                  <a:pt x="80" y="218"/>
                  <a:pt x="80" y="218"/>
                </a:cubicBezTo>
                <a:cubicBezTo>
                  <a:pt x="80" y="218"/>
                  <a:pt x="80" y="218"/>
                  <a:pt x="79" y="218"/>
                </a:cubicBezTo>
                <a:close/>
                <a:moveTo>
                  <a:pt x="45" y="192"/>
                </a:moveTo>
                <a:cubicBezTo>
                  <a:pt x="45" y="192"/>
                  <a:pt x="47" y="192"/>
                  <a:pt x="46" y="191"/>
                </a:cubicBezTo>
                <a:cubicBezTo>
                  <a:pt x="46" y="192"/>
                  <a:pt x="45" y="191"/>
                  <a:pt x="45" y="192"/>
                </a:cubicBezTo>
                <a:close/>
                <a:moveTo>
                  <a:pt x="42" y="196"/>
                </a:moveTo>
                <a:cubicBezTo>
                  <a:pt x="44" y="196"/>
                  <a:pt x="43" y="194"/>
                  <a:pt x="45" y="193"/>
                </a:cubicBezTo>
                <a:cubicBezTo>
                  <a:pt x="44" y="193"/>
                  <a:pt x="44" y="193"/>
                  <a:pt x="44" y="193"/>
                </a:cubicBezTo>
                <a:cubicBezTo>
                  <a:pt x="44" y="194"/>
                  <a:pt x="42" y="194"/>
                  <a:pt x="42" y="196"/>
                </a:cubicBezTo>
                <a:close/>
                <a:moveTo>
                  <a:pt x="49" y="199"/>
                </a:moveTo>
                <a:cubicBezTo>
                  <a:pt x="49" y="198"/>
                  <a:pt x="50" y="198"/>
                  <a:pt x="49" y="197"/>
                </a:cubicBezTo>
                <a:cubicBezTo>
                  <a:pt x="49" y="198"/>
                  <a:pt x="48" y="198"/>
                  <a:pt x="49" y="199"/>
                </a:cubicBezTo>
                <a:close/>
                <a:moveTo>
                  <a:pt x="67" y="214"/>
                </a:moveTo>
                <a:cubicBezTo>
                  <a:pt x="67" y="214"/>
                  <a:pt x="66" y="215"/>
                  <a:pt x="67" y="215"/>
                </a:cubicBezTo>
                <a:cubicBezTo>
                  <a:pt x="66" y="214"/>
                  <a:pt x="68" y="214"/>
                  <a:pt x="68" y="214"/>
                </a:cubicBezTo>
                <a:cubicBezTo>
                  <a:pt x="67" y="214"/>
                  <a:pt x="67" y="214"/>
                  <a:pt x="67" y="214"/>
                </a:cubicBezTo>
                <a:close/>
                <a:moveTo>
                  <a:pt x="72" y="224"/>
                </a:moveTo>
                <a:cubicBezTo>
                  <a:pt x="72" y="224"/>
                  <a:pt x="74" y="222"/>
                  <a:pt x="74" y="221"/>
                </a:cubicBezTo>
                <a:cubicBezTo>
                  <a:pt x="74" y="222"/>
                  <a:pt x="72" y="224"/>
                  <a:pt x="72" y="224"/>
                </a:cubicBezTo>
                <a:close/>
                <a:moveTo>
                  <a:pt x="59" y="212"/>
                </a:moveTo>
                <a:cubicBezTo>
                  <a:pt x="59" y="211"/>
                  <a:pt x="61" y="211"/>
                  <a:pt x="61" y="211"/>
                </a:cubicBezTo>
                <a:cubicBezTo>
                  <a:pt x="60" y="211"/>
                  <a:pt x="59" y="211"/>
                  <a:pt x="59" y="212"/>
                </a:cubicBezTo>
                <a:close/>
                <a:moveTo>
                  <a:pt x="71" y="219"/>
                </a:moveTo>
                <a:cubicBezTo>
                  <a:pt x="71" y="219"/>
                  <a:pt x="70" y="219"/>
                  <a:pt x="70" y="218"/>
                </a:cubicBezTo>
                <a:cubicBezTo>
                  <a:pt x="70" y="219"/>
                  <a:pt x="70" y="219"/>
                  <a:pt x="71" y="219"/>
                </a:cubicBezTo>
                <a:close/>
                <a:moveTo>
                  <a:pt x="41" y="197"/>
                </a:moveTo>
                <a:cubicBezTo>
                  <a:pt x="42" y="198"/>
                  <a:pt x="42" y="197"/>
                  <a:pt x="42" y="196"/>
                </a:cubicBezTo>
                <a:cubicBezTo>
                  <a:pt x="42" y="196"/>
                  <a:pt x="42" y="196"/>
                  <a:pt x="41" y="197"/>
                </a:cubicBezTo>
                <a:close/>
                <a:moveTo>
                  <a:pt x="57" y="214"/>
                </a:moveTo>
                <a:cubicBezTo>
                  <a:pt x="57" y="214"/>
                  <a:pt x="57" y="214"/>
                  <a:pt x="57" y="215"/>
                </a:cubicBezTo>
                <a:cubicBezTo>
                  <a:pt x="58" y="214"/>
                  <a:pt x="58" y="214"/>
                  <a:pt x="58" y="213"/>
                </a:cubicBezTo>
                <a:cubicBezTo>
                  <a:pt x="58" y="214"/>
                  <a:pt x="58" y="214"/>
                  <a:pt x="57" y="214"/>
                </a:cubicBezTo>
                <a:close/>
                <a:moveTo>
                  <a:pt x="62" y="219"/>
                </a:moveTo>
                <a:cubicBezTo>
                  <a:pt x="62" y="218"/>
                  <a:pt x="62" y="218"/>
                  <a:pt x="62" y="218"/>
                </a:cubicBezTo>
                <a:cubicBezTo>
                  <a:pt x="61" y="218"/>
                  <a:pt x="61" y="218"/>
                  <a:pt x="62" y="219"/>
                </a:cubicBezTo>
                <a:close/>
                <a:moveTo>
                  <a:pt x="62" y="219"/>
                </a:moveTo>
                <a:cubicBezTo>
                  <a:pt x="62" y="220"/>
                  <a:pt x="63" y="220"/>
                  <a:pt x="63" y="220"/>
                </a:cubicBezTo>
                <a:cubicBezTo>
                  <a:pt x="63" y="220"/>
                  <a:pt x="62" y="219"/>
                  <a:pt x="62" y="219"/>
                </a:cubicBezTo>
                <a:close/>
                <a:moveTo>
                  <a:pt x="43" y="206"/>
                </a:moveTo>
                <a:cubicBezTo>
                  <a:pt x="43" y="205"/>
                  <a:pt x="44" y="204"/>
                  <a:pt x="43" y="204"/>
                </a:cubicBezTo>
                <a:cubicBezTo>
                  <a:pt x="42" y="205"/>
                  <a:pt x="42" y="205"/>
                  <a:pt x="43" y="206"/>
                </a:cubicBezTo>
                <a:close/>
                <a:moveTo>
                  <a:pt x="59" y="218"/>
                </a:moveTo>
                <a:cubicBezTo>
                  <a:pt x="60" y="219"/>
                  <a:pt x="60" y="218"/>
                  <a:pt x="60" y="217"/>
                </a:cubicBezTo>
                <a:cubicBezTo>
                  <a:pt x="60" y="217"/>
                  <a:pt x="59" y="218"/>
                  <a:pt x="59" y="218"/>
                </a:cubicBezTo>
                <a:close/>
                <a:moveTo>
                  <a:pt x="57" y="218"/>
                </a:moveTo>
                <a:cubicBezTo>
                  <a:pt x="57" y="217"/>
                  <a:pt x="58" y="217"/>
                  <a:pt x="58" y="216"/>
                </a:cubicBezTo>
                <a:cubicBezTo>
                  <a:pt x="58" y="216"/>
                  <a:pt x="57" y="217"/>
                  <a:pt x="57" y="218"/>
                </a:cubicBezTo>
                <a:close/>
                <a:moveTo>
                  <a:pt x="64" y="226"/>
                </a:moveTo>
                <a:cubicBezTo>
                  <a:pt x="65" y="225"/>
                  <a:pt x="66" y="225"/>
                  <a:pt x="66" y="224"/>
                </a:cubicBezTo>
                <a:cubicBezTo>
                  <a:pt x="66" y="224"/>
                  <a:pt x="66" y="224"/>
                  <a:pt x="66" y="223"/>
                </a:cubicBezTo>
                <a:cubicBezTo>
                  <a:pt x="65" y="224"/>
                  <a:pt x="64" y="225"/>
                  <a:pt x="64" y="226"/>
                </a:cubicBezTo>
                <a:close/>
                <a:moveTo>
                  <a:pt x="49" y="214"/>
                </a:moveTo>
                <a:cubicBezTo>
                  <a:pt x="50" y="214"/>
                  <a:pt x="51" y="213"/>
                  <a:pt x="51" y="212"/>
                </a:cubicBezTo>
                <a:cubicBezTo>
                  <a:pt x="50" y="213"/>
                  <a:pt x="49" y="213"/>
                  <a:pt x="49" y="214"/>
                </a:cubicBezTo>
                <a:close/>
                <a:moveTo>
                  <a:pt x="57" y="221"/>
                </a:moveTo>
                <a:cubicBezTo>
                  <a:pt x="58" y="220"/>
                  <a:pt x="59" y="220"/>
                  <a:pt x="59" y="219"/>
                </a:cubicBezTo>
                <a:cubicBezTo>
                  <a:pt x="58" y="219"/>
                  <a:pt x="56" y="220"/>
                  <a:pt x="57" y="221"/>
                </a:cubicBezTo>
                <a:close/>
                <a:moveTo>
                  <a:pt x="41" y="208"/>
                </a:moveTo>
                <a:cubicBezTo>
                  <a:pt x="41" y="208"/>
                  <a:pt x="41" y="207"/>
                  <a:pt x="41" y="207"/>
                </a:cubicBezTo>
                <a:cubicBezTo>
                  <a:pt x="41" y="207"/>
                  <a:pt x="40" y="208"/>
                  <a:pt x="41" y="208"/>
                </a:cubicBezTo>
                <a:close/>
                <a:moveTo>
                  <a:pt x="62" y="226"/>
                </a:moveTo>
                <a:cubicBezTo>
                  <a:pt x="62" y="225"/>
                  <a:pt x="63" y="225"/>
                  <a:pt x="62" y="224"/>
                </a:cubicBezTo>
                <a:cubicBezTo>
                  <a:pt x="62" y="225"/>
                  <a:pt x="61" y="225"/>
                  <a:pt x="62" y="226"/>
                </a:cubicBezTo>
                <a:close/>
                <a:moveTo>
                  <a:pt x="53" y="219"/>
                </a:moveTo>
                <a:cubicBezTo>
                  <a:pt x="54" y="219"/>
                  <a:pt x="54" y="220"/>
                  <a:pt x="55" y="219"/>
                </a:cubicBezTo>
                <a:cubicBezTo>
                  <a:pt x="54" y="219"/>
                  <a:pt x="54" y="218"/>
                  <a:pt x="53" y="219"/>
                </a:cubicBezTo>
                <a:close/>
                <a:moveTo>
                  <a:pt x="68" y="232"/>
                </a:moveTo>
                <a:cubicBezTo>
                  <a:pt x="69" y="233"/>
                  <a:pt x="70" y="231"/>
                  <a:pt x="69" y="231"/>
                </a:cubicBezTo>
                <a:cubicBezTo>
                  <a:pt x="69" y="231"/>
                  <a:pt x="69" y="232"/>
                  <a:pt x="68" y="232"/>
                </a:cubicBezTo>
                <a:close/>
                <a:moveTo>
                  <a:pt x="55" y="224"/>
                </a:moveTo>
                <a:cubicBezTo>
                  <a:pt x="56" y="223"/>
                  <a:pt x="57" y="222"/>
                  <a:pt x="57" y="221"/>
                </a:cubicBezTo>
                <a:cubicBezTo>
                  <a:pt x="56" y="222"/>
                  <a:pt x="56" y="223"/>
                  <a:pt x="55" y="224"/>
                </a:cubicBezTo>
                <a:close/>
                <a:moveTo>
                  <a:pt x="62" y="228"/>
                </a:moveTo>
                <a:cubicBezTo>
                  <a:pt x="63" y="228"/>
                  <a:pt x="63" y="228"/>
                  <a:pt x="64" y="228"/>
                </a:cubicBezTo>
                <a:cubicBezTo>
                  <a:pt x="63" y="227"/>
                  <a:pt x="64" y="227"/>
                  <a:pt x="63" y="226"/>
                </a:cubicBezTo>
                <a:cubicBezTo>
                  <a:pt x="63" y="227"/>
                  <a:pt x="62" y="228"/>
                  <a:pt x="62" y="228"/>
                </a:cubicBezTo>
                <a:close/>
                <a:moveTo>
                  <a:pt x="53" y="220"/>
                </a:moveTo>
                <a:cubicBezTo>
                  <a:pt x="53" y="220"/>
                  <a:pt x="54" y="219"/>
                  <a:pt x="53" y="219"/>
                </a:cubicBezTo>
                <a:cubicBezTo>
                  <a:pt x="52" y="221"/>
                  <a:pt x="51" y="222"/>
                  <a:pt x="53" y="220"/>
                </a:cubicBezTo>
                <a:close/>
                <a:moveTo>
                  <a:pt x="47" y="216"/>
                </a:moveTo>
                <a:cubicBezTo>
                  <a:pt x="47" y="217"/>
                  <a:pt x="46" y="217"/>
                  <a:pt x="47" y="218"/>
                </a:cubicBezTo>
                <a:cubicBezTo>
                  <a:pt x="47" y="217"/>
                  <a:pt x="47" y="217"/>
                  <a:pt x="48" y="217"/>
                </a:cubicBezTo>
                <a:cubicBezTo>
                  <a:pt x="48" y="216"/>
                  <a:pt x="48" y="216"/>
                  <a:pt x="47" y="216"/>
                </a:cubicBezTo>
                <a:close/>
                <a:moveTo>
                  <a:pt x="59" y="227"/>
                </a:moveTo>
                <a:cubicBezTo>
                  <a:pt x="59" y="227"/>
                  <a:pt x="59" y="227"/>
                  <a:pt x="59" y="228"/>
                </a:cubicBezTo>
                <a:cubicBezTo>
                  <a:pt x="59" y="227"/>
                  <a:pt x="60" y="227"/>
                  <a:pt x="60" y="226"/>
                </a:cubicBezTo>
                <a:cubicBezTo>
                  <a:pt x="60" y="227"/>
                  <a:pt x="59" y="226"/>
                  <a:pt x="59" y="227"/>
                </a:cubicBezTo>
                <a:close/>
                <a:moveTo>
                  <a:pt x="57" y="227"/>
                </a:moveTo>
                <a:cubicBezTo>
                  <a:pt x="57" y="227"/>
                  <a:pt x="59" y="226"/>
                  <a:pt x="58" y="226"/>
                </a:cubicBezTo>
                <a:cubicBezTo>
                  <a:pt x="58" y="226"/>
                  <a:pt x="57" y="226"/>
                  <a:pt x="57" y="227"/>
                </a:cubicBezTo>
                <a:close/>
                <a:moveTo>
                  <a:pt x="51" y="223"/>
                </a:moveTo>
                <a:cubicBezTo>
                  <a:pt x="51" y="222"/>
                  <a:pt x="52" y="222"/>
                  <a:pt x="52" y="221"/>
                </a:cubicBezTo>
                <a:cubicBezTo>
                  <a:pt x="51" y="222"/>
                  <a:pt x="51" y="222"/>
                  <a:pt x="51" y="223"/>
                </a:cubicBezTo>
                <a:close/>
                <a:moveTo>
                  <a:pt x="33" y="211"/>
                </a:moveTo>
                <a:cubicBezTo>
                  <a:pt x="34" y="212"/>
                  <a:pt x="35" y="210"/>
                  <a:pt x="35" y="209"/>
                </a:cubicBezTo>
                <a:cubicBezTo>
                  <a:pt x="34" y="210"/>
                  <a:pt x="34" y="211"/>
                  <a:pt x="33" y="211"/>
                </a:cubicBezTo>
                <a:close/>
                <a:moveTo>
                  <a:pt x="40" y="214"/>
                </a:moveTo>
                <a:cubicBezTo>
                  <a:pt x="40" y="214"/>
                  <a:pt x="41" y="214"/>
                  <a:pt x="40" y="213"/>
                </a:cubicBezTo>
                <a:cubicBezTo>
                  <a:pt x="40" y="213"/>
                  <a:pt x="39" y="214"/>
                  <a:pt x="40" y="214"/>
                </a:cubicBezTo>
                <a:close/>
                <a:moveTo>
                  <a:pt x="35" y="215"/>
                </a:moveTo>
                <a:cubicBezTo>
                  <a:pt x="36" y="215"/>
                  <a:pt x="37" y="214"/>
                  <a:pt x="37" y="213"/>
                </a:cubicBezTo>
                <a:cubicBezTo>
                  <a:pt x="36" y="214"/>
                  <a:pt x="35" y="215"/>
                  <a:pt x="35" y="215"/>
                </a:cubicBezTo>
                <a:close/>
                <a:moveTo>
                  <a:pt x="48" y="223"/>
                </a:moveTo>
                <a:cubicBezTo>
                  <a:pt x="49" y="223"/>
                  <a:pt x="49" y="222"/>
                  <a:pt x="48" y="222"/>
                </a:cubicBezTo>
                <a:cubicBezTo>
                  <a:pt x="48" y="222"/>
                  <a:pt x="48" y="223"/>
                  <a:pt x="48" y="223"/>
                </a:cubicBezTo>
                <a:close/>
                <a:moveTo>
                  <a:pt x="38" y="217"/>
                </a:moveTo>
                <a:cubicBezTo>
                  <a:pt x="38" y="217"/>
                  <a:pt x="39" y="216"/>
                  <a:pt x="39" y="215"/>
                </a:cubicBezTo>
                <a:lnTo>
                  <a:pt x="38" y="217"/>
                </a:lnTo>
                <a:close/>
                <a:moveTo>
                  <a:pt x="43" y="223"/>
                </a:moveTo>
                <a:cubicBezTo>
                  <a:pt x="43" y="223"/>
                  <a:pt x="45" y="222"/>
                  <a:pt x="44" y="221"/>
                </a:cubicBezTo>
                <a:cubicBezTo>
                  <a:pt x="44" y="222"/>
                  <a:pt x="42" y="223"/>
                  <a:pt x="43" y="223"/>
                </a:cubicBezTo>
                <a:close/>
                <a:moveTo>
                  <a:pt x="62" y="237"/>
                </a:moveTo>
                <a:cubicBezTo>
                  <a:pt x="62" y="237"/>
                  <a:pt x="63" y="236"/>
                  <a:pt x="62" y="235"/>
                </a:cubicBezTo>
                <a:cubicBezTo>
                  <a:pt x="62" y="236"/>
                  <a:pt x="61" y="237"/>
                  <a:pt x="62" y="237"/>
                </a:cubicBezTo>
                <a:close/>
                <a:moveTo>
                  <a:pt x="30" y="213"/>
                </a:moveTo>
                <a:cubicBezTo>
                  <a:pt x="30" y="212"/>
                  <a:pt x="31" y="212"/>
                  <a:pt x="30" y="211"/>
                </a:cubicBezTo>
                <a:cubicBezTo>
                  <a:pt x="30" y="212"/>
                  <a:pt x="29" y="212"/>
                  <a:pt x="30" y="213"/>
                </a:cubicBezTo>
                <a:close/>
                <a:moveTo>
                  <a:pt x="49" y="228"/>
                </a:moveTo>
                <a:cubicBezTo>
                  <a:pt x="50" y="229"/>
                  <a:pt x="50" y="227"/>
                  <a:pt x="50" y="228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0" y="228"/>
                  <a:pt x="49" y="227"/>
                  <a:pt x="49" y="228"/>
                </a:cubicBezTo>
                <a:close/>
                <a:moveTo>
                  <a:pt x="44" y="225"/>
                </a:moveTo>
                <a:cubicBezTo>
                  <a:pt x="44" y="224"/>
                  <a:pt x="45" y="224"/>
                  <a:pt x="44" y="223"/>
                </a:cubicBezTo>
                <a:cubicBezTo>
                  <a:pt x="44" y="224"/>
                  <a:pt x="44" y="224"/>
                  <a:pt x="44" y="225"/>
                </a:cubicBezTo>
                <a:close/>
                <a:moveTo>
                  <a:pt x="64" y="238"/>
                </a:moveTo>
                <a:cubicBezTo>
                  <a:pt x="63" y="238"/>
                  <a:pt x="63" y="239"/>
                  <a:pt x="63" y="239"/>
                </a:cubicBezTo>
                <a:cubicBezTo>
                  <a:pt x="64" y="239"/>
                  <a:pt x="64" y="239"/>
                  <a:pt x="64" y="238"/>
                </a:cubicBezTo>
                <a:close/>
                <a:moveTo>
                  <a:pt x="29" y="217"/>
                </a:moveTo>
                <a:cubicBezTo>
                  <a:pt x="30" y="217"/>
                  <a:pt x="30" y="216"/>
                  <a:pt x="30" y="215"/>
                </a:cubicBezTo>
                <a:cubicBezTo>
                  <a:pt x="30" y="216"/>
                  <a:pt x="29" y="216"/>
                  <a:pt x="29" y="217"/>
                </a:cubicBezTo>
                <a:close/>
                <a:moveTo>
                  <a:pt x="55" y="237"/>
                </a:moveTo>
                <a:cubicBezTo>
                  <a:pt x="55" y="236"/>
                  <a:pt x="56" y="236"/>
                  <a:pt x="56" y="235"/>
                </a:cubicBezTo>
                <a:cubicBezTo>
                  <a:pt x="55" y="235"/>
                  <a:pt x="55" y="236"/>
                  <a:pt x="55" y="237"/>
                </a:cubicBezTo>
                <a:close/>
                <a:moveTo>
                  <a:pt x="47" y="231"/>
                </a:moveTo>
                <a:cubicBezTo>
                  <a:pt x="47" y="232"/>
                  <a:pt x="48" y="230"/>
                  <a:pt x="48" y="230"/>
                </a:cubicBezTo>
                <a:cubicBezTo>
                  <a:pt x="47" y="230"/>
                  <a:pt x="47" y="230"/>
                  <a:pt x="47" y="231"/>
                </a:cubicBezTo>
                <a:close/>
                <a:moveTo>
                  <a:pt x="61" y="240"/>
                </a:moveTo>
                <a:cubicBezTo>
                  <a:pt x="62" y="240"/>
                  <a:pt x="61" y="240"/>
                  <a:pt x="61" y="239"/>
                </a:cubicBezTo>
                <a:cubicBezTo>
                  <a:pt x="61" y="240"/>
                  <a:pt x="61" y="240"/>
                  <a:pt x="61" y="240"/>
                </a:cubicBezTo>
                <a:close/>
                <a:moveTo>
                  <a:pt x="34" y="223"/>
                </a:moveTo>
                <a:cubicBezTo>
                  <a:pt x="34" y="222"/>
                  <a:pt x="35" y="222"/>
                  <a:pt x="35" y="221"/>
                </a:cubicBezTo>
                <a:cubicBezTo>
                  <a:pt x="34" y="221"/>
                  <a:pt x="33" y="222"/>
                  <a:pt x="34" y="223"/>
                </a:cubicBezTo>
                <a:close/>
                <a:moveTo>
                  <a:pt x="26" y="217"/>
                </a:moveTo>
                <a:cubicBezTo>
                  <a:pt x="26" y="217"/>
                  <a:pt x="27" y="217"/>
                  <a:pt x="26" y="216"/>
                </a:cubicBezTo>
                <a:cubicBezTo>
                  <a:pt x="26" y="217"/>
                  <a:pt x="26" y="217"/>
                  <a:pt x="26" y="217"/>
                </a:cubicBezTo>
                <a:close/>
                <a:moveTo>
                  <a:pt x="32" y="222"/>
                </a:moveTo>
                <a:cubicBezTo>
                  <a:pt x="33" y="222"/>
                  <a:pt x="33" y="222"/>
                  <a:pt x="33" y="221"/>
                </a:cubicBezTo>
                <a:cubicBezTo>
                  <a:pt x="32" y="221"/>
                  <a:pt x="32" y="222"/>
                  <a:pt x="32" y="222"/>
                </a:cubicBezTo>
                <a:close/>
                <a:moveTo>
                  <a:pt x="27" y="218"/>
                </a:moveTo>
                <a:cubicBezTo>
                  <a:pt x="27" y="219"/>
                  <a:pt x="26" y="220"/>
                  <a:pt x="27" y="221"/>
                </a:cubicBezTo>
                <a:cubicBezTo>
                  <a:pt x="27" y="220"/>
                  <a:pt x="27" y="220"/>
                  <a:pt x="28" y="219"/>
                </a:cubicBezTo>
                <a:cubicBezTo>
                  <a:pt x="28" y="219"/>
                  <a:pt x="28" y="218"/>
                  <a:pt x="27" y="218"/>
                </a:cubicBezTo>
                <a:close/>
                <a:moveTo>
                  <a:pt x="32" y="225"/>
                </a:moveTo>
                <a:cubicBezTo>
                  <a:pt x="33" y="224"/>
                  <a:pt x="33" y="224"/>
                  <a:pt x="34" y="223"/>
                </a:cubicBezTo>
                <a:cubicBezTo>
                  <a:pt x="33" y="223"/>
                  <a:pt x="33" y="223"/>
                  <a:pt x="33" y="223"/>
                </a:cubicBezTo>
                <a:cubicBezTo>
                  <a:pt x="32" y="223"/>
                  <a:pt x="32" y="224"/>
                  <a:pt x="32" y="225"/>
                </a:cubicBezTo>
                <a:close/>
                <a:moveTo>
                  <a:pt x="23" y="221"/>
                </a:moveTo>
                <a:cubicBezTo>
                  <a:pt x="24" y="220"/>
                  <a:pt x="25" y="219"/>
                  <a:pt x="26" y="217"/>
                </a:cubicBezTo>
                <a:cubicBezTo>
                  <a:pt x="25" y="219"/>
                  <a:pt x="24" y="220"/>
                  <a:pt x="23" y="221"/>
                </a:cubicBezTo>
                <a:close/>
                <a:moveTo>
                  <a:pt x="57" y="242"/>
                </a:moveTo>
                <a:cubicBezTo>
                  <a:pt x="58" y="243"/>
                  <a:pt x="58" y="243"/>
                  <a:pt x="58" y="243"/>
                </a:cubicBezTo>
                <a:cubicBezTo>
                  <a:pt x="59" y="243"/>
                  <a:pt x="58" y="242"/>
                  <a:pt x="58" y="241"/>
                </a:cubicBezTo>
                <a:lnTo>
                  <a:pt x="57" y="242"/>
                </a:lnTo>
                <a:close/>
                <a:moveTo>
                  <a:pt x="25" y="220"/>
                </a:moveTo>
                <a:cubicBezTo>
                  <a:pt x="26" y="220"/>
                  <a:pt x="26" y="219"/>
                  <a:pt x="26" y="218"/>
                </a:cubicBezTo>
                <a:cubicBezTo>
                  <a:pt x="26" y="218"/>
                  <a:pt x="25" y="219"/>
                  <a:pt x="25" y="220"/>
                </a:cubicBezTo>
                <a:close/>
                <a:moveTo>
                  <a:pt x="44" y="234"/>
                </a:moveTo>
                <a:cubicBezTo>
                  <a:pt x="44" y="234"/>
                  <a:pt x="45" y="233"/>
                  <a:pt x="45" y="233"/>
                </a:cubicBezTo>
                <a:cubicBezTo>
                  <a:pt x="44" y="233"/>
                  <a:pt x="43" y="233"/>
                  <a:pt x="44" y="234"/>
                </a:cubicBezTo>
                <a:close/>
                <a:moveTo>
                  <a:pt x="49" y="243"/>
                </a:moveTo>
                <a:cubicBezTo>
                  <a:pt x="50" y="242"/>
                  <a:pt x="52" y="240"/>
                  <a:pt x="52" y="239"/>
                </a:cubicBezTo>
                <a:cubicBezTo>
                  <a:pt x="51" y="241"/>
                  <a:pt x="49" y="241"/>
                  <a:pt x="49" y="243"/>
                </a:cubicBezTo>
                <a:close/>
                <a:moveTo>
                  <a:pt x="31" y="225"/>
                </a:moveTo>
                <a:cubicBezTo>
                  <a:pt x="32" y="225"/>
                  <a:pt x="31" y="226"/>
                  <a:pt x="31" y="226"/>
                </a:cubicBezTo>
                <a:cubicBezTo>
                  <a:pt x="32" y="226"/>
                  <a:pt x="32" y="226"/>
                  <a:pt x="32" y="225"/>
                </a:cubicBezTo>
                <a:cubicBezTo>
                  <a:pt x="32" y="225"/>
                  <a:pt x="32" y="225"/>
                  <a:pt x="31" y="225"/>
                </a:cubicBezTo>
                <a:close/>
                <a:moveTo>
                  <a:pt x="42" y="242"/>
                </a:moveTo>
                <a:cubicBezTo>
                  <a:pt x="43" y="241"/>
                  <a:pt x="45" y="239"/>
                  <a:pt x="46" y="236"/>
                </a:cubicBezTo>
                <a:cubicBezTo>
                  <a:pt x="46" y="237"/>
                  <a:pt x="46" y="238"/>
                  <a:pt x="47" y="237"/>
                </a:cubicBezTo>
                <a:cubicBezTo>
                  <a:pt x="47" y="236"/>
                  <a:pt x="46" y="236"/>
                  <a:pt x="46" y="235"/>
                </a:cubicBezTo>
                <a:cubicBezTo>
                  <a:pt x="45" y="238"/>
                  <a:pt x="42" y="240"/>
                  <a:pt x="42" y="242"/>
                </a:cubicBezTo>
                <a:close/>
                <a:moveTo>
                  <a:pt x="23" y="220"/>
                </a:moveTo>
                <a:cubicBezTo>
                  <a:pt x="23" y="220"/>
                  <a:pt x="22" y="220"/>
                  <a:pt x="23" y="219"/>
                </a:cubicBezTo>
                <a:cubicBezTo>
                  <a:pt x="22" y="219"/>
                  <a:pt x="22" y="219"/>
                  <a:pt x="22" y="219"/>
                </a:cubicBezTo>
                <a:cubicBezTo>
                  <a:pt x="22" y="219"/>
                  <a:pt x="22" y="221"/>
                  <a:pt x="23" y="220"/>
                </a:cubicBezTo>
                <a:close/>
                <a:moveTo>
                  <a:pt x="30" y="227"/>
                </a:moveTo>
                <a:cubicBezTo>
                  <a:pt x="30" y="227"/>
                  <a:pt x="30" y="227"/>
                  <a:pt x="31" y="228"/>
                </a:cubicBezTo>
                <a:cubicBezTo>
                  <a:pt x="31" y="227"/>
                  <a:pt x="31" y="227"/>
                  <a:pt x="31" y="227"/>
                </a:cubicBezTo>
                <a:cubicBezTo>
                  <a:pt x="31" y="226"/>
                  <a:pt x="32" y="227"/>
                  <a:pt x="31" y="226"/>
                </a:cubicBezTo>
                <a:cubicBezTo>
                  <a:pt x="31" y="226"/>
                  <a:pt x="31" y="226"/>
                  <a:pt x="30" y="227"/>
                </a:cubicBezTo>
                <a:close/>
                <a:moveTo>
                  <a:pt x="31" y="230"/>
                </a:moveTo>
                <a:cubicBezTo>
                  <a:pt x="32" y="229"/>
                  <a:pt x="33" y="228"/>
                  <a:pt x="33" y="228"/>
                </a:cubicBezTo>
                <a:cubicBezTo>
                  <a:pt x="32" y="228"/>
                  <a:pt x="31" y="229"/>
                  <a:pt x="31" y="230"/>
                </a:cubicBezTo>
                <a:close/>
                <a:moveTo>
                  <a:pt x="57" y="246"/>
                </a:moveTo>
                <a:cubicBezTo>
                  <a:pt x="57" y="246"/>
                  <a:pt x="57" y="246"/>
                  <a:pt x="58" y="246"/>
                </a:cubicBezTo>
                <a:cubicBezTo>
                  <a:pt x="57" y="246"/>
                  <a:pt x="57" y="246"/>
                  <a:pt x="57" y="246"/>
                </a:cubicBezTo>
                <a:close/>
                <a:moveTo>
                  <a:pt x="21" y="224"/>
                </a:moveTo>
                <a:cubicBezTo>
                  <a:pt x="22" y="224"/>
                  <a:pt x="22" y="223"/>
                  <a:pt x="22" y="223"/>
                </a:cubicBezTo>
                <a:cubicBezTo>
                  <a:pt x="22" y="223"/>
                  <a:pt x="21" y="224"/>
                  <a:pt x="21" y="224"/>
                </a:cubicBezTo>
                <a:close/>
                <a:moveTo>
                  <a:pt x="52" y="249"/>
                </a:moveTo>
                <a:cubicBezTo>
                  <a:pt x="52" y="249"/>
                  <a:pt x="52" y="249"/>
                  <a:pt x="51" y="249"/>
                </a:cubicBezTo>
                <a:cubicBezTo>
                  <a:pt x="52" y="250"/>
                  <a:pt x="52" y="249"/>
                  <a:pt x="52" y="250"/>
                </a:cubicBezTo>
                <a:cubicBezTo>
                  <a:pt x="53" y="248"/>
                  <a:pt x="53" y="248"/>
                  <a:pt x="54" y="247"/>
                </a:cubicBezTo>
                <a:cubicBezTo>
                  <a:pt x="53" y="247"/>
                  <a:pt x="52" y="248"/>
                  <a:pt x="52" y="249"/>
                </a:cubicBezTo>
                <a:close/>
                <a:moveTo>
                  <a:pt x="29" y="230"/>
                </a:moveTo>
                <a:cubicBezTo>
                  <a:pt x="29" y="230"/>
                  <a:pt x="29" y="230"/>
                  <a:pt x="29" y="230"/>
                </a:cubicBezTo>
                <a:cubicBezTo>
                  <a:pt x="29" y="229"/>
                  <a:pt x="28" y="230"/>
                  <a:pt x="29" y="230"/>
                </a:cubicBezTo>
                <a:close/>
                <a:moveTo>
                  <a:pt x="54" y="249"/>
                </a:moveTo>
                <a:cubicBezTo>
                  <a:pt x="55" y="250"/>
                  <a:pt x="54" y="251"/>
                  <a:pt x="55" y="250"/>
                </a:cubicBezTo>
                <a:cubicBezTo>
                  <a:pt x="56" y="251"/>
                  <a:pt x="55" y="250"/>
                  <a:pt x="55" y="251"/>
                </a:cubicBezTo>
                <a:cubicBezTo>
                  <a:pt x="56" y="251"/>
                  <a:pt x="56" y="250"/>
                  <a:pt x="56" y="250"/>
                </a:cubicBezTo>
                <a:cubicBezTo>
                  <a:pt x="55" y="249"/>
                  <a:pt x="55" y="249"/>
                  <a:pt x="54" y="249"/>
                </a:cubicBezTo>
                <a:close/>
                <a:moveTo>
                  <a:pt x="47" y="245"/>
                </a:moveTo>
                <a:cubicBezTo>
                  <a:pt x="47" y="246"/>
                  <a:pt x="46" y="246"/>
                  <a:pt x="47" y="246"/>
                </a:cubicBezTo>
                <a:cubicBezTo>
                  <a:pt x="48" y="245"/>
                  <a:pt x="48" y="245"/>
                  <a:pt x="48" y="245"/>
                </a:cubicBezTo>
                <a:cubicBezTo>
                  <a:pt x="48" y="245"/>
                  <a:pt x="47" y="245"/>
                  <a:pt x="47" y="245"/>
                </a:cubicBezTo>
                <a:close/>
                <a:moveTo>
                  <a:pt x="28" y="231"/>
                </a:moveTo>
                <a:cubicBezTo>
                  <a:pt x="28" y="232"/>
                  <a:pt x="27" y="232"/>
                  <a:pt x="27" y="233"/>
                </a:cubicBezTo>
                <a:cubicBezTo>
                  <a:pt x="28" y="232"/>
                  <a:pt x="28" y="231"/>
                  <a:pt x="28" y="231"/>
                </a:cubicBezTo>
                <a:cubicBezTo>
                  <a:pt x="28" y="231"/>
                  <a:pt x="28" y="230"/>
                  <a:pt x="28" y="231"/>
                </a:cubicBezTo>
                <a:close/>
                <a:moveTo>
                  <a:pt x="28" y="235"/>
                </a:moveTo>
                <a:cubicBezTo>
                  <a:pt x="29" y="234"/>
                  <a:pt x="30" y="233"/>
                  <a:pt x="29" y="232"/>
                </a:cubicBezTo>
                <a:cubicBezTo>
                  <a:pt x="29" y="233"/>
                  <a:pt x="29" y="234"/>
                  <a:pt x="28" y="235"/>
                </a:cubicBezTo>
                <a:close/>
                <a:moveTo>
                  <a:pt x="48" y="247"/>
                </a:moveTo>
                <a:cubicBezTo>
                  <a:pt x="48" y="248"/>
                  <a:pt x="49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9" y="248"/>
                  <a:pt x="49" y="247"/>
                  <a:pt x="48" y="247"/>
                </a:cubicBezTo>
                <a:close/>
                <a:moveTo>
                  <a:pt x="17" y="226"/>
                </a:moveTo>
                <a:cubicBezTo>
                  <a:pt x="17" y="226"/>
                  <a:pt x="17" y="227"/>
                  <a:pt x="17" y="227"/>
                </a:cubicBezTo>
                <a:cubicBezTo>
                  <a:pt x="17" y="226"/>
                  <a:pt x="18" y="227"/>
                  <a:pt x="18" y="227"/>
                </a:cubicBezTo>
                <a:cubicBezTo>
                  <a:pt x="18" y="226"/>
                  <a:pt x="17" y="226"/>
                  <a:pt x="17" y="225"/>
                </a:cubicBezTo>
                <a:lnTo>
                  <a:pt x="17" y="226"/>
                </a:lnTo>
                <a:close/>
                <a:moveTo>
                  <a:pt x="41" y="244"/>
                </a:moveTo>
                <a:cubicBezTo>
                  <a:pt x="41" y="244"/>
                  <a:pt x="42" y="243"/>
                  <a:pt x="41" y="243"/>
                </a:cubicBezTo>
                <a:cubicBezTo>
                  <a:pt x="40" y="245"/>
                  <a:pt x="39" y="245"/>
                  <a:pt x="41" y="244"/>
                </a:cubicBezTo>
                <a:close/>
                <a:moveTo>
                  <a:pt x="50" y="252"/>
                </a:moveTo>
                <a:cubicBezTo>
                  <a:pt x="50" y="251"/>
                  <a:pt x="51" y="252"/>
                  <a:pt x="51" y="252"/>
                </a:cubicBezTo>
                <a:cubicBezTo>
                  <a:pt x="50" y="252"/>
                  <a:pt x="51" y="251"/>
                  <a:pt x="51" y="250"/>
                </a:cubicBezTo>
                <a:cubicBezTo>
                  <a:pt x="51" y="252"/>
                  <a:pt x="49" y="251"/>
                  <a:pt x="50" y="252"/>
                </a:cubicBezTo>
                <a:close/>
                <a:moveTo>
                  <a:pt x="42" y="245"/>
                </a:moveTo>
                <a:cubicBezTo>
                  <a:pt x="42" y="246"/>
                  <a:pt x="42" y="246"/>
                  <a:pt x="43" y="246"/>
                </a:cubicBezTo>
                <a:cubicBezTo>
                  <a:pt x="43" y="245"/>
                  <a:pt x="42" y="245"/>
                  <a:pt x="42" y="245"/>
                </a:cubicBezTo>
                <a:close/>
                <a:moveTo>
                  <a:pt x="53" y="255"/>
                </a:moveTo>
                <a:cubicBezTo>
                  <a:pt x="53" y="254"/>
                  <a:pt x="54" y="254"/>
                  <a:pt x="53" y="253"/>
                </a:cubicBezTo>
                <a:cubicBezTo>
                  <a:pt x="53" y="254"/>
                  <a:pt x="52" y="254"/>
                  <a:pt x="53" y="255"/>
                </a:cubicBezTo>
                <a:close/>
                <a:moveTo>
                  <a:pt x="40" y="247"/>
                </a:moveTo>
                <a:cubicBezTo>
                  <a:pt x="41" y="247"/>
                  <a:pt x="42" y="246"/>
                  <a:pt x="41" y="246"/>
                </a:cubicBezTo>
                <a:lnTo>
                  <a:pt x="40" y="247"/>
                </a:lnTo>
                <a:close/>
                <a:moveTo>
                  <a:pt x="43" y="248"/>
                </a:moveTo>
                <a:cubicBezTo>
                  <a:pt x="44" y="249"/>
                  <a:pt x="44" y="249"/>
                  <a:pt x="44" y="249"/>
                </a:cubicBezTo>
                <a:cubicBezTo>
                  <a:pt x="44" y="248"/>
                  <a:pt x="43" y="248"/>
                  <a:pt x="43" y="248"/>
                </a:cubicBezTo>
                <a:close/>
                <a:moveTo>
                  <a:pt x="15" y="234"/>
                </a:moveTo>
                <a:cubicBezTo>
                  <a:pt x="15" y="233"/>
                  <a:pt x="15" y="233"/>
                  <a:pt x="15" y="232"/>
                </a:cubicBezTo>
                <a:cubicBezTo>
                  <a:pt x="15" y="233"/>
                  <a:pt x="15" y="233"/>
                  <a:pt x="15" y="233"/>
                </a:cubicBezTo>
                <a:cubicBezTo>
                  <a:pt x="16" y="234"/>
                  <a:pt x="16" y="234"/>
                  <a:pt x="16" y="234"/>
                </a:cubicBezTo>
                <a:cubicBezTo>
                  <a:pt x="17" y="232"/>
                  <a:pt x="17" y="233"/>
                  <a:pt x="18" y="231"/>
                </a:cubicBezTo>
                <a:cubicBezTo>
                  <a:pt x="18" y="231"/>
                  <a:pt x="17" y="231"/>
                  <a:pt x="17" y="230"/>
                </a:cubicBezTo>
                <a:cubicBezTo>
                  <a:pt x="17" y="230"/>
                  <a:pt x="17" y="231"/>
                  <a:pt x="17" y="230"/>
                </a:cubicBezTo>
                <a:cubicBezTo>
                  <a:pt x="17" y="232"/>
                  <a:pt x="16" y="232"/>
                  <a:pt x="15" y="234"/>
                </a:cubicBezTo>
                <a:close/>
                <a:moveTo>
                  <a:pt x="51" y="255"/>
                </a:moveTo>
                <a:cubicBezTo>
                  <a:pt x="51" y="256"/>
                  <a:pt x="50" y="257"/>
                  <a:pt x="51" y="257"/>
                </a:cubicBezTo>
                <a:cubicBezTo>
                  <a:pt x="51" y="256"/>
                  <a:pt x="52" y="256"/>
                  <a:pt x="52" y="255"/>
                </a:cubicBezTo>
                <a:cubicBezTo>
                  <a:pt x="51" y="255"/>
                  <a:pt x="51" y="255"/>
                  <a:pt x="51" y="255"/>
                </a:cubicBezTo>
                <a:close/>
                <a:moveTo>
                  <a:pt x="20" y="235"/>
                </a:moveTo>
                <a:cubicBezTo>
                  <a:pt x="19" y="235"/>
                  <a:pt x="19" y="236"/>
                  <a:pt x="19" y="236"/>
                </a:cubicBezTo>
                <a:cubicBezTo>
                  <a:pt x="20" y="236"/>
                  <a:pt x="20" y="236"/>
                  <a:pt x="20" y="236"/>
                </a:cubicBezTo>
                <a:cubicBezTo>
                  <a:pt x="20" y="236"/>
                  <a:pt x="21" y="235"/>
                  <a:pt x="21" y="235"/>
                </a:cubicBezTo>
                <a:cubicBezTo>
                  <a:pt x="20" y="235"/>
                  <a:pt x="20" y="236"/>
                  <a:pt x="20" y="235"/>
                </a:cubicBezTo>
                <a:close/>
                <a:moveTo>
                  <a:pt x="21" y="238"/>
                </a:moveTo>
                <a:cubicBezTo>
                  <a:pt x="21" y="237"/>
                  <a:pt x="22" y="237"/>
                  <a:pt x="22" y="236"/>
                </a:cubicBezTo>
                <a:cubicBezTo>
                  <a:pt x="21" y="236"/>
                  <a:pt x="21" y="237"/>
                  <a:pt x="21" y="238"/>
                </a:cubicBezTo>
                <a:close/>
                <a:moveTo>
                  <a:pt x="17" y="236"/>
                </a:moveTo>
                <a:cubicBezTo>
                  <a:pt x="18" y="236"/>
                  <a:pt x="18" y="235"/>
                  <a:pt x="18" y="235"/>
                </a:cubicBezTo>
                <a:cubicBezTo>
                  <a:pt x="18" y="235"/>
                  <a:pt x="17" y="236"/>
                  <a:pt x="17" y="236"/>
                </a:cubicBezTo>
                <a:close/>
                <a:moveTo>
                  <a:pt x="23" y="243"/>
                </a:moveTo>
                <a:cubicBezTo>
                  <a:pt x="24" y="243"/>
                  <a:pt x="25" y="241"/>
                  <a:pt x="26" y="240"/>
                </a:cubicBezTo>
                <a:cubicBezTo>
                  <a:pt x="25" y="240"/>
                  <a:pt x="25" y="240"/>
                  <a:pt x="25" y="240"/>
                </a:cubicBezTo>
                <a:cubicBezTo>
                  <a:pt x="24" y="241"/>
                  <a:pt x="24" y="242"/>
                  <a:pt x="23" y="243"/>
                </a:cubicBezTo>
                <a:close/>
                <a:moveTo>
                  <a:pt x="17" y="238"/>
                </a:moveTo>
                <a:cubicBezTo>
                  <a:pt x="17" y="237"/>
                  <a:pt x="18" y="237"/>
                  <a:pt x="18" y="236"/>
                </a:cubicBezTo>
                <a:cubicBezTo>
                  <a:pt x="17" y="236"/>
                  <a:pt x="16" y="237"/>
                  <a:pt x="17" y="238"/>
                </a:cubicBezTo>
                <a:close/>
                <a:moveTo>
                  <a:pt x="35" y="251"/>
                </a:moveTo>
                <a:cubicBezTo>
                  <a:pt x="35" y="252"/>
                  <a:pt x="36" y="250"/>
                  <a:pt x="36" y="250"/>
                </a:cubicBezTo>
                <a:lnTo>
                  <a:pt x="35" y="251"/>
                </a:lnTo>
                <a:close/>
                <a:moveTo>
                  <a:pt x="38" y="255"/>
                </a:moveTo>
                <a:cubicBezTo>
                  <a:pt x="39" y="254"/>
                  <a:pt x="39" y="254"/>
                  <a:pt x="39" y="254"/>
                </a:cubicBezTo>
                <a:cubicBezTo>
                  <a:pt x="39" y="254"/>
                  <a:pt x="38" y="254"/>
                  <a:pt x="38" y="255"/>
                </a:cubicBezTo>
                <a:close/>
                <a:moveTo>
                  <a:pt x="12" y="236"/>
                </a:moveTo>
                <a:cubicBezTo>
                  <a:pt x="12" y="236"/>
                  <a:pt x="12" y="237"/>
                  <a:pt x="12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3" y="236"/>
                  <a:pt x="12" y="236"/>
                  <a:pt x="12" y="236"/>
                </a:cubicBezTo>
                <a:close/>
                <a:moveTo>
                  <a:pt x="38" y="253"/>
                </a:moveTo>
                <a:cubicBezTo>
                  <a:pt x="36" y="252"/>
                  <a:pt x="36" y="252"/>
                  <a:pt x="36" y="252"/>
                </a:cubicBezTo>
                <a:cubicBezTo>
                  <a:pt x="36" y="253"/>
                  <a:pt x="37" y="254"/>
                  <a:pt x="38" y="253"/>
                </a:cubicBezTo>
                <a:close/>
                <a:moveTo>
                  <a:pt x="12" y="239"/>
                </a:moveTo>
                <a:cubicBezTo>
                  <a:pt x="13" y="238"/>
                  <a:pt x="13" y="238"/>
                  <a:pt x="13" y="238"/>
                </a:cubicBezTo>
                <a:cubicBezTo>
                  <a:pt x="13" y="238"/>
                  <a:pt x="13" y="239"/>
                  <a:pt x="13" y="238"/>
                </a:cubicBezTo>
                <a:cubicBezTo>
                  <a:pt x="12" y="238"/>
                  <a:pt x="14" y="237"/>
                  <a:pt x="13" y="237"/>
                </a:cubicBezTo>
                <a:cubicBezTo>
                  <a:pt x="12" y="237"/>
                  <a:pt x="12" y="238"/>
                  <a:pt x="12" y="239"/>
                </a:cubicBezTo>
                <a:close/>
                <a:moveTo>
                  <a:pt x="35" y="256"/>
                </a:moveTo>
                <a:cubicBezTo>
                  <a:pt x="35" y="256"/>
                  <a:pt x="36" y="257"/>
                  <a:pt x="36" y="257"/>
                </a:cubicBezTo>
                <a:cubicBezTo>
                  <a:pt x="36" y="256"/>
                  <a:pt x="35" y="256"/>
                  <a:pt x="35" y="256"/>
                </a:cubicBezTo>
                <a:close/>
                <a:moveTo>
                  <a:pt x="27" y="255"/>
                </a:moveTo>
                <a:cubicBezTo>
                  <a:pt x="27" y="255"/>
                  <a:pt x="28" y="254"/>
                  <a:pt x="28" y="254"/>
                </a:cubicBezTo>
                <a:cubicBezTo>
                  <a:pt x="27" y="254"/>
                  <a:pt x="27" y="254"/>
                  <a:pt x="27" y="255"/>
                </a:cubicBezTo>
                <a:close/>
                <a:moveTo>
                  <a:pt x="8" y="244"/>
                </a:moveTo>
                <a:cubicBezTo>
                  <a:pt x="7" y="244"/>
                  <a:pt x="7" y="244"/>
                  <a:pt x="7" y="244"/>
                </a:cubicBezTo>
                <a:cubicBezTo>
                  <a:pt x="8" y="245"/>
                  <a:pt x="8" y="243"/>
                  <a:pt x="7" y="243"/>
                </a:cubicBezTo>
                <a:cubicBezTo>
                  <a:pt x="7" y="243"/>
                  <a:pt x="7" y="243"/>
                  <a:pt x="8" y="244"/>
                </a:cubicBezTo>
                <a:close/>
                <a:moveTo>
                  <a:pt x="6" y="247"/>
                </a:moveTo>
                <a:cubicBezTo>
                  <a:pt x="7" y="248"/>
                  <a:pt x="9" y="244"/>
                  <a:pt x="8" y="244"/>
                </a:cubicBezTo>
                <a:cubicBezTo>
                  <a:pt x="7" y="245"/>
                  <a:pt x="7" y="246"/>
                  <a:pt x="6" y="247"/>
                </a:cubicBezTo>
                <a:close/>
                <a:moveTo>
                  <a:pt x="11" y="248"/>
                </a:moveTo>
                <a:cubicBezTo>
                  <a:pt x="12" y="248"/>
                  <a:pt x="12" y="247"/>
                  <a:pt x="11" y="247"/>
                </a:cubicBezTo>
                <a:cubicBezTo>
                  <a:pt x="11" y="247"/>
                  <a:pt x="11" y="248"/>
                  <a:pt x="11" y="248"/>
                </a:cubicBezTo>
                <a:close/>
                <a:moveTo>
                  <a:pt x="32" y="264"/>
                </a:moveTo>
                <a:cubicBezTo>
                  <a:pt x="33" y="264"/>
                  <a:pt x="33" y="264"/>
                  <a:pt x="33" y="263"/>
                </a:cubicBezTo>
                <a:cubicBezTo>
                  <a:pt x="32" y="263"/>
                  <a:pt x="32" y="263"/>
                  <a:pt x="32" y="264"/>
                </a:cubicBezTo>
                <a:close/>
                <a:moveTo>
                  <a:pt x="10" y="250"/>
                </a:moveTo>
                <a:cubicBezTo>
                  <a:pt x="10" y="250"/>
                  <a:pt x="11" y="249"/>
                  <a:pt x="11" y="249"/>
                </a:cubicBezTo>
                <a:cubicBezTo>
                  <a:pt x="10" y="248"/>
                  <a:pt x="10" y="248"/>
                  <a:pt x="10" y="248"/>
                </a:cubicBezTo>
                <a:cubicBezTo>
                  <a:pt x="10" y="249"/>
                  <a:pt x="9" y="249"/>
                  <a:pt x="10" y="250"/>
                </a:cubicBezTo>
                <a:close/>
                <a:moveTo>
                  <a:pt x="7" y="252"/>
                </a:moveTo>
                <a:cubicBezTo>
                  <a:pt x="7" y="251"/>
                  <a:pt x="9" y="249"/>
                  <a:pt x="8" y="248"/>
                </a:cubicBezTo>
                <a:cubicBezTo>
                  <a:pt x="8" y="249"/>
                  <a:pt x="6" y="251"/>
                  <a:pt x="7" y="252"/>
                </a:cubicBezTo>
                <a:close/>
                <a:moveTo>
                  <a:pt x="3" y="247"/>
                </a:moveTo>
                <a:cubicBezTo>
                  <a:pt x="3" y="246"/>
                  <a:pt x="4" y="246"/>
                  <a:pt x="4" y="246"/>
                </a:cubicBezTo>
                <a:cubicBezTo>
                  <a:pt x="3" y="246"/>
                  <a:pt x="2" y="246"/>
                  <a:pt x="3" y="247"/>
                </a:cubicBezTo>
                <a:close/>
                <a:moveTo>
                  <a:pt x="0" y="255"/>
                </a:moveTo>
                <a:cubicBezTo>
                  <a:pt x="1" y="253"/>
                  <a:pt x="3" y="253"/>
                  <a:pt x="2" y="251"/>
                </a:cubicBezTo>
                <a:cubicBezTo>
                  <a:pt x="2" y="253"/>
                  <a:pt x="0" y="254"/>
                  <a:pt x="0" y="255"/>
                </a:cubicBezTo>
                <a:close/>
                <a:moveTo>
                  <a:pt x="30" y="271"/>
                </a:moveTo>
                <a:cubicBezTo>
                  <a:pt x="30" y="271"/>
                  <a:pt x="31" y="271"/>
                  <a:pt x="31" y="271"/>
                </a:cubicBezTo>
                <a:cubicBezTo>
                  <a:pt x="31" y="271"/>
                  <a:pt x="30" y="270"/>
                  <a:pt x="30" y="271"/>
                </a:cubicBezTo>
                <a:close/>
                <a:moveTo>
                  <a:pt x="34" y="274"/>
                </a:moveTo>
                <a:cubicBezTo>
                  <a:pt x="35" y="275"/>
                  <a:pt x="34" y="275"/>
                  <a:pt x="35" y="275"/>
                </a:cubicBezTo>
                <a:cubicBezTo>
                  <a:pt x="36" y="275"/>
                  <a:pt x="35" y="275"/>
                  <a:pt x="35" y="274"/>
                </a:cubicBezTo>
                <a:cubicBezTo>
                  <a:pt x="35" y="274"/>
                  <a:pt x="35" y="274"/>
                  <a:pt x="34" y="274"/>
                </a:cubicBezTo>
                <a:close/>
                <a:moveTo>
                  <a:pt x="3" y="254"/>
                </a:moveTo>
                <a:cubicBezTo>
                  <a:pt x="2" y="254"/>
                  <a:pt x="2" y="254"/>
                  <a:pt x="2" y="253"/>
                </a:cubicBezTo>
                <a:cubicBezTo>
                  <a:pt x="2" y="254"/>
                  <a:pt x="2" y="254"/>
                  <a:pt x="2" y="254"/>
                </a:cubicBezTo>
                <a:cubicBezTo>
                  <a:pt x="2" y="254"/>
                  <a:pt x="4" y="254"/>
                  <a:pt x="3" y="253"/>
                </a:cubicBezTo>
                <a:lnTo>
                  <a:pt x="3" y="254"/>
                </a:lnTo>
                <a:close/>
                <a:moveTo>
                  <a:pt x="27" y="271"/>
                </a:moveTo>
                <a:cubicBezTo>
                  <a:pt x="27" y="271"/>
                  <a:pt x="27" y="272"/>
                  <a:pt x="28" y="271"/>
                </a:cubicBezTo>
                <a:cubicBezTo>
                  <a:pt x="28" y="271"/>
                  <a:pt x="27" y="270"/>
                  <a:pt x="27" y="271"/>
                </a:cubicBezTo>
                <a:close/>
                <a:moveTo>
                  <a:pt x="31" y="278"/>
                </a:moveTo>
                <a:cubicBezTo>
                  <a:pt x="31" y="277"/>
                  <a:pt x="30" y="277"/>
                  <a:pt x="30" y="276"/>
                </a:cubicBezTo>
                <a:cubicBezTo>
                  <a:pt x="30" y="277"/>
                  <a:pt x="31" y="277"/>
                  <a:pt x="31" y="278"/>
                </a:cubicBezTo>
                <a:close/>
                <a:moveTo>
                  <a:pt x="31" y="281"/>
                </a:moveTo>
                <a:cubicBezTo>
                  <a:pt x="32" y="281"/>
                  <a:pt x="32" y="281"/>
                  <a:pt x="32" y="281"/>
                </a:cubicBezTo>
                <a:cubicBezTo>
                  <a:pt x="32" y="280"/>
                  <a:pt x="32" y="280"/>
                  <a:pt x="33" y="280"/>
                </a:cubicBezTo>
                <a:cubicBezTo>
                  <a:pt x="33" y="280"/>
                  <a:pt x="33" y="279"/>
                  <a:pt x="33" y="279"/>
                </a:cubicBezTo>
                <a:cubicBezTo>
                  <a:pt x="32" y="280"/>
                  <a:pt x="32" y="281"/>
                  <a:pt x="31" y="281"/>
                </a:cubicBezTo>
                <a:close/>
                <a:moveTo>
                  <a:pt x="782" y="255"/>
                </a:moveTo>
                <a:cubicBezTo>
                  <a:pt x="781" y="255"/>
                  <a:pt x="779" y="253"/>
                  <a:pt x="779" y="256"/>
                </a:cubicBezTo>
                <a:cubicBezTo>
                  <a:pt x="781" y="259"/>
                  <a:pt x="782" y="261"/>
                  <a:pt x="783" y="263"/>
                </a:cubicBezTo>
                <a:cubicBezTo>
                  <a:pt x="781" y="263"/>
                  <a:pt x="777" y="259"/>
                  <a:pt x="774" y="258"/>
                </a:cubicBezTo>
                <a:cubicBezTo>
                  <a:pt x="775" y="259"/>
                  <a:pt x="777" y="263"/>
                  <a:pt x="778" y="264"/>
                </a:cubicBezTo>
                <a:cubicBezTo>
                  <a:pt x="779" y="267"/>
                  <a:pt x="779" y="268"/>
                  <a:pt x="780" y="271"/>
                </a:cubicBezTo>
                <a:cubicBezTo>
                  <a:pt x="779" y="271"/>
                  <a:pt x="779" y="271"/>
                  <a:pt x="779" y="272"/>
                </a:cubicBezTo>
                <a:cubicBezTo>
                  <a:pt x="776" y="269"/>
                  <a:pt x="775" y="267"/>
                  <a:pt x="772" y="264"/>
                </a:cubicBezTo>
                <a:cubicBezTo>
                  <a:pt x="771" y="262"/>
                  <a:pt x="772" y="262"/>
                  <a:pt x="771" y="260"/>
                </a:cubicBezTo>
                <a:cubicBezTo>
                  <a:pt x="770" y="259"/>
                  <a:pt x="767" y="254"/>
                  <a:pt x="766" y="252"/>
                </a:cubicBezTo>
                <a:cubicBezTo>
                  <a:pt x="766" y="254"/>
                  <a:pt x="763" y="249"/>
                  <a:pt x="762" y="246"/>
                </a:cubicBezTo>
                <a:cubicBezTo>
                  <a:pt x="763" y="250"/>
                  <a:pt x="761" y="249"/>
                  <a:pt x="764" y="255"/>
                </a:cubicBezTo>
                <a:cubicBezTo>
                  <a:pt x="763" y="252"/>
                  <a:pt x="764" y="254"/>
                  <a:pt x="765" y="256"/>
                </a:cubicBezTo>
                <a:cubicBezTo>
                  <a:pt x="765" y="257"/>
                  <a:pt x="765" y="255"/>
                  <a:pt x="765" y="255"/>
                </a:cubicBezTo>
                <a:cubicBezTo>
                  <a:pt x="766" y="256"/>
                  <a:pt x="766" y="257"/>
                  <a:pt x="766" y="258"/>
                </a:cubicBezTo>
                <a:cubicBezTo>
                  <a:pt x="767" y="259"/>
                  <a:pt x="768" y="260"/>
                  <a:pt x="770" y="260"/>
                </a:cubicBezTo>
                <a:cubicBezTo>
                  <a:pt x="770" y="262"/>
                  <a:pt x="771" y="264"/>
                  <a:pt x="772" y="267"/>
                </a:cubicBezTo>
                <a:cubicBezTo>
                  <a:pt x="771" y="267"/>
                  <a:pt x="768" y="261"/>
                  <a:pt x="769" y="264"/>
                </a:cubicBezTo>
                <a:cubicBezTo>
                  <a:pt x="768" y="262"/>
                  <a:pt x="766" y="259"/>
                  <a:pt x="766" y="260"/>
                </a:cubicBezTo>
                <a:cubicBezTo>
                  <a:pt x="766" y="259"/>
                  <a:pt x="764" y="256"/>
                  <a:pt x="764" y="255"/>
                </a:cubicBezTo>
                <a:cubicBezTo>
                  <a:pt x="763" y="254"/>
                  <a:pt x="762" y="254"/>
                  <a:pt x="761" y="253"/>
                </a:cubicBezTo>
                <a:cubicBezTo>
                  <a:pt x="761" y="252"/>
                  <a:pt x="762" y="253"/>
                  <a:pt x="762" y="252"/>
                </a:cubicBezTo>
                <a:cubicBezTo>
                  <a:pt x="762" y="251"/>
                  <a:pt x="761" y="249"/>
                  <a:pt x="761" y="249"/>
                </a:cubicBezTo>
                <a:cubicBezTo>
                  <a:pt x="757" y="243"/>
                  <a:pt x="757" y="246"/>
                  <a:pt x="752" y="241"/>
                </a:cubicBezTo>
                <a:cubicBezTo>
                  <a:pt x="752" y="241"/>
                  <a:pt x="755" y="244"/>
                  <a:pt x="755" y="245"/>
                </a:cubicBezTo>
                <a:cubicBezTo>
                  <a:pt x="755" y="246"/>
                  <a:pt x="755" y="245"/>
                  <a:pt x="755" y="244"/>
                </a:cubicBezTo>
                <a:cubicBezTo>
                  <a:pt x="755" y="244"/>
                  <a:pt x="755" y="246"/>
                  <a:pt x="756" y="246"/>
                </a:cubicBezTo>
                <a:cubicBezTo>
                  <a:pt x="757" y="248"/>
                  <a:pt x="756" y="247"/>
                  <a:pt x="757" y="249"/>
                </a:cubicBezTo>
                <a:cubicBezTo>
                  <a:pt x="755" y="246"/>
                  <a:pt x="755" y="248"/>
                  <a:pt x="753" y="248"/>
                </a:cubicBezTo>
                <a:cubicBezTo>
                  <a:pt x="752" y="245"/>
                  <a:pt x="751" y="244"/>
                  <a:pt x="750" y="245"/>
                </a:cubicBezTo>
                <a:cubicBezTo>
                  <a:pt x="748" y="242"/>
                  <a:pt x="747" y="243"/>
                  <a:pt x="745" y="239"/>
                </a:cubicBezTo>
                <a:cubicBezTo>
                  <a:pt x="744" y="239"/>
                  <a:pt x="744" y="239"/>
                  <a:pt x="744" y="239"/>
                </a:cubicBezTo>
                <a:cubicBezTo>
                  <a:pt x="743" y="237"/>
                  <a:pt x="741" y="236"/>
                  <a:pt x="739" y="233"/>
                </a:cubicBezTo>
                <a:cubicBezTo>
                  <a:pt x="739" y="232"/>
                  <a:pt x="739" y="231"/>
                  <a:pt x="740" y="231"/>
                </a:cubicBezTo>
                <a:cubicBezTo>
                  <a:pt x="741" y="233"/>
                  <a:pt x="741" y="234"/>
                  <a:pt x="742" y="234"/>
                </a:cubicBezTo>
                <a:cubicBezTo>
                  <a:pt x="742" y="234"/>
                  <a:pt x="741" y="231"/>
                  <a:pt x="743" y="234"/>
                </a:cubicBezTo>
                <a:cubicBezTo>
                  <a:pt x="743" y="233"/>
                  <a:pt x="742" y="232"/>
                  <a:pt x="741" y="231"/>
                </a:cubicBezTo>
                <a:cubicBezTo>
                  <a:pt x="740" y="230"/>
                  <a:pt x="741" y="231"/>
                  <a:pt x="740" y="231"/>
                </a:cubicBezTo>
                <a:cubicBezTo>
                  <a:pt x="739" y="227"/>
                  <a:pt x="737" y="229"/>
                  <a:pt x="736" y="226"/>
                </a:cubicBezTo>
                <a:cubicBezTo>
                  <a:pt x="736" y="227"/>
                  <a:pt x="735" y="226"/>
                  <a:pt x="733" y="224"/>
                </a:cubicBezTo>
                <a:cubicBezTo>
                  <a:pt x="734" y="226"/>
                  <a:pt x="737" y="229"/>
                  <a:pt x="738" y="231"/>
                </a:cubicBezTo>
                <a:cubicBezTo>
                  <a:pt x="735" y="229"/>
                  <a:pt x="728" y="217"/>
                  <a:pt x="726" y="218"/>
                </a:cubicBezTo>
                <a:cubicBezTo>
                  <a:pt x="724" y="215"/>
                  <a:pt x="723" y="213"/>
                  <a:pt x="721" y="210"/>
                </a:cubicBezTo>
                <a:cubicBezTo>
                  <a:pt x="715" y="205"/>
                  <a:pt x="707" y="195"/>
                  <a:pt x="698" y="186"/>
                </a:cubicBezTo>
                <a:cubicBezTo>
                  <a:pt x="698" y="186"/>
                  <a:pt x="701" y="188"/>
                  <a:pt x="700" y="188"/>
                </a:cubicBezTo>
                <a:cubicBezTo>
                  <a:pt x="696" y="184"/>
                  <a:pt x="693" y="182"/>
                  <a:pt x="688" y="177"/>
                </a:cubicBezTo>
                <a:cubicBezTo>
                  <a:pt x="689" y="178"/>
                  <a:pt x="690" y="178"/>
                  <a:pt x="690" y="177"/>
                </a:cubicBezTo>
                <a:cubicBezTo>
                  <a:pt x="689" y="176"/>
                  <a:pt x="689" y="176"/>
                  <a:pt x="689" y="176"/>
                </a:cubicBezTo>
                <a:cubicBezTo>
                  <a:pt x="687" y="174"/>
                  <a:pt x="689" y="177"/>
                  <a:pt x="688" y="177"/>
                </a:cubicBezTo>
                <a:cubicBezTo>
                  <a:pt x="686" y="175"/>
                  <a:pt x="687" y="175"/>
                  <a:pt x="686" y="174"/>
                </a:cubicBezTo>
                <a:cubicBezTo>
                  <a:pt x="684" y="172"/>
                  <a:pt x="686" y="174"/>
                  <a:pt x="684" y="173"/>
                </a:cubicBezTo>
                <a:cubicBezTo>
                  <a:pt x="683" y="172"/>
                  <a:pt x="682" y="169"/>
                  <a:pt x="681" y="170"/>
                </a:cubicBezTo>
                <a:cubicBezTo>
                  <a:pt x="680" y="169"/>
                  <a:pt x="681" y="169"/>
                  <a:pt x="681" y="169"/>
                </a:cubicBezTo>
                <a:cubicBezTo>
                  <a:pt x="680" y="168"/>
                  <a:pt x="679" y="168"/>
                  <a:pt x="678" y="168"/>
                </a:cubicBezTo>
                <a:cubicBezTo>
                  <a:pt x="676" y="165"/>
                  <a:pt x="672" y="163"/>
                  <a:pt x="672" y="161"/>
                </a:cubicBezTo>
                <a:cubicBezTo>
                  <a:pt x="670" y="160"/>
                  <a:pt x="662" y="154"/>
                  <a:pt x="657" y="149"/>
                </a:cubicBezTo>
                <a:cubicBezTo>
                  <a:pt x="660" y="152"/>
                  <a:pt x="654" y="146"/>
                  <a:pt x="654" y="146"/>
                </a:cubicBezTo>
                <a:cubicBezTo>
                  <a:pt x="653" y="145"/>
                  <a:pt x="653" y="145"/>
                  <a:pt x="652" y="145"/>
                </a:cubicBezTo>
                <a:cubicBezTo>
                  <a:pt x="648" y="142"/>
                  <a:pt x="644" y="139"/>
                  <a:pt x="645" y="138"/>
                </a:cubicBezTo>
                <a:cubicBezTo>
                  <a:pt x="641" y="135"/>
                  <a:pt x="641" y="135"/>
                  <a:pt x="641" y="135"/>
                </a:cubicBezTo>
                <a:cubicBezTo>
                  <a:pt x="642" y="137"/>
                  <a:pt x="641" y="136"/>
                  <a:pt x="640" y="136"/>
                </a:cubicBezTo>
                <a:cubicBezTo>
                  <a:pt x="637" y="133"/>
                  <a:pt x="636" y="133"/>
                  <a:pt x="633" y="130"/>
                </a:cubicBezTo>
                <a:cubicBezTo>
                  <a:pt x="633" y="130"/>
                  <a:pt x="632" y="129"/>
                  <a:pt x="633" y="129"/>
                </a:cubicBezTo>
                <a:cubicBezTo>
                  <a:pt x="629" y="126"/>
                  <a:pt x="631" y="129"/>
                  <a:pt x="629" y="128"/>
                </a:cubicBezTo>
                <a:cubicBezTo>
                  <a:pt x="628" y="126"/>
                  <a:pt x="625" y="124"/>
                  <a:pt x="622" y="123"/>
                </a:cubicBezTo>
                <a:cubicBezTo>
                  <a:pt x="626" y="124"/>
                  <a:pt x="620" y="120"/>
                  <a:pt x="618" y="120"/>
                </a:cubicBezTo>
                <a:cubicBezTo>
                  <a:pt x="618" y="120"/>
                  <a:pt x="620" y="122"/>
                  <a:pt x="621" y="122"/>
                </a:cubicBezTo>
                <a:cubicBezTo>
                  <a:pt x="623" y="124"/>
                  <a:pt x="615" y="119"/>
                  <a:pt x="617" y="119"/>
                </a:cubicBezTo>
                <a:cubicBezTo>
                  <a:pt x="614" y="117"/>
                  <a:pt x="614" y="117"/>
                  <a:pt x="614" y="117"/>
                </a:cubicBezTo>
                <a:cubicBezTo>
                  <a:pt x="613" y="116"/>
                  <a:pt x="614" y="118"/>
                  <a:pt x="611" y="116"/>
                </a:cubicBezTo>
                <a:cubicBezTo>
                  <a:pt x="611" y="116"/>
                  <a:pt x="613" y="116"/>
                  <a:pt x="612" y="115"/>
                </a:cubicBezTo>
                <a:cubicBezTo>
                  <a:pt x="610" y="114"/>
                  <a:pt x="612" y="116"/>
                  <a:pt x="610" y="115"/>
                </a:cubicBezTo>
                <a:cubicBezTo>
                  <a:pt x="607" y="112"/>
                  <a:pt x="602" y="111"/>
                  <a:pt x="596" y="106"/>
                </a:cubicBezTo>
                <a:cubicBezTo>
                  <a:pt x="596" y="106"/>
                  <a:pt x="595" y="106"/>
                  <a:pt x="595" y="105"/>
                </a:cubicBezTo>
                <a:cubicBezTo>
                  <a:pt x="594" y="105"/>
                  <a:pt x="594" y="105"/>
                  <a:pt x="594" y="106"/>
                </a:cubicBezTo>
                <a:cubicBezTo>
                  <a:pt x="587" y="101"/>
                  <a:pt x="583" y="99"/>
                  <a:pt x="576" y="95"/>
                </a:cubicBezTo>
                <a:cubicBezTo>
                  <a:pt x="573" y="94"/>
                  <a:pt x="576" y="96"/>
                  <a:pt x="575" y="96"/>
                </a:cubicBezTo>
                <a:cubicBezTo>
                  <a:pt x="575" y="95"/>
                  <a:pt x="571" y="94"/>
                  <a:pt x="571" y="94"/>
                </a:cubicBezTo>
                <a:cubicBezTo>
                  <a:pt x="568" y="92"/>
                  <a:pt x="566" y="90"/>
                  <a:pt x="562" y="88"/>
                </a:cubicBezTo>
                <a:cubicBezTo>
                  <a:pt x="555" y="85"/>
                  <a:pt x="548" y="82"/>
                  <a:pt x="540" y="79"/>
                </a:cubicBezTo>
                <a:cubicBezTo>
                  <a:pt x="540" y="78"/>
                  <a:pt x="540" y="78"/>
                  <a:pt x="540" y="78"/>
                </a:cubicBezTo>
                <a:cubicBezTo>
                  <a:pt x="537" y="77"/>
                  <a:pt x="535" y="76"/>
                  <a:pt x="533" y="75"/>
                </a:cubicBezTo>
                <a:cubicBezTo>
                  <a:pt x="530" y="74"/>
                  <a:pt x="529" y="74"/>
                  <a:pt x="526" y="73"/>
                </a:cubicBezTo>
                <a:cubicBezTo>
                  <a:pt x="526" y="72"/>
                  <a:pt x="526" y="72"/>
                  <a:pt x="526" y="72"/>
                </a:cubicBezTo>
                <a:cubicBezTo>
                  <a:pt x="521" y="71"/>
                  <a:pt x="517" y="70"/>
                  <a:pt x="514" y="68"/>
                </a:cubicBezTo>
                <a:cubicBezTo>
                  <a:pt x="510" y="68"/>
                  <a:pt x="504" y="65"/>
                  <a:pt x="502" y="64"/>
                </a:cubicBezTo>
                <a:cubicBezTo>
                  <a:pt x="500" y="63"/>
                  <a:pt x="502" y="65"/>
                  <a:pt x="502" y="65"/>
                </a:cubicBezTo>
                <a:cubicBezTo>
                  <a:pt x="497" y="64"/>
                  <a:pt x="493" y="62"/>
                  <a:pt x="488" y="60"/>
                </a:cubicBezTo>
                <a:cubicBezTo>
                  <a:pt x="485" y="60"/>
                  <a:pt x="481" y="60"/>
                  <a:pt x="480" y="59"/>
                </a:cubicBezTo>
                <a:cubicBezTo>
                  <a:pt x="483" y="59"/>
                  <a:pt x="485" y="60"/>
                  <a:pt x="484" y="59"/>
                </a:cubicBezTo>
                <a:cubicBezTo>
                  <a:pt x="482" y="58"/>
                  <a:pt x="480" y="59"/>
                  <a:pt x="480" y="58"/>
                </a:cubicBezTo>
                <a:cubicBezTo>
                  <a:pt x="479" y="58"/>
                  <a:pt x="479" y="58"/>
                  <a:pt x="479" y="59"/>
                </a:cubicBezTo>
                <a:cubicBezTo>
                  <a:pt x="474" y="58"/>
                  <a:pt x="470" y="57"/>
                  <a:pt x="468" y="56"/>
                </a:cubicBezTo>
                <a:cubicBezTo>
                  <a:pt x="466" y="56"/>
                  <a:pt x="469" y="57"/>
                  <a:pt x="464" y="56"/>
                </a:cubicBezTo>
                <a:cubicBezTo>
                  <a:pt x="465" y="55"/>
                  <a:pt x="461" y="54"/>
                  <a:pt x="459" y="54"/>
                </a:cubicBezTo>
                <a:cubicBezTo>
                  <a:pt x="459" y="54"/>
                  <a:pt x="459" y="54"/>
                  <a:pt x="458" y="54"/>
                </a:cubicBezTo>
                <a:cubicBezTo>
                  <a:pt x="458" y="54"/>
                  <a:pt x="459" y="54"/>
                  <a:pt x="461" y="54"/>
                </a:cubicBezTo>
                <a:cubicBezTo>
                  <a:pt x="461" y="53"/>
                  <a:pt x="460" y="53"/>
                  <a:pt x="458" y="53"/>
                </a:cubicBezTo>
                <a:cubicBezTo>
                  <a:pt x="457" y="53"/>
                  <a:pt x="456" y="53"/>
                  <a:pt x="456" y="54"/>
                </a:cubicBezTo>
                <a:cubicBezTo>
                  <a:pt x="453" y="53"/>
                  <a:pt x="452" y="52"/>
                  <a:pt x="450" y="52"/>
                </a:cubicBezTo>
                <a:cubicBezTo>
                  <a:pt x="448" y="51"/>
                  <a:pt x="451" y="52"/>
                  <a:pt x="450" y="52"/>
                </a:cubicBezTo>
                <a:cubicBezTo>
                  <a:pt x="442" y="51"/>
                  <a:pt x="434" y="51"/>
                  <a:pt x="428" y="49"/>
                </a:cubicBezTo>
                <a:cubicBezTo>
                  <a:pt x="426" y="49"/>
                  <a:pt x="429" y="50"/>
                  <a:pt x="427" y="50"/>
                </a:cubicBezTo>
                <a:cubicBezTo>
                  <a:pt x="424" y="50"/>
                  <a:pt x="424" y="49"/>
                  <a:pt x="426" y="49"/>
                </a:cubicBezTo>
                <a:cubicBezTo>
                  <a:pt x="426" y="48"/>
                  <a:pt x="425" y="49"/>
                  <a:pt x="423" y="48"/>
                </a:cubicBezTo>
                <a:cubicBezTo>
                  <a:pt x="423" y="49"/>
                  <a:pt x="423" y="49"/>
                  <a:pt x="423" y="49"/>
                </a:cubicBezTo>
                <a:cubicBezTo>
                  <a:pt x="416" y="48"/>
                  <a:pt x="410" y="48"/>
                  <a:pt x="402" y="48"/>
                </a:cubicBezTo>
                <a:cubicBezTo>
                  <a:pt x="404" y="47"/>
                  <a:pt x="401" y="47"/>
                  <a:pt x="397" y="47"/>
                </a:cubicBezTo>
                <a:cubicBezTo>
                  <a:pt x="397" y="46"/>
                  <a:pt x="397" y="46"/>
                  <a:pt x="397" y="46"/>
                </a:cubicBezTo>
                <a:cubicBezTo>
                  <a:pt x="394" y="47"/>
                  <a:pt x="393" y="46"/>
                  <a:pt x="391" y="46"/>
                </a:cubicBezTo>
                <a:cubicBezTo>
                  <a:pt x="389" y="46"/>
                  <a:pt x="395" y="47"/>
                  <a:pt x="393" y="48"/>
                </a:cubicBezTo>
                <a:cubicBezTo>
                  <a:pt x="390" y="47"/>
                  <a:pt x="390" y="47"/>
                  <a:pt x="388" y="47"/>
                </a:cubicBezTo>
                <a:cubicBezTo>
                  <a:pt x="386" y="47"/>
                  <a:pt x="388" y="47"/>
                  <a:pt x="388" y="48"/>
                </a:cubicBezTo>
                <a:cubicBezTo>
                  <a:pt x="385" y="48"/>
                  <a:pt x="385" y="47"/>
                  <a:pt x="382" y="48"/>
                </a:cubicBezTo>
                <a:cubicBezTo>
                  <a:pt x="382" y="47"/>
                  <a:pt x="383" y="47"/>
                  <a:pt x="384" y="47"/>
                </a:cubicBezTo>
                <a:cubicBezTo>
                  <a:pt x="383" y="47"/>
                  <a:pt x="380" y="48"/>
                  <a:pt x="380" y="47"/>
                </a:cubicBezTo>
                <a:cubicBezTo>
                  <a:pt x="379" y="47"/>
                  <a:pt x="380" y="48"/>
                  <a:pt x="377" y="48"/>
                </a:cubicBezTo>
                <a:cubicBezTo>
                  <a:pt x="376" y="47"/>
                  <a:pt x="377" y="47"/>
                  <a:pt x="376" y="47"/>
                </a:cubicBezTo>
                <a:cubicBezTo>
                  <a:pt x="375" y="47"/>
                  <a:pt x="371" y="48"/>
                  <a:pt x="375" y="48"/>
                </a:cubicBezTo>
                <a:cubicBezTo>
                  <a:pt x="374" y="48"/>
                  <a:pt x="373" y="49"/>
                  <a:pt x="371" y="49"/>
                </a:cubicBezTo>
                <a:cubicBezTo>
                  <a:pt x="372" y="48"/>
                  <a:pt x="370" y="48"/>
                  <a:pt x="371" y="47"/>
                </a:cubicBezTo>
                <a:cubicBezTo>
                  <a:pt x="370" y="47"/>
                  <a:pt x="367" y="48"/>
                  <a:pt x="368" y="47"/>
                </a:cubicBezTo>
                <a:cubicBezTo>
                  <a:pt x="365" y="48"/>
                  <a:pt x="363" y="48"/>
                  <a:pt x="361" y="48"/>
                </a:cubicBezTo>
                <a:cubicBezTo>
                  <a:pt x="361" y="47"/>
                  <a:pt x="362" y="47"/>
                  <a:pt x="363" y="47"/>
                </a:cubicBezTo>
                <a:cubicBezTo>
                  <a:pt x="363" y="47"/>
                  <a:pt x="361" y="47"/>
                  <a:pt x="359" y="47"/>
                </a:cubicBezTo>
                <a:cubicBezTo>
                  <a:pt x="358" y="48"/>
                  <a:pt x="355" y="48"/>
                  <a:pt x="351" y="48"/>
                </a:cubicBezTo>
                <a:cubicBezTo>
                  <a:pt x="351" y="49"/>
                  <a:pt x="354" y="48"/>
                  <a:pt x="354" y="49"/>
                </a:cubicBezTo>
                <a:cubicBezTo>
                  <a:pt x="350" y="50"/>
                  <a:pt x="351" y="49"/>
                  <a:pt x="348" y="49"/>
                </a:cubicBezTo>
                <a:cubicBezTo>
                  <a:pt x="350" y="50"/>
                  <a:pt x="344" y="50"/>
                  <a:pt x="342" y="50"/>
                </a:cubicBezTo>
                <a:cubicBezTo>
                  <a:pt x="340" y="50"/>
                  <a:pt x="343" y="50"/>
                  <a:pt x="341" y="51"/>
                </a:cubicBezTo>
                <a:cubicBezTo>
                  <a:pt x="336" y="52"/>
                  <a:pt x="334" y="52"/>
                  <a:pt x="332" y="51"/>
                </a:cubicBezTo>
                <a:cubicBezTo>
                  <a:pt x="334" y="50"/>
                  <a:pt x="335" y="51"/>
                  <a:pt x="335" y="51"/>
                </a:cubicBezTo>
                <a:cubicBezTo>
                  <a:pt x="336" y="51"/>
                  <a:pt x="336" y="51"/>
                  <a:pt x="336" y="51"/>
                </a:cubicBezTo>
                <a:cubicBezTo>
                  <a:pt x="336" y="50"/>
                  <a:pt x="334" y="51"/>
                  <a:pt x="335" y="50"/>
                </a:cubicBezTo>
                <a:cubicBezTo>
                  <a:pt x="331" y="51"/>
                  <a:pt x="331" y="51"/>
                  <a:pt x="331" y="52"/>
                </a:cubicBezTo>
                <a:cubicBezTo>
                  <a:pt x="330" y="51"/>
                  <a:pt x="326" y="51"/>
                  <a:pt x="326" y="52"/>
                </a:cubicBezTo>
                <a:cubicBezTo>
                  <a:pt x="323" y="53"/>
                  <a:pt x="325" y="52"/>
                  <a:pt x="326" y="51"/>
                </a:cubicBezTo>
                <a:cubicBezTo>
                  <a:pt x="326" y="51"/>
                  <a:pt x="322" y="52"/>
                  <a:pt x="321" y="53"/>
                </a:cubicBezTo>
                <a:cubicBezTo>
                  <a:pt x="321" y="53"/>
                  <a:pt x="322" y="53"/>
                  <a:pt x="323" y="53"/>
                </a:cubicBezTo>
                <a:cubicBezTo>
                  <a:pt x="321" y="53"/>
                  <a:pt x="315" y="54"/>
                  <a:pt x="316" y="55"/>
                </a:cubicBezTo>
                <a:cubicBezTo>
                  <a:pt x="314" y="56"/>
                  <a:pt x="314" y="55"/>
                  <a:pt x="312" y="55"/>
                </a:cubicBezTo>
                <a:cubicBezTo>
                  <a:pt x="313" y="55"/>
                  <a:pt x="314" y="54"/>
                  <a:pt x="315" y="54"/>
                </a:cubicBezTo>
                <a:cubicBezTo>
                  <a:pt x="317" y="53"/>
                  <a:pt x="317" y="53"/>
                  <a:pt x="320" y="52"/>
                </a:cubicBezTo>
                <a:cubicBezTo>
                  <a:pt x="319" y="52"/>
                  <a:pt x="314" y="54"/>
                  <a:pt x="313" y="54"/>
                </a:cubicBezTo>
                <a:cubicBezTo>
                  <a:pt x="310" y="54"/>
                  <a:pt x="314" y="54"/>
                  <a:pt x="312" y="55"/>
                </a:cubicBezTo>
                <a:cubicBezTo>
                  <a:pt x="308" y="56"/>
                  <a:pt x="308" y="56"/>
                  <a:pt x="304" y="57"/>
                </a:cubicBezTo>
                <a:cubicBezTo>
                  <a:pt x="305" y="57"/>
                  <a:pt x="307" y="57"/>
                  <a:pt x="307" y="56"/>
                </a:cubicBezTo>
                <a:cubicBezTo>
                  <a:pt x="305" y="56"/>
                  <a:pt x="302" y="58"/>
                  <a:pt x="302" y="58"/>
                </a:cubicBezTo>
                <a:cubicBezTo>
                  <a:pt x="299" y="59"/>
                  <a:pt x="304" y="57"/>
                  <a:pt x="301" y="58"/>
                </a:cubicBezTo>
                <a:cubicBezTo>
                  <a:pt x="301" y="57"/>
                  <a:pt x="304" y="57"/>
                  <a:pt x="303" y="57"/>
                </a:cubicBezTo>
                <a:cubicBezTo>
                  <a:pt x="303" y="57"/>
                  <a:pt x="298" y="58"/>
                  <a:pt x="297" y="58"/>
                </a:cubicBezTo>
                <a:cubicBezTo>
                  <a:pt x="298" y="59"/>
                  <a:pt x="301" y="57"/>
                  <a:pt x="301" y="58"/>
                </a:cubicBezTo>
                <a:cubicBezTo>
                  <a:pt x="296" y="59"/>
                  <a:pt x="295" y="60"/>
                  <a:pt x="292" y="60"/>
                </a:cubicBezTo>
                <a:cubicBezTo>
                  <a:pt x="290" y="61"/>
                  <a:pt x="289" y="61"/>
                  <a:pt x="289" y="62"/>
                </a:cubicBezTo>
                <a:cubicBezTo>
                  <a:pt x="288" y="62"/>
                  <a:pt x="283" y="62"/>
                  <a:pt x="283" y="63"/>
                </a:cubicBezTo>
                <a:cubicBezTo>
                  <a:pt x="279" y="65"/>
                  <a:pt x="279" y="64"/>
                  <a:pt x="276" y="65"/>
                </a:cubicBezTo>
                <a:cubicBezTo>
                  <a:pt x="274" y="66"/>
                  <a:pt x="277" y="66"/>
                  <a:pt x="276" y="66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5" y="65"/>
                  <a:pt x="264" y="71"/>
                  <a:pt x="260" y="71"/>
                </a:cubicBezTo>
                <a:cubicBezTo>
                  <a:pt x="259" y="72"/>
                  <a:pt x="259" y="72"/>
                  <a:pt x="259" y="73"/>
                </a:cubicBezTo>
                <a:cubicBezTo>
                  <a:pt x="257" y="73"/>
                  <a:pt x="254" y="74"/>
                  <a:pt x="253" y="75"/>
                </a:cubicBezTo>
                <a:cubicBezTo>
                  <a:pt x="253" y="75"/>
                  <a:pt x="253" y="75"/>
                  <a:pt x="253" y="74"/>
                </a:cubicBezTo>
                <a:cubicBezTo>
                  <a:pt x="248" y="77"/>
                  <a:pt x="246" y="78"/>
                  <a:pt x="239" y="81"/>
                </a:cubicBezTo>
                <a:cubicBezTo>
                  <a:pt x="240" y="80"/>
                  <a:pt x="244" y="78"/>
                  <a:pt x="245" y="78"/>
                </a:cubicBezTo>
                <a:cubicBezTo>
                  <a:pt x="244" y="78"/>
                  <a:pt x="244" y="76"/>
                  <a:pt x="243" y="77"/>
                </a:cubicBezTo>
                <a:cubicBezTo>
                  <a:pt x="243" y="77"/>
                  <a:pt x="242" y="76"/>
                  <a:pt x="243" y="75"/>
                </a:cubicBezTo>
                <a:cubicBezTo>
                  <a:pt x="244" y="75"/>
                  <a:pt x="244" y="75"/>
                  <a:pt x="245" y="75"/>
                </a:cubicBezTo>
                <a:cubicBezTo>
                  <a:pt x="247" y="74"/>
                  <a:pt x="243" y="74"/>
                  <a:pt x="246" y="73"/>
                </a:cubicBezTo>
                <a:cubicBezTo>
                  <a:pt x="245" y="73"/>
                  <a:pt x="244" y="74"/>
                  <a:pt x="243" y="75"/>
                </a:cubicBezTo>
                <a:cubicBezTo>
                  <a:pt x="243" y="73"/>
                  <a:pt x="250" y="71"/>
                  <a:pt x="252" y="71"/>
                </a:cubicBezTo>
                <a:cubicBezTo>
                  <a:pt x="254" y="70"/>
                  <a:pt x="251" y="70"/>
                  <a:pt x="254" y="69"/>
                </a:cubicBezTo>
                <a:cubicBezTo>
                  <a:pt x="247" y="70"/>
                  <a:pt x="242" y="74"/>
                  <a:pt x="237" y="76"/>
                </a:cubicBezTo>
                <a:cubicBezTo>
                  <a:pt x="236" y="76"/>
                  <a:pt x="237" y="76"/>
                  <a:pt x="237" y="76"/>
                </a:cubicBezTo>
                <a:cubicBezTo>
                  <a:pt x="235" y="77"/>
                  <a:pt x="233" y="78"/>
                  <a:pt x="233" y="78"/>
                </a:cubicBezTo>
                <a:cubicBezTo>
                  <a:pt x="234" y="77"/>
                  <a:pt x="235" y="77"/>
                  <a:pt x="235" y="76"/>
                </a:cubicBezTo>
                <a:cubicBezTo>
                  <a:pt x="232" y="77"/>
                  <a:pt x="234" y="77"/>
                  <a:pt x="231" y="78"/>
                </a:cubicBezTo>
                <a:cubicBezTo>
                  <a:pt x="229" y="78"/>
                  <a:pt x="231" y="77"/>
                  <a:pt x="227" y="79"/>
                </a:cubicBezTo>
                <a:cubicBezTo>
                  <a:pt x="227" y="78"/>
                  <a:pt x="230" y="77"/>
                  <a:pt x="231" y="76"/>
                </a:cubicBezTo>
                <a:cubicBezTo>
                  <a:pt x="229" y="77"/>
                  <a:pt x="228" y="77"/>
                  <a:pt x="224" y="79"/>
                </a:cubicBezTo>
                <a:cubicBezTo>
                  <a:pt x="227" y="76"/>
                  <a:pt x="236" y="73"/>
                  <a:pt x="233" y="72"/>
                </a:cubicBezTo>
                <a:cubicBezTo>
                  <a:pt x="233" y="72"/>
                  <a:pt x="231" y="72"/>
                  <a:pt x="231" y="72"/>
                </a:cubicBezTo>
                <a:cubicBezTo>
                  <a:pt x="229" y="73"/>
                  <a:pt x="233" y="72"/>
                  <a:pt x="230" y="73"/>
                </a:cubicBezTo>
                <a:cubicBezTo>
                  <a:pt x="230" y="73"/>
                  <a:pt x="232" y="73"/>
                  <a:pt x="232" y="73"/>
                </a:cubicBezTo>
                <a:cubicBezTo>
                  <a:pt x="227" y="76"/>
                  <a:pt x="222" y="80"/>
                  <a:pt x="219" y="80"/>
                </a:cubicBezTo>
                <a:cubicBezTo>
                  <a:pt x="223" y="79"/>
                  <a:pt x="216" y="80"/>
                  <a:pt x="222" y="77"/>
                </a:cubicBezTo>
                <a:cubicBezTo>
                  <a:pt x="221" y="76"/>
                  <a:pt x="216" y="78"/>
                  <a:pt x="218" y="76"/>
                </a:cubicBezTo>
                <a:cubicBezTo>
                  <a:pt x="217" y="77"/>
                  <a:pt x="210" y="80"/>
                  <a:pt x="210" y="82"/>
                </a:cubicBezTo>
                <a:cubicBezTo>
                  <a:pt x="205" y="84"/>
                  <a:pt x="210" y="81"/>
                  <a:pt x="203" y="85"/>
                </a:cubicBezTo>
                <a:cubicBezTo>
                  <a:pt x="207" y="83"/>
                  <a:pt x="205" y="85"/>
                  <a:pt x="206" y="85"/>
                </a:cubicBezTo>
                <a:cubicBezTo>
                  <a:pt x="203" y="87"/>
                  <a:pt x="205" y="85"/>
                  <a:pt x="204" y="85"/>
                </a:cubicBezTo>
                <a:cubicBezTo>
                  <a:pt x="202" y="86"/>
                  <a:pt x="201" y="88"/>
                  <a:pt x="199" y="88"/>
                </a:cubicBezTo>
                <a:cubicBezTo>
                  <a:pt x="199" y="89"/>
                  <a:pt x="199" y="89"/>
                  <a:pt x="198" y="89"/>
                </a:cubicBezTo>
                <a:cubicBezTo>
                  <a:pt x="200" y="89"/>
                  <a:pt x="202" y="86"/>
                  <a:pt x="203" y="86"/>
                </a:cubicBezTo>
                <a:cubicBezTo>
                  <a:pt x="204" y="87"/>
                  <a:pt x="202" y="88"/>
                  <a:pt x="201" y="88"/>
                </a:cubicBezTo>
                <a:cubicBezTo>
                  <a:pt x="201" y="89"/>
                  <a:pt x="205" y="87"/>
                  <a:pt x="202" y="89"/>
                </a:cubicBezTo>
                <a:cubicBezTo>
                  <a:pt x="202" y="89"/>
                  <a:pt x="204" y="88"/>
                  <a:pt x="205" y="87"/>
                </a:cubicBezTo>
                <a:cubicBezTo>
                  <a:pt x="203" y="89"/>
                  <a:pt x="198" y="91"/>
                  <a:pt x="198" y="92"/>
                </a:cubicBezTo>
                <a:cubicBezTo>
                  <a:pt x="198" y="92"/>
                  <a:pt x="198" y="91"/>
                  <a:pt x="195" y="93"/>
                </a:cubicBezTo>
                <a:cubicBezTo>
                  <a:pt x="195" y="92"/>
                  <a:pt x="196" y="92"/>
                  <a:pt x="197" y="91"/>
                </a:cubicBezTo>
                <a:cubicBezTo>
                  <a:pt x="196" y="91"/>
                  <a:pt x="194" y="92"/>
                  <a:pt x="192" y="94"/>
                </a:cubicBezTo>
                <a:cubicBezTo>
                  <a:pt x="191" y="94"/>
                  <a:pt x="190" y="94"/>
                  <a:pt x="190" y="93"/>
                </a:cubicBezTo>
                <a:cubicBezTo>
                  <a:pt x="187" y="95"/>
                  <a:pt x="190" y="94"/>
                  <a:pt x="187" y="96"/>
                </a:cubicBezTo>
                <a:cubicBezTo>
                  <a:pt x="189" y="94"/>
                  <a:pt x="184" y="97"/>
                  <a:pt x="184" y="96"/>
                </a:cubicBezTo>
                <a:cubicBezTo>
                  <a:pt x="182" y="98"/>
                  <a:pt x="180" y="99"/>
                  <a:pt x="179" y="100"/>
                </a:cubicBezTo>
                <a:cubicBezTo>
                  <a:pt x="179" y="99"/>
                  <a:pt x="179" y="98"/>
                  <a:pt x="181" y="98"/>
                </a:cubicBezTo>
                <a:cubicBezTo>
                  <a:pt x="184" y="96"/>
                  <a:pt x="180" y="98"/>
                  <a:pt x="180" y="97"/>
                </a:cubicBezTo>
                <a:cubicBezTo>
                  <a:pt x="184" y="95"/>
                  <a:pt x="186" y="93"/>
                  <a:pt x="191" y="90"/>
                </a:cubicBezTo>
                <a:cubicBezTo>
                  <a:pt x="188" y="92"/>
                  <a:pt x="189" y="92"/>
                  <a:pt x="192" y="90"/>
                </a:cubicBezTo>
                <a:cubicBezTo>
                  <a:pt x="194" y="88"/>
                  <a:pt x="194" y="88"/>
                  <a:pt x="198" y="86"/>
                </a:cubicBezTo>
                <a:cubicBezTo>
                  <a:pt x="200" y="85"/>
                  <a:pt x="196" y="86"/>
                  <a:pt x="200" y="84"/>
                </a:cubicBezTo>
                <a:cubicBezTo>
                  <a:pt x="199" y="85"/>
                  <a:pt x="204" y="82"/>
                  <a:pt x="204" y="84"/>
                </a:cubicBezTo>
                <a:cubicBezTo>
                  <a:pt x="204" y="84"/>
                  <a:pt x="206" y="83"/>
                  <a:pt x="208" y="82"/>
                </a:cubicBezTo>
                <a:cubicBezTo>
                  <a:pt x="208" y="81"/>
                  <a:pt x="209" y="81"/>
                  <a:pt x="209" y="81"/>
                </a:cubicBezTo>
                <a:cubicBezTo>
                  <a:pt x="209" y="80"/>
                  <a:pt x="205" y="82"/>
                  <a:pt x="207" y="82"/>
                </a:cubicBezTo>
                <a:cubicBezTo>
                  <a:pt x="205" y="83"/>
                  <a:pt x="203" y="84"/>
                  <a:pt x="203" y="83"/>
                </a:cubicBezTo>
                <a:cubicBezTo>
                  <a:pt x="206" y="81"/>
                  <a:pt x="206" y="81"/>
                  <a:pt x="206" y="81"/>
                </a:cubicBezTo>
                <a:cubicBezTo>
                  <a:pt x="206" y="81"/>
                  <a:pt x="205" y="82"/>
                  <a:pt x="206" y="82"/>
                </a:cubicBezTo>
                <a:cubicBezTo>
                  <a:pt x="208" y="81"/>
                  <a:pt x="207" y="81"/>
                  <a:pt x="207" y="80"/>
                </a:cubicBezTo>
                <a:cubicBezTo>
                  <a:pt x="208" y="79"/>
                  <a:pt x="209" y="80"/>
                  <a:pt x="210" y="79"/>
                </a:cubicBezTo>
                <a:cubicBezTo>
                  <a:pt x="212" y="78"/>
                  <a:pt x="209" y="81"/>
                  <a:pt x="213" y="79"/>
                </a:cubicBezTo>
                <a:cubicBezTo>
                  <a:pt x="215" y="78"/>
                  <a:pt x="214" y="77"/>
                  <a:pt x="216" y="77"/>
                </a:cubicBezTo>
                <a:cubicBezTo>
                  <a:pt x="218" y="75"/>
                  <a:pt x="218" y="73"/>
                  <a:pt x="217" y="73"/>
                </a:cubicBezTo>
                <a:cubicBezTo>
                  <a:pt x="216" y="74"/>
                  <a:pt x="216" y="74"/>
                  <a:pt x="213" y="75"/>
                </a:cubicBezTo>
                <a:cubicBezTo>
                  <a:pt x="213" y="74"/>
                  <a:pt x="213" y="74"/>
                  <a:pt x="213" y="74"/>
                </a:cubicBezTo>
                <a:cubicBezTo>
                  <a:pt x="219" y="70"/>
                  <a:pt x="218" y="72"/>
                  <a:pt x="221" y="70"/>
                </a:cubicBezTo>
                <a:cubicBezTo>
                  <a:pt x="222" y="70"/>
                  <a:pt x="220" y="71"/>
                  <a:pt x="219" y="72"/>
                </a:cubicBezTo>
                <a:cubicBezTo>
                  <a:pt x="218" y="73"/>
                  <a:pt x="221" y="71"/>
                  <a:pt x="219" y="73"/>
                </a:cubicBezTo>
                <a:cubicBezTo>
                  <a:pt x="219" y="73"/>
                  <a:pt x="223" y="71"/>
                  <a:pt x="222" y="72"/>
                </a:cubicBezTo>
                <a:cubicBezTo>
                  <a:pt x="224" y="71"/>
                  <a:pt x="221" y="72"/>
                  <a:pt x="221" y="71"/>
                </a:cubicBezTo>
                <a:cubicBezTo>
                  <a:pt x="224" y="70"/>
                  <a:pt x="221" y="70"/>
                  <a:pt x="224" y="68"/>
                </a:cubicBezTo>
                <a:cubicBezTo>
                  <a:pt x="224" y="68"/>
                  <a:pt x="224" y="68"/>
                  <a:pt x="224" y="68"/>
                </a:cubicBezTo>
                <a:cubicBezTo>
                  <a:pt x="223" y="68"/>
                  <a:pt x="223" y="69"/>
                  <a:pt x="221" y="70"/>
                </a:cubicBezTo>
                <a:cubicBezTo>
                  <a:pt x="224" y="66"/>
                  <a:pt x="231" y="66"/>
                  <a:pt x="235" y="63"/>
                </a:cubicBezTo>
                <a:cubicBezTo>
                  <a:pt x="234" y="63"/>
                  <a:pt x="233" y="64"/>
                  <a:pt x="234" y="62"/>
                </a:cubicBezTo>
                <a:cubicBezTo>
                  <a:pt x="231" y="63"/>
                  <a:pt x="234" y="63"/>
                  <a:pt x="231" y="64"/>
                </a:cubicBezTo>
                <a:cubicBezTo>
                  <a:pt x="233" y="63"/>
                  <a:pt x="232" y="63"/>
                  <a:pt x="234" y="61"/>
                </a:cubicBezTo>
                <a:cubicBezTo>
                  <a:pt x="236" y="60"/>
                  <a:pt x="235" y="61"/>
                  <a:pt x="234" y="61"/>
                </a:cubicBezTo>
                <a:cubicBezTo>
                  <a:pt x="235" y="61"/>
                  <a:pt x="236" y="61"/>
                  <a:pt x="236" y="62"/>
                </a:cubicBezTo>
                <a:cubicBezTo>
                  <a:pt x="239" y="60"/>
                  <a:pt x="239" y="60"/>
                  <a:pt x="241" y="59"/>
                </a:cubicBezTo>
                <a:cubicBezTo>
                  <a:pt x="240" y="60"/>
                  <a:pt x="244" y="58"/>
                  <a:pt x="245" y="58"/>
                </a:cubicBezTo>
                <a:cubicBezTo>
                  <a:pt x="248" y="57"/>
                  <a:pt x="244" y="57"/>
                  <a:pt x="247" y="57"/>
                </a:cubicBezTo>
                <a:cubicBezTo>
                  <a:pt x="249" y="55"/>
                  <a:pt x="249" y="56"/>
                  <a:pt x="249" y="56"/>
                </a:cubicBezTo>
                <a:cubicBezTo>
                  <a:pt x="248" y="58"/>
                  <a:pt x="246" y="58"/>
                  <a:pt x="244" y="59"/>
                </a:cubicBezTo>
                <a:cubicBezTo>
                  <a:pt x="245" y="59"/>
                  <a:pt x="246" y="59"/>
                  <a:pt x="244" y="61"/>
                </a:cubicBezTo>
                <a:cubicBezTo>
                  <a:pt x="244" y="61"/>
                  <a:pt x="245" y="60"/>
                  <a:pt x="245" y="61"/>
                </a:cubicBezTo>
                <a:cubicBezTo>
                  <a:pt x="245" y="60"/>
                  <a:pt x="245" y="60"/>
                  <a:pt x="246" y="59"/>
                </a:cubicBezTo>
                <a:cubicBezTo>
                  <a:pt x="247" y="59"/>
                  <a:pt x="248" y="59"/>
                  <a:pt x="248" y="59"/>
                </a:cubicBezTo>
                <a:cubicBezTo>
                  <a:pt x="250" y="58"/>
                  <a:pt x="245" y="59"/>
                  <a:pt x="246" y="59"/>
                </a:cubicBezTo>
                <a:cubicBezTo>
                  <a:pt x="248" y="57"/>
                  <a:pt x="253" y="56"/>
                  <a:pt x="253" y="55"/>
                </a:cubicBezTo>
                <a:cubicBezTo>
                  <a:pt x="255" y="54"/>
                  <a:pt x="255" y="55"/>
                  <a:pt x="257" y="55"/>
                </a:cubicBezTo>
                <a:cubicBezTo>
                  <a:pt x="257" y="54"/>
                  <a:pt x="264" y="50"/>
                  <a:pt x="267" y="50"/>
                </a:cubicBezTo>
                <a:cubicBezTo>
                  <a:pt x="271" y="49"/>
                  <a:pt x="268" y="48"/>
                  <a:pt x="268" y="48"/>
                </a:cubicBezTo>
                <a:cubicBezTo>
                  <a:pt x="266" y="49"/>
                  <a:pt x="263" y="49"/>
                  <a:pt x="263" y="50"/>
                </a:cubicBezTo>
                <a:cubicBezTo>
                  <a:pt x="263" y="50"/>
                  <a:pt x="265" y="50"/>
                  <a:pt x="266" y="49"/>
                </a:cubicBezTo>
                <a:cubicBezTo>
                  <a:pt x="263" y="51"/>
                  <a:pt x="256" y="53"/>
                  <a:pt x="253" y="55"/>
                </a:cubicBezTo>
                <a:cubicBezTo>
                  <a:pt x="253" y="54"/>
                  <a:pt x="252" y="54"/>
                  <a:pt x="254" y="53"/>
                </a:cubicBezTo>
                <a:cubicBezTo>
                  <a:pt x="256" y="52"/>
                  <a:pt x="258" y="52"/>
                  <a:pt x="258" y="51"/>
                </a:cubicBezTo>
                <a:cubicBezTo>
                  <a:pt x="261" y="50"/>
                  <a:pt x="259" y="52"/>
                  <a:pt x="257" y="52"/>
                </a:cubicBezTo>
                <a:cubicBezTo>
                  <a:pt x="261" y="51"/>
                  <a:pt x="263" y="49"/>
                  <a:pt x="267" y="48"/>
                </a:cubicBezTo>
                <a:cubicBezTo>
                  <a:pt x="262" y="49"/>
                  <a:pt x="253" y="52"/>
                  <a:pt x="247" y="55"/>
                </a:cubicBezTo>
                <a:cubicBezTo>
                  <a:pt x="244" y="56"/>
                  <a:pt x="242" y="56"/>
                  <a:pt x="242" y="55"/>
                </a:cubicBezTo>
                <a:cubicBezTo>
                  <a:pt x="240" y="56"/>
                  <a:pt x="242" y="56"/>
                  <a:pt x="242" y="57"/>
                </a:cubicBezTo>
                <a:cubicBezTo>
                  <a:pt x="240" y="57"/>
                  <a:pt x="241" y="58"/>
                  <a:pt x="239" y="58"/>
                </a:cubicBezTo>
                <a:cubicBezTo>
                  <a:pt x="238" y="58"/>
                  <a:pt x="240" y="57"/>
                  <a:pt x="239" y="57"/>
                </a:cubicBezTo>
                <a:cubicBezTo>
                  <a:pt x="238" y="57"/>
                  <a:pt x="236" y="58"/>
                  <a:pt x="234" y="59"/>
                </a:cubicBezTo>
                <a:cubicBezTo>
                  <a:pt x="233" y="60"/>
                  <a:pt x="235" y="59"/>
                  <a:pt x="234" y="60"/>
                </a:cubicBezTo>
                <a:cubicBezTo>
                  <a:pt x="236" y="59"/>
                  <a:pt x="235" y="59"/>
                  <a:pt x="235" y="59"/>
                </a:cubicBezTo>
                <a:cubicBezTo>
                  <a:pt x="237" y="57"/>
                  <a:pt x="237" y="58"/>
                  <a:pt x="239" y="58"/>
                </a:cubicBezTo>
                <a:cubicBezTo>
                  <a:pt x="238" y="59"/>
                  <a:pt x="227" y="63"/>
                  <a:pt x="229" y="64"/>
                </a:cubicBezTo>
                <a:cubicBezTo>
                  <a:pt x="228" y="64"/>
                  <a:pt x="227" y="64"/>
                  <a:pt x="226" y="64"/>
                </a:cubicBezTo>
                <a:cubicBezTo>
                  <a:pt x="229" y="61"/>
                  <a:pt x="225" y="63"/>
                  <a:pt x="223" y="62"/>
                </a:cubicBezTo>
                <a:cubicBezTo>
                  <a:pt x="222" y="63"/>
                  <a:pt x="222" y="63"/>
                  <a:pt x="220" y="64"/>
                </a:cubicBezTo>
                <a:cubicBezTo>
                  <a:pt x="220" y="64"/>
                  <a:pt x="221" y="63"/>
                  <a:pt x="221" y="63"/>
                </a:cubicBezTo>
                <a:cubicBezTo>
                  <a:pt x="216" y="65"/>
                  <a:pt x="222" y="64"/>
                  <a:pt x="217" y="66"/>
                </a:cubicBezTo>
                <a:cubicBezTo>
                  <a:pt x="217" y="65"/>
                  <a:pt x="218" y="65"/>
                  <a:pt x="218" y="64"/>
                </a:cubicBezTo>
                <a:cubicBezTo>
                  <a:pt x="213" y="68"/>
                  <a:pt x="214" y="68"/>
                  <a:pt x="210" y="70"/>
                </a:cubicBezTo>
                <a:cubicBezTo>
                  <a:pt x="209" y="69"/>
                  <a:pt x="209" y="69"/>
                  <a:pt x="209" y="69"/>
                </a:cubicBezTo>
                <a:cubicBezTo>
                  <a:pt x="209" y="69"/>
                  <a:pt x="207" y="71"/>
                  <a:pt x="205" y="72"/>
                </a:cubicBezTo>
                <a:cubicBezTo>
                  <a:pt x="205" y="72"/>
                  <a:pt x="207" y="72"/>
                  <a:pt x="204" y="74"/>
                </a:cubicBezTo>
                <a:cubicBezTo>
                  <a:pt x="204" y="73"/>
                  <a:pt x="205" y="72"/>
                  <a:pt x="203" y="73"/>
                </a:cubicBezTo>
                <a:cubicBezTo>
                  <a:pt x="201" y="75"/>
                  <a:pt x="199" y="76"/>
                  <a:pt x="198" y="77"/>
                </a:cubicBezTo>
                <a:cubicBezTo>
                  <a:pt x="199" y="76"/>
                  <a:pt x="202" y="75"/>
                  <a:pt x="198" y="78"/>
                </a:cubicBezTo>
                <a:cubicBezTo>
                  <a:pt x="199" y="78"/>
                  <a:pt x="201" y="77"/>
                  <a:pt x="203" y="75"/>
                </a:cubicBezTo>
                <a:cubicBezTo>
                  <a:pt x="203" y="76"/>
                  <a:pt x="196" y="80"/>
                  <a:pt x="194" y="81"/>
                </a:cubicBezTo>
                <a:cubicBezTo>
                  <a:pt x="197" y="79"/>
                  <a:pt x="196" y="79"/>
                  <a:pt x="197" y="77"/>
                </a:cubicBezTo>
                <a:cubicBezTo>
                  <a:pt x="194" y="79"/>
                  <a:pt x="195" y="78"/>
                  <a:pt x="192" y="80"/>
                </a:cubicBezTo>
                <a:cubicBezTo>
                  <a:pt x="191" y="80"/>
                  <a:pt x="192" y="80"/>
                  <a:pt x="192" y="81"/>
                </a:cubicBezTo>
                <a:cubicBezTo>
                  <a:pt x="187" y="83"/>
                  <a:pt x="184" y="85"/>
                  <a:pt x="179" y="89"/>
                </a:cubicBezTo>
                <a:cubicBezTo>
                  <a:pt x="179" y="89"/>
                  <a:pt x="180" y="89"/>
                  <a:pt x="180" y="89"/>
                </a:cubicBezTo>
                <a:cubicBezTo>
                  <a:pt x="181" y="88"/>
                  <a:pt x="181" y="88"/>
                  <a:pt x="183" y="87"/>
                </a:cubicBezTo>
                <a:cubicBezTo>
                  <a:pt x="182" y="88"/>
                  <a:pt x="182" y="89"/>
                  <a:pt x="182" y="90"/>
                </a:cubicBezTo>
                <a:cubicBezTo>
                  <a:pt x="179" y="91"/>
                  <a:pt x="178" y="93"/>
                  <a:pt x="177" y="92"/>
                </a:cubicBezTo>
                <a:cubicBezTo>
                  <a:pt x="176" y="94"/>
                  <a:pt x="174" y="95"/>
                  <a:pt x="172" y="96"/>
                </a:cubicBezTo>
                <a:cubicBezTo>
                  <a:pt x="171" y="96"/>
                  <a:pt x="173" y="94"/>
                  <a:pt x="173" y="94"/>
                </a:cubicBezTo>
                <a:cubicBezTo>
                  <a:pt x="169" y="96"/>
                  <a:pt x="172" y="96"/>
                  <a:pt x="171" y="97"/>
                </a:cubicBezTo>
                <a:cubicBezTo>
                  <a:pt x="171" y="97"/>
                  <a:pt x="172" y="96"/>
                  <a:pt x="173" y="95"/>
                </a:cubicBezTo>
                <a:cubicBezTo>
                  <a:pt x="173" y="96"/>
                  <a:pt x="169" y="100"/>
                  <a:pt x="173" y="97"/>
                </a:cubicBezTo>
                <a:cubicBezTo>
                  <a:pt x="171" y="99"/>
                  <a:pt x="166" y="102"/>
                  <a:pt x="166" y="101"/>
                </a:cubicBezTo>
                <a:cubicBezTo>
                  <a:pt x="169" y="98"/>
                  <a:pt x="167" y="98"/>
                  <a:pt x="169" y="97"/>
                </a:cubicBezTo>
                <a:cubicBezTo>
                  <a:pt x="168" y="96"/>
                  <a:pt x="165" y="99"/>
                  <a:pt x="163" y="101"/>
                </a:cubicBezTo>
                <a:cubicBezTo>
                  <a:pt x="163" y="101"/>
                  <a:pt x="162" y="101"/>
                  <a:pt x="162" y="101"/>
                </a:cubicBezTo>
                <a:cubicBezTo>
                  <a:pt x="162" y="101"/>
                  <a:pt x="163" y="100"/>
                  <a:pt x="163" y="100"/>
                </a:cubicBezTo>
                <a:cubicBezTo>
                  <a:pt x="163" y="100"/>
                  <a:pt x="162" y="100"/>
                  <a:pt x="161" y="101"/>
                </a:cubicBezTo>
                <a:cubicBezTo>
                  <a:pt x="162" y="102"/>
                  <a:pt x="162" y="102"/>
                  <a:pt x="158" y="102"/>
                </a:cubicBezTo>
                <a:cubicBezTo>
                  <a:pt x="157" y="104"/>
                  <a:pt x="161" y="102"/>
                  <a:pt x="157" y="105"/>
                </a:cubicBezTo>
                <a:cubicBezTo>
                  <a:pt x="157" y="104"/>
                  <a:pt x="155" y="105"/>
                  <a:pt x="154" y="106"/>
                </a:cubicBezTo>
                <a:cubicBezTo>
                  <a:pt x="157" y="105"/>
                  <a:pt x="154" y="107"/>
                  <a:pt x="154" y="107"/>
                </a:cubicBezTo>
                <a:cubicBezTo>
                  <a:pt x="152" y="109"/>
                  <a:pt x="153" y="108"/>
                  <a:pt x="151" y="109"/>
                </a:cubicBezTo>
                <a:cubicBezTo>
                  <a:pt x="151" y="109"/>
                  <a:pt x="153" y="108"/>
                  <a:pt x="152" y="108"/>
                </a:cubicBezTo>
                <a:cubicBezTo>
                  <a:pt x="152" y="108"/>
                  <a:pt x="152" y="108"/>
                  <a:pt x="151" y="108"/>
                </a:cubicBezTo>
                <a:cubicBezTo>
                  <a:pt x="150" y="109"/>
                  <a:pt x="151" y="109"/>
                  <a:pt x="150" y="110"/>
                </a:cubicBezTo>
                <a:cubicBezTo>
                  <a:pt x="150" y="111"/>
                  <a:pt x="153" y="108"/>
                  <a:pt x="150" y="111"/>
                </a:cubicBezTo>
                <a:cubicBezTo>
                  <a:pt x="151" y="111"/>
                  <a:pt x="154" y="109"/>
                  <a:pt x="154" y="108"/>
                </a:cubicBezTo>
                <a:cubicBezTo>
                  <a:pt x="154" y="109"/>
                  <a:pt x="156" y="108"/>
                  <a:pt x="156" y="108"/>
                </a:cubicBezTo>
                <a:cubicBezTo>
                  <a:pt x="154" y="110"/>
                  <a:pt x="154" y="109"/>
                  <a:pt x="153" y="110"/>
                </a:cubicBezTo>
                <a:cubicBezTo>
                  <a:pt x="152" y="111"/>
                  <a:pt x="149" y="113"/>
                  <a:pt x="149" y="114"/>
                </a:cubicBezTo>
                <a:cubicBezTo>
                  <a:pt x="150" y="113"/>
                  <a:pt x="153" y="110"/>
                  <a:pt x="154" y="111"/>
                </a:cubicBezTo>
                <a:cubicBezTo>
                  <a:pt x="151" y="113"/>
                  <a:pt x="152" y="113"/>
                  <a:pt x="153" y="113"/>
                </a:cubicBezTo>
                <a:cubicBezTo>
                  <a:pt x="153" y="113"/>
                  <a:pt x="152" y="113"/>
                  <a:pt x="152" y="113"/>
                </a:cubicBezTo>
                <a:cubicBezTo>
                  <a:pt x="152" y="113"/>
                  <a:pt x="152" y="114"/>
                  <a:pt x="152" y="114"/>
                </a:cubicBezTo>
                <a:cubicBezTo>
                  <a:pt x="150" y="114"/>
                  <a:pt x="153" y="111"/>
                  <a:pt x="149" y="114"/>
                </a:cubicBezTo>
                <a:cubicBezTo>
                  <a:pt x="149" y="116"/>
                  <a:pt x="146" y="119"/>
                  <a:pt x="150" y="117"/>
                </a:cubicBezTo>
                <a:cubicBezTo>
                  <a:pt x="149" y="118"/>
                  <a:pt x="149" y="118"/>
                  <a:pt x="149" y="118"/>
                </a:cubicBezTo>
                <a:cubicBezTo>
                  <a:pt x="147" y="120"/>
                  <a:pt x="146" y="119"/>
                  <a:pt x="147" y="118"/>
                </a:cubicBezTo>
                <a:cubicBezTo>
                  <a:pt x="144" y="118"/>
                  <a:pt x="140" y="124"/>
                  <a:pt x="138" y="124"/>
                </a:cubicBezTo>
                <a:cubicBezTo>
                  <a:pt x="139" y="124"/>
                  <a:pt x="136" y="126"/>
                  <a:pt x="136" y="127"/>
                </a:cubicBezTo>
                <a:cubicBezTo>
                  <a:pt x="137" y="127"/>
                  <a:pt x="140" y="125"/>
                  <a:pt x="143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4" y="121"/>
                  <a:pt x="142" y="123"/>
                  <a:pt x="144" y="123"/>
                </a:cubicBezTo>
                <a:cubicBezTo>
                  <a:pt x="142" y="122"/>
                  <a:pt x="139" y="127"/>
                  <a:pt x="138" y="126"/>
                </a:cubicBezTo>
                <a:cubicBezTo>
                  <a:pt x="135" y="128"/>
                  <a:pt x="135" y="129"/>
                  <a:pt x="134" y="130"/>
                </a:cubicBezTo>
                <a:cubicBezTo>
                  <a:pt x="137" y="129"/>
                  <a:pt x="137" y="128"/>
                  <a:pt x="139" y="127"/>
                </a:cubicBezTo>
                <a:cubicBezTo>
                  <a:pt x="139" y="128"/>
                  <a:pt x="140" y="127"/>
                  <a:pt x="139" y="128"/>
                </a:cubicBezTo>
                <a:cubicBezTo>
                  <a:pt x="140" y="128"/>
                  <a:pt x="141" y="127"/>
                  <a:pt x="141" y="127"/>
                </a:cubicBezTo>
                <a:cubicBezTo>
                  <a:pt x="142" y="126"/>
                  <a:pt x="142" y="126"/>
                  <a:pt x="142" y="126"/>
                </a:cubicBezTo>
                <a:cubicBezTo>
                  <a:pt x="143" y="125"/>
                  <a:pt x="144" y="125"/>
                  <a:pt x="146" y="123"/>
                </a:cubicBezTo>
                <a:cubicBezTo>
                  <a:pt x="147" y="121"/>
                  <a:pt x="151" y="120"/>
                  <a:pt x="154" y="116"/>
                </a:cubicBezTo>
                <a:cubicBezTo>
                  <a:pt x="159" y="114"/>
                  <a:pt x="160" y="110"/>
                  <a:pt x="162" y="111"/>
                </a:cubicBezTo>
                <a:cubicBezTo>
                  <a:pt x="165" y="107"/>
                  <a:pt x="169" y="106"/>
                  <a:pt x="173" y="103"/>
                </a:cubicBezTo>
                <a:cubicBezTo>
                  <a:pt x="175" y="101"/>
                  <a:pt x="172" y="103"/>
                  <a:pt x="174" y="102"/>
                </a:cubicBezTo>
                <a:cubicBezTo>
                  <a:pt x="175" y="101"/>
                  <a:pt x="176" y="101"/>
                  <a:pt x="178" y="100"/>
                </a:cubicBezTo>
                <a:cubicBezTo>
                  <a:pt x="174" y="104"/>
                  <a:pt x="169" y="106"/>
                  <a:pt x="163" y="111"/>
                </a:cubicBezTo>
                <a:cubicBezTo>
                  <a:pt x="166" y="111"/>
                  <a:pt x="178" y="99"/>
                  <a:pt x="183" y="98"/>
                </a:cubicBezTo>
                <a:cubicBezTo>
                  <a:pt x="183" y="98"/>
                  <a:pt x="180" y="101"/>
                  <a:pt x="183" y="99"/>
                </a:cubicBezTo>
                <a:cubicBezTo>
                  <a:pt x="183" y="100"/>
                  <a:pt x="177" y="103"/>
                  <a:pt x="177" y="104"/>
                </a:cubicBezTo>
                <a:cubicBezTo>
                  <a:pt x="173" y="106"/>
                  <a:pt x="172" y="108"/>
                  <a:pt x="168" y="110"/>
                </a:cubicBezTo>
                <a:cubicBezTo>
                  <a:pt x="168" y="111"/>
                  <a:pt x="168" y="111"/>
                  <a:pt x="168" y="111"/>
                </a:cubicBezTo>
                <a:cubicBezTo>
                  <a:pt x="170" y="109"/>
                  <a:pt x="173" y="108"/>
                  <a:pt x="176" y="106"/>
                </a:cubicBezTo>
                <a:cubicBezTo>
                  <a:pt x="175" y="107"/>
                  <a:pt x="175" y="107"/>
                  <a:pt x="176" y="107"/>
                </a:cubicBezTo>
                <a:cubicBezTo>
                  <a:pt x="173" y="109"/>
                  <a:pt x="173" y="109"/>
                  <a:pt x="169" y="112"/>
                </a:cubicBezTo>
                <a:cubicBezTo>
                  <a:pt x="168" y="112"/>
                  <a:pt x="168" y="112"/>
                  <a:pt x="168" y="112"/>
                </a:cubicBezTo>
                <a:cubicBezTo>
                  <a:pt x="166" y="114"/>
                  <a:pt x="163" y="116"/>
                  <a:pt x="159" y="119"/>
                </a:cubicBezTo>
                <a:cubicBezTo>
                  <a:pt x="160" y="120"/>
                  <a:pt x="165" y="115"/>
                  <a:pt x="166" y="114"/>
                </a:cubicBezTo>
                <a:cubicBezTo>
                  <a:pt x="167" y="114"/>
                  <a:pt x="166" y="114"/>
                  <a:pt x="166" y="114"/>
                </a:cubicBezTo>
                <a:cubicBezTo>
                  <a:pt x="164" y="116"/>
                  <a:pt x="168" y="113"/>
                  <a:pt x="168" y="114"/>
                </a:cubicBezTo>
                <a:cubicBezTo>
                  <a:pt x="169" y="112"/>
                  <a:pt x="172" y="111"/>
                  <a:pt x="175" y="108"/>
                </a:cubicBezTo>
                <a:cubicBezTo>
                  <a:pt x="175" y="109"/>
                  <a:pt x="174" y="110"/>
                  <a:pt x="174" y="110"/>
                </a:cubicBezTo>
                <a:cubicBezTo>
                  <a:pt x="176" y="108"/>
                  <a:pt x="181" y="104"/>
                  <a:pt x="183" y="104"/>
                </a:cubicBezTo>
                <a:cubicBezTo>
                  <a:pt x="185" y="102"/>
                  <a:pt x="189" y="100"/>
                  <a:pt x="190" y="98"/>
                </a:cubicBezTo>
                <a:cubicBezTo>
                  <a:pt x="191" y="98"/>
                  <a:pt x="196" y="95"/>
                  <a:pt x="199" y="93"/>
                </a:cubicBezTo>
                <a:cubicBezTo>
                  <a:pt x="199" y="93"/>
                  <a:pt x="198" y="94"/>
                  <a:pt x="198" y="94"/>
                </a:cubicBezTo>
                <a:cubicBezTo>
                  <a:pt x="203" y="90"/>
                  <a:pt x="208" y="88"/>
                  <a:pt x="215" y="83"/>
                </a:cubicBezTo>
                <a:cubicBezTo>
                  <a:pt x="214" y="84"/>
                  <a:pt x="214" y="85"/>
                  <a:pt x="215" y="84"/>
                </a:cubicBezTo>
                <a:cubicBezTo>
                  <a:pt x="218" y="83"/>
                  <a:pt x="214" y="85"/>
                  <a:pt x="215" y="85"/>
                </a:cubicBezTo>
                <a:cubicBezTo>
                  <a:pt x="212" y="86"/>
                  <a:pt x="211" y="87"/>
                  <a:pt x="208" y="88"/>
                </a:cubicBezTo>
                <a:cubicBezTo>
                  <a:pt x="206" y="89"/>
                  <a:pt x="209" y="88"/>
                  <a:pt x="209" y="89"/>
                </a:cubicBezTo>
                <a:cubicBezTo>
                  <a:pt x="204" y="91"/>
                  <a:pt x="202" y="93"/>
                  <a:pt x="200" y="95"/>
                </a:cubicBezTo>
                <a:cubicBezTo>
                  <a:pt x="198" y="95"/>
                  <a:pt x="196" y="97"/>
                  <a:pt x="194" y="98"/>
                </a:cubicBezTo>
                <a:cubicBezTo>
                  <a:pt x="193" y="99"/>
                  <a:pt x="193" y="99"/>
                  <a:pt x="193" y="99"/>
                </a:cubicBezTo>
                <a:cubicBezTo>
                  <a:pt x="190" y="100"/>
                  <a:pt x="188" y="102"/>
                  <a:pt x="184" y="105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83" y="105"/>
                  <a:pt x="182" y="106"/>
                  <a:pt x="182" y="106"/>
                </a:cubicBezTo>
                <a:cubicBezTo>
                  <a:pt x="182" y="106"/>
                  <a:pt x="175" y="111"/>
                  <a:pt x="170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64" y="119"/>
                  <a:pt x="167" y="119"/>
                  <a:pt x="161" y="123"/>
                </a:cubicBezTo>
                <a:cubicBezTo>
                  <a:pt x="162" y="123"/>
                  <a:pt x="161" y="124"/>
                  <a:pt x="162" y="123"/>
                </a:cubicBezTo>
                <a:cubicBezTo>
                  <a:pt x="161" y="124"/>
                  <a:pt x="156" y="128"/>
                  <a:pt x="156" y="128"/>
                </a:cubicBezTo>
                <a:cubicBezTo>
                  <a:pt x="155" y="128"/>
                  <a:pt x="156" y="129"/>
                  <a:pt x="155" y="130"/>
                </a:cubicBezTo>
                <a:cubicBezTo>
                  <a:pt x="152" y="130"/>
                  <a:pt x="154" y="128"/>
                  <a:pt x="154" y="127"/>
                </a:cubicBezTo>
                <a:cubicBezTo>
                  <a:pt x="151" y="129"/>
                  <a:pt x="154" y="128"/>
                  <a:pt x="151" y="131"/>
                </a:cubicBezTo>
                <a:cubicBezTo>
                  <a:pt x="151" y="131"/>
                  <a:pt x="152" y="130"/>
                  <a:pt x="152" y="131"/>
                </a:cubicBezTo>
                <a:cubicBezTo>
                  <a:pt x="149" y="133"/>
                  <a:pt x="150" y="133"/>
                  <a:pt x="148" y="135"/>
                </a:cubicBezTo>
                <a:cubicBezTo>
                  <a:pt x="146" y="136"/>
                  <a:pt x="146" y="137"/>
                  <a:pt x="145" y="138"/>
                </a:cubicBezTo>
                <a:cubicBezTo>
                  <a:pt x="145" y="137"/>
                  <a:pt x="145" y="137"/>
                  <a:pt x="142" y="139"/>
                </a:cubicBezTo>
                <a:cubicBezTo>
                  <a:pt x="140" y="141"/>
                  <a:pt x="144" y="138"/>
                  <a:pt x="143" y="139"/>
                </a:cubicBezTo>
                <a:cubicBezTo>
                  <a:pt x="142" y="140"/>
                  <a:pt x="139" y="142"/>
                  <a:pt x="141" y="141"/>
                </a:cubicBezTo>
                <a:cubicBezTo>
                  <a:pt x="141" y="141"/>
                  <a:pt x="139" y="143"/>
                  <a:pt x="139" y="142"/>
                </a:cubicBezTo>
                <a:cubicBezTo>
                  <a:pt x="138" y="144"/>
                  <a:pt x="137" y="145"/>
                  <a:pt x="135" y="148"/>
                </a:cubicBezTo>
                <a:cubicBezTo>
                  <a:pt x="139" y="145"/>
                  <a:pt x="143" y="141"/>
                  <a:pt x="147" y="137"/>
                </a:cubicBezTo>
                <a:cubicBezTo>
                  <a:pt x="149" y="137"/>
                  <a:pt x="147" y="138"/>
                  <a:pt x="149" y="137"/>
                </a:cubicBezTo>
                <a:cubicBezTo>
                  <a:pt x="151" y="135"/>
                  <a:pt x="151" y="135"/>
                  <a:pt x="151" y="134"/>
                </a:cubicBezTo>
                <a:cubicBezTo>
                  <a:pt x="154" y="132"/>
                  <a:pt x="152" y="134"/>
                  <a:pt x="151" y="135"/>
                </a:cubicBezTo>
                <a:cubicBezTo>
                  <a:pt x="152" y="135"/>
                  <a:pt x="154" y="133"/>
                  <a:pt x="156" y="132"/>
                </a:cubicBezTo>
                <a:cubicBezTo>
                  <a:pt x="153" y="132"/>
                  <a:pt x="159" y="128"/>
                  <a:pt x="161" y="127"/>
                </a:cubicBezTo>
                <a:cubicBezTo>
                  <a:pt x="163" y="125"/>
                  <a:pt x="159" y="129"/>
                  <a:pt x="157" y="130"/>
                </a:cubicBezTo>
                <a:cubicBezTo>
                  <a:pt x="159" y="130"/>
                  <a:pt x="156" y="132"/>
                  <a:pt x="156" y="133"/>
                </a:cubicBezTo>
                <a:cubicBezTo>
                  <a:pt x="155" y="134"/>
                  <a:pt x="150" y="138"/>
                  <a:pt x="150" y="139"/>
                </a:cubicBezTo>
                <a:cubicBezTo>
                  <a:pt x="148" y="140"/>
                  <a:pt x="146" y="141"/>
                  <a:pt x="145" y="143"/>
                </a:cubicBezTo>
                <a:cubicBezTo>
                  <a:pt x="144" y="143"/>
                  <a:pt x="145" y="143"/>
                  <a:pt x="145" y="142"/>
                </a:cubicBezTo>
                <a:cubicBezTo>
                  <a:pt x="144" y="145"/>
                  <a:pt x="143" y="144"/>
                  <a:pt x="141" y="145"/>
                </a:cubicBezTo>
                <a:cubicBezTo>
                  <a:pt x="139" y="147"/>
                  <a:pt x="142" y="145"/>
                  <a:pt x="142" y="146"/>
                </a:cubicBezTo>
                <a:cubicBezTo>
                  <a:pt x="140" y="147"/>
                  <a:pt x="141" y="147"/>
                  <a:pt x="139" y="148"/>
                </a:cubicBezTo>
                <a:cubicBezTo>
                  <a:pt x="138" y="148"/>
                  <a:pt x="138" y="147"/>
                  <a:pt x="140" y="145"/>
                </a:cubicBezTo>
                <a:cubicBezTo>
                  <a:pt x="140" y="145"/>
                  <a:pt x="139" y="145"/>
                  <a:pt x="139" y="145"/>
                </a:cubicBezTo>
                <a:cubicBezTo>
                  <a:pt x="137" y="148"/>
                  <a:pt x="135" y="150"/>
                  <a:pt x="136" y="151"/>
                </a:cubicBezTo>
                <a:cubicBezTo>
                  <a:pt x="134" y="153"/>
                  <a:pt x="135" y="151"/>
                  <a:pt x="133" y="152"/>
                </a:cubicBezTo>
                <a:cubicBezTo>
                  <a:pt x="133" y="153"/>
                  <a:pt x="134" y="153"/>
                  <a:pt x="131" y="156"/>
                </a:cubicBezTo>
                <a:cubicBezTo>
                  <a:pt x="131" y="155"/>
                  <a:pt x="131" y="155"/>
                  <a:pt x="130" y="155"/>
                </a:cubicBezTo>
                <a:cubicBezTo>
                  <a:pt x="130" y="156"/>
                  <a:pt x="129" y="157"/>
                  <a:pt x="129" y="158"/>
                </a:cubicBezTo>
                <a:cubicBezTo>
                  <a:pt x="125" y="161"/>
                  <a:pt x="122" y="164"/>
                  <a:pt x="119" y="167"/>
                </a:cubicBezTo>
                <a:cubicBezTo>
                  <a:pt x="118" y="168"/>
                  <a:pt x="118" y="168"/>
                  <a:pt x="118" y="168"/>
                </a:cubicBezTo>
                <a:cubicBezTo>
                  <a:pt x="116" y="169"/>
                  <a:pt x="117" y="169"/>
                  <a:pt x="115" y="171"/>
                </a:cubicBezTo>
                <a:cubicBezTo>
                  <a:pt x="113" y="171"/>
                  <a:pt x="111" y="174"/>
                  <a:pt x="109" y="175"/>
                </a:cubicBezTo>
                <a:cubicBezTo>
                  <a:pt x="110" y="174"/>
                  <a:pt x="110" y="174"/>
                  <a:pt x="110" y="173"/>
                </a:cubicBezTo>
                <a:cubicBezTo>
                  <a:pt x="114" y="170"/>
                  <a:pt x="118" y="163"/>
                  <a:pt x="121" y="162"/>
                </a:cubicBezTo>
                <a:cubicBezTo>
                  <a:pt x="125" y="157"/>
                  <a:pt x="129" y="153"/>
                  <a:pt x="133" y="151"/>
                </a:cubicBezTo>
                <a:cubicBezTo>
                  <a:pt x="134" y="150"/>
                  <a:pt x="134" y="149"/>
                  <a:pt x="134" y="149"/>
                </a:cubicBezTo>
                <a:cubicBezTo>
                  <a:pt x="134" y="148"/>
                  <a:pt x="130" y="152"/>
                  <a:pt x="130" y="150"/>
                </a:cubicBezTo>
                <a:cubicBezTo>
                  <a:pt x="131" y="150"/>
                  <a:pt x="131" y="150"/>
                  <a:pt x="131" y="150"/>
                </a:cubicBezTo>
                <a:cubicBezTo>
                  <a:pt x="133" y="149"/>
                  <a:pt x="133" y="148"/>
                  <a:pt x="135" y="147"/>
                </a:cubicBezTo>
                <a:cubicBezTo>
                  <a:pt x="126" y="153"/>
                  <a:pt x="125" y="155"/>
                  <a:pt x="119" y="161"/>
                </a:cubicBezTo>
                <a:cubicBezTo>
                  <a:pt x="118" y="160"/>
                  <a:pt x="122" y="157"/>
                  <a:pt x="123" y="155"/>
                </a:cubicBezTo>
                <a:cubicBezTo>
                  <a:pt x="121" y="157"/>
                  <a:pt x="123" y="155"/>
                  <a:pt x="121" y="156"/>
                </a:cubicBezTo>
                <a:cubicBezTo>
                  <a:pt x="121" y="155"/>
                  <a:pt x="123" y="153"/>
                  <a:pt x="123" y="153"/>
                </a:cubicBezTo>
                <a:cubicBezTo>
                  <a:pt x="125" y="151"/>
                  <a:pt x="125" y="153"/>
                  <a:pt x="123" y="155"/>
                </a:cubicBezTo>
                <a:cubicBezTo>
                  <a:pt x="123" y="155"/>
                  <a:pt x="127" y="151"/>
                  <a:pt x="125" y="153"/>
                </a:cubicBezTo>
                <a:cubicBezTo>
                  <a:pt x="128" y="151"/>
                  <a:pt x="128" y="151"/>
                  <a:pt x="131" y="148"/>
                </a:cubicBezTo>
                <a:cubicBezTo>
                  <a:pt x="132" y="145"/>
                  <a:pt x="130" y="145"/>
                  <a:pt x="125" y="149"/>
                </a:cubicBezTo>
                <a:cubicBezTo>
                  <a:pt x="120" y="156"/>
                  <a:pt x="111" y="162"/>
                  <a:pt x="106" y="170"/>
                </a:cubicBezTo>
                <a:cubicBezTo>
                  <a:pt x="104" y="170"/>
                  <a:pt x="103" y="171"/>
                  <a:pt x="102" y="172"/>
                </a:cubicBezTo>
                <a:cubicBezTo>
                  <a:pt x="101" y="173"/>
                  <a:pt x="100" y="174"/>
                  <a:pt x="100" y="174"/>
                </a:cubicBezTo>
                <a:cubicBezTo>
                  <a:pt x="100" y="175"/>
                  <a:pt x="100" y="175"/>
                  <a:pt x="99" y="176"/>
                </a:cubicBezTo>
                <a:cubicBezTo>
                  <a:pt x="100" y="176"/>
                  <a:pt x="100" y="176"/>
                  <a:pt x="100" y="175"/>
                </a:cubicBezTo>
                <a:cubicBezTo>
                  <a:pt x="101" y="176"/>
                  <a:pt x="99" y="176"/>
                  <a:pt x="100" y="177"/>
                </a:cubicBezTo>
                <a:cubicBezTo>
                  <a:pt x="99" y="176"/>
                  <a:pt x="98" y="175"/>
                  <a:pt x="97" y="175"/>
                </a:cubicBezTo>
                <a:cubicBezTo>
                  <a:pt x="97" y="175"/>
                  <a:pt x="97" y="176"/>
                  <a:pt x="97" y="176"/>
                </a:cubicBezTo>
                <a:cubicBezTo>
                  <a:pt x="97" y="175"/>
                  <a:pt x="96" y="177"/>
                  <a:pt x="96" y="176"/>
                </a:cubicBezTo>
                <a:cubicBezTo>
                  <a:pt x="97" y="175"/>
                  <a:pt x="97" y="174"/>
                  <a:pt x="98" y="175"/>
                </a:cubicBezTo>
                <a:cubicBezTo>
                  <a:pt x="98" y="174"/>
                  <a:pt x="97" y="174"/>
                  <a:pt x="98" y="174"/>
                </a:cubicBezTo>
                <a:cubicBezTo>
                  <a:pt x="97" y="173"/>
                  <a:pt x="96" y="175"/>
                  <a:pt x="95" y="176"/>
                </a:cubicBezTo>
                <a:cubicBezTo>
                  <a:pt x="95" y="176"/>
                  <a:pt x="95" y="177"/>
                  <a:pt x="94" y="177"/>
                </a:cubicBezTo>
                <a:cubicBezTo>
                  <a:pt x="95" y="178"/>
                  <a:pt x="95" y="177"/>
                  <a:pt x="96" y="177"/>
                </a:cubicBezTo>
                <a:cubicBezTo>
                  <a:pt x="95" y="178"/>
                  <a:pt x="95" y="178"/>
                  <a:pt x="94" y="178"/>
                </a:cubicBezTo>
                <a:cubicBezTo>
                  <a:pt x="94" y="179"/>
                  <a:pt x="95" y="179"/>
                  <a:pt x="95" y="179"/>
                </a:cubicBezTo>
                <a:cubicBezTo>
                  <a:pt x="94" y="179"/>
                  <a:pt x="92" y="179"/>
                  <a:pt x="92" y="180"/>
                </a:cubicBezTo>
                <a:cubicBezTo>
                  <a:pt x="92" y="180"/>
                  <a:pt x="92" y="180"/>
                  <a:pt x="93" y="180"/>
                </a:cubicBezTo>
                <a:cubicBezTo>
                  <a:pt x="93" y="180"/>
                  <a:pt x="93" y="181"/>
                  <a:pt x="93" y="181"/>
                </a:cubicBezTo>
                <a:cubicBezTo>
                  <a:pt x="92" y="181"/>
                  <a:pt x="92" y="180"/>
                  <a:pt x="92" y="181"/>
                </a:cubicBezTo>
                <a:cubicBezTo>
                  <a:pt x="91" y="181"/>
                  <a:pt x="92" y="181"/>
                  <a:pt x="92" y="181"/>
                </a:cubicBezTo>
                <a:cubicBezTo>
                  <a:pt x="92" y="182"/>
                  <a:pt x="91" y="181"/>
                  <a:pt x="91" y="182"/>
                </a:cubicBezTo>
                <a:cubicBezTo>
                  <a:pt x="90" y="182"/>
                  <a:pt x="90" y="183"/>
                  <a:pt x="89" y="183"/>
                </a:cubicBezTo>
                <a:cubicBezTo>
                  <a:pt x="89" y="183"/>
                  <a:pt x="90" y="182"/>
                  <a:pt x="90" y="183"/>
                </a:cubicBezTo>
                <a:cubicBezTo>
                  <a:pt x="89" y="183"/>
                  <a:pt x="89" y="183"/>
                  <a:pt x="88" y="183"/>
                </a:cubicBezTo>
                <a:cubicBezTo>
                  <a:pt x="87" y="184"/>
                  <a:pt x="88" y="184"/>
                  <a:pt x="88" y="184"/>
                </a:cubicBezTo>
                <a:cubicBezTo>
                  <a:pt x="87" y="184"/>
                  <a:pt x="87" y="186"/>
                  <a:pt x="86" y="186"/>
                </a:cubicBezTo>
                <a:cubicBezTo>
                  <a:pt x="86" y="186"/>
                  <a:pt x="86" y="186"/>
                  <a:pt x="86" y="186"/>
                </a:cubicBezTo>
                <a:cubicBezTo>
                  <a:pt x="86" y="186"/>
                  <a:pt x="86" y="186"/>
                  <a:pt x="85" y="186"/>
                </a:cubicBezTo>
                <a:cubicBezTo>
                  <a:pt x="85" y="186"/>
                  <a:pt x="86" y="186"/>
                  <a:pt x="86" y="186"/>
                </a:cubicBezTo>
                <a:cubicBezTo>
                  <a:pt x="84" y="188"/>
                  <a:pt x="83" y="190"/>
                  <a:pt x="81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1" y="193"/>
                  <a:pt x="82" y="192"/>
                  <a:pt x="81" y="193"/>
                </a:cubicBezTo>
                <a:cubicBezTo>
                  <a:pt x="81" y="193"/>
                  <a:pt x="81" y="193"/>
                  <a:pt x="81" y="193"/>
                </a:cubicBezTo>
                <a:cubicBezTo>
                  <a:pt x="80" y="193"/>
                  <a:pt x="80" y="194"/>
                  <a:pt x="80" y="193"/>
                </a:cubicBezTo>
                <a:cubicBezTo>
                  <a:pt x="79" y="193"/>
                  <a:pt x="81" y="192"/>
                  <a:pt x="80" y="192"/>
                </a:cubicBezTo>
                <a:cubicBezTo>
                  <a:pt x="80" y="191"/>
                  <a:pt x="80" y="192"/>
                  <a:pt x="80" y="192"/>
                </a:cubicBezTo>
                <a:cubicBezTo>
                  <a:pt x="79" y="191"/>
                  <a:pt x="80" y="191"/>
                  <a:pt x="81" y="190"/>
                </a:cubicBezTo>
                <a:cubicBezTo>
                  <a:pt x="81" y="191"/>
                  <a:pt x="80" y="191"/>
                  <a:pt x="81" y="191"/>
                </a:cubicBezTo>
                <a:cubicBezTo>
                  <a:pt x="81" y="191"/>
                  <a:pt x="82" y="191"/>
                  <a:pt x="82" y="190"/>
                </a:cubicBezTo>
                <a:cubicBezTo>
                  <a:pt x="82" y="190"/>
                  <a:pt x="81" y="191"/>
                  <a:pt x="81" y="190"/>
                </a:cubicBezTo>
                <a:cubicBezTo>
                  <a:pt x="81" y="189"/>
                  <a:pt x="82" y="190"/>
                  <a:pt x="82" y="190"/>
                </a:cubicBezTo>
                <a:cubicBezTo>
                  <a:pt x="83" y="189"/>
                  <a:pt x="82" y="189"/>
                  <a:pt x="81" y="189"/>
                </a:cubicBezTo>
                <a:cubicBezTo>
                  <a:pt x="81" y="189"/>
                  <a:pt x="81" y="190"/>
                  <a:pt x="81" y="190"/>
                </a:cubicBezTo>
                <a:cubicBezTo>
                  <a:pt x="80" y="190"/>
                  <a:pt x="82" y="188"/>
                  <a:pt x="82" y="188"/>
                </a:cubicBezTo>
                <a:cubicBezTo>
                  <a:pt x="83" y="188"/>
                  <a:pt x="82" y="189"/>
                  <a:pt x="82" y="189"/>
                </a:cubicBezTo>
                <a:cubicBezTo>
                  <a:pt x="83" y="189"/>
                  <a:pt x="83" y="188"/>
                  <a:pt x="83" y="189"/>
                </a:cubicBezTo>
                <a:cubicBezTo>
                  <a:pt x="83" y="188"/>
                  <a:pt x="83" y="188"/>
                  <a:pt x="83" y="187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6" y="184"/>
                  <a:pt x="86" y="183"/>
                  <a:pt x="87" y="184"/>
                </a:cubicBezTo>
                <a:cubicBezTo>
                  <a:pt x="87" y="183"/>
                  <a:pt x="87" y="183"/>
                  <a:pt x="86" y="183"/>
                </a:cubicBezTo>
                <a:cubicBezTo>
                  <a:pt x="87" y="183"/>
                  <a:pt x="86" y="182"/>
                  <a:pt x="87" y="182"/>
                </a:cubicBezTo>
                <a:cubicBezTo>
                  <a:pt x="87" y="182"/>
                  <a:pt x="87" y="182"/>
                  <a:pt x="87" y="183"/>
                </a:cubicBezTo>
                <a:cubicBezTo>
                  <a:pt x="88" y="182"/>
                  <a:pt x="87" y="182"/>
                  <a:pt x="87" y="182"/>
                </a:cubicBezTo>
                <a:cubicBezTo>
                  <a:pt x="89" y="179"/>
                  <a:pt x="92" y="175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2"/>
                  <a:pt x="95" y="171"/>
                  <a:pt x="95" y="171"/>
                </a:cubicBezTo>
                <a:cubicBezTo>
                  <a:pt x="95" y="170"/>
                  <a:pt x="95" y="171"/>
                  <a:pt x="95" y="171"/>
                </a:cubicBezTo>
                <a:cubicBezTo>
                  <a:pt x="95" y="171"/>
                  <a:pt x="95" y="171"/>
                  <a:pt x="95" y="170"/>
                </a:cubicBezTo>
                <a:cubicBezTo>
                  <a:pt x="94" y="170"/>
                  <a:pt x="94" y="170"/>
                  <a:pt x="94" y="171"/>
                </a:cubicBezTo>
                <a:cubicBezTo>
                  <a:pt x="93" y="170"/>
                  <a:pt x="94" y="169"/>
                  <a:pt x="95" y="169"/>
                </a:cubicBezTo>
                <a:cubicBezTo>
                  <a:pt x="95" y="169"/>
                  <a:pt x="94" y="169"/>
                  <a:pt x="95" y="170"/>
                </a:cubicBezTo>
                <a:cubicBezTo>
                  <a:pt x="95" y="170"/>
                  <a:pt x="95" y="169"/>
                  <a:pt x="95" y="169"/>
                </a:cubicBezTo>
                <a:cubicBezTo>
                  <a:pt x="96" y="170"/>
                  <a:pt x="95" y="170"/>
                  <a:pt x="95" y="170"/>
                </a:cubicBezTo>
                <a:cubicBezTo>
                  <a:pt x="96" y="170"/>
                  <a:pt x="96" y="170"/>
                  <a:pt x="96" y="170"/>
                </a:cubicBezTo>
                <a:cubicBezTo>
                  <a:pt x="96" y="168"/>
                  <a:pt x="103" y="164"/>
                  <a:pt x="102" y="163"/>
                </a:cubicBezTo>
                <a:cubicBezTo>
                  <a:pt x="105" y="161"/>
                  <a:pt x="102" y="163"/>
                  <a:pt x="105" y="161"/>
                </a:cubicBezTo>
                <a:cubicBezTo>
                  <a:pt x="107" y="157"/>
                  <a:pt x="113" y="152"/>
                  <a:pt x="118" y="147"/>
                </a:cubicBezTo>
                <a:cubicBezTo>
                  <a:pt x="116" y="151"/>
                  <a:pt x="121" y="145"/>
                  <a:pt x="123" y="143"/>
                </a:cubicBezTo>
                <a:cubicBezTo>
                  <a:pt x="123" y="143"/>
                  <a:pt x="123" y="143"/>
                  <a:pt x="123" y="143"/>
                </a:cubicBezTo>
                <a:cubicBezTo>
                  <a:pt x="124" y="142"/>
                  <a:pt x="124" y="143"/>
                  <a:pt x="126" y="141"/>
                </a:cubicBezTo>
                <a:cubicBezTo>
                  <a:pt x="124" y="141"/>
                  <a:pt x="130" y="137"/>
                  <a:pt x="128" y="138"/>
                </a:cubicBezTo>
                <a:cubicBezTo>
                  <a:pt x="129" y="136"/>
                  <a:pt x="131" y="136"/>
                  <a:pt x="131" y="136"/>
                </a:cubicBezTo>
                <a:cubicBezTo>
                  <a:pt x="132" y="135"/>
                  <a:pt x="131" y="135"/>
                  <a:pt x="131" y="135"/>
                </a:cubicBezTo>
                <a:cubicBezTo>
                  <a:pt x="133" y="134"/>
                  <a:pt x="133" y="133"/>
                  <a:pt x="136" y="131"/>
                </a:cubicBezTo>
                <a:cubicBezTo>
                  <a:pt x="135" y="132"/>
                  <a:pt x="136" y="132"/>
                  <a:pt x="137" y="131"/>
                </a:cubicBezTo>
                <a:cubicBezTo>
                  <a:pt x="141" y="128"/>
                  <a:pt x="136" y="130"/>
                  <a:pt x="139" y="128"/>
                </a:cubicBezTo>
                <a:cubicBezTo>
                  <a:pt x="138" y="128"/>
                  <a:pt x="136" y="130"/>
                  <a:pt x="135" y="130"/>
                </a:cubicBezTo>
                <a:cubicBezTo>
                  <a:pt x="134" y="131"/>
                  <a:pt x="134" y="132"/>
                  <a:pt x="134" y="132"/>
                </a:cubicBezTo>
                <a:cubicBezTo>
                  <a:pt x="130" y="134"/>
                  <a:pt x="128" y="137"/>
                  <a:pt x="123" y="141"/>
                </a:cubicBezTo>
                <a:cubicBezTo>
                  <a:pt x="122" y="141"/>
                  <a:pt x="121" y="143"/>
                  <a:pt x="122" y="141"/>
                </a:cubicBezTo>
                <a:cubicBezTo>
                  <a:pt x="121" y="142"/>
                  <a:pt x="120" y="143"/>
                  <a:pt x="117" y="145"/>
                </a:cubicBezTo>
                <a:cubicBezTo>
                  <a:pt x="121" y="141"/>
                  <a:pt x="127" y="135"/>
                  <a:pt x="130" y="134"/>
                </a:cubicBezTo>
                <a:cubicBezTo>
                  <a:pt x="131" y="133"/>
                  <a:pt x="130" y="132"/>
                  <a:pt x="131" y="132"/>
                </a:cubicBezTo>
                <a:cubicBezTo>
                  <a:pt x="129" y="133"/>
                  <a:pt x="130" y="133"/>
                  <a:pt x="128" y="135"/>
                </a:cubicBezTo>
                <a:cubicBezTo>
                  <a:pt x="131" y="131"/>
                  <a:pt x="126" y="134"/>
                  <a:pt x="127" y="132"/>
                </a:cubicBezTo>
                <a:cubicBezTo>
                  <a:pt x="125" y="133"/>
                  <a:pt x="125" y="133"/>
                  <a:pt x="125" y="133"/>
                </a:cubicBezTo>
                <a:cubicBezTo>
                  <a:pt x="124" y="134"/>
                  <a:pt x="127" y="133"/>
                  <a:pt x="125" y="135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13" y="146"/>
                  <a:pt x="113" y="146"/>
                  <a:pt x="113" y="146"/>
                </a:cubicBezTo>
                <a:cubicBezTo>
                  <a:pt x="112" y="146"/>
                  <a:pt x="112" y="146"/>
                  <a:pt x="113" y="145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8"/>
                  <a:pt x="112" y="146"/>
                  <a:pt x="113" y="146"/>
                </a:cubicBezTo>
                <a:cubicBezTo>
                  <a:pt x="113" y="147"/>
                  <a:pt x="111" y="147"/>
                  <a:pt x="110" y="148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0"/>
                  <a:pt x="103" y="155"/>
                  <a:pt x="100" y="157"/>
                </a:cubicBezTo>
                <a:cubicBezTo>
                  <a:pt x="101" y="156"/>
                  <a:pt x="104" y="154"/>
                  <a:pt x="104" y="152"/>
                </a:cubicBezTo>
                <a:cubicBezTo>
                  <a:pt x="108" y="149"/>
                  <a:pt x="109" y="148"/>
                  <a:pt x="111" y="145"/>
                </a:cubicBezTo>
                <a:cubicBezTo>
                  <a:pt x="110" y="145"/>
                  <a:pt x="109" y="147"/>
                  <a:pt x="108" y="148"/>
                </a:cubicBezTo>
                <a:cubicBezTo>
                  <a:pt x="108" y="145"/>
                  <a:pt x="106" y="148"/>
                  <a:pt x="103" y="152"/>
                </a:cubicBezTo>
                <a:cubicBezTo>
                  <a:pt x="105" y="150"/>
                  <a:pt x="103" y="150"/>
                  <a:pt x="101" y="151"/>
                </a:cubicBezTo>
                <a:cubicBezTo>
                  <a:pt x="103" y="149"/>
                  <a:pt x="103" y="149"/>
                  <a:pt x="104" y="149"/>
                </a:cubicBezTo>
                <a:cubicBezTo>
                  <a:pt x="105" y="148"/>
                  <a:pt x="105" y="147"/>
                  <a:pt x="107" y="145"/>
                </a:cubicBezTo>
                <a:cubicBezTo>
                  <a:pt x="108" y="144"/>
                  <a:pt x="108" y="146"/>
                  <a:pt x="109" y="144"/>
                </a:cubicBezTo>
                <a:cubicBezTo>
                  <a:pt x="111" y="142"/>
                  <a:pt x="109" y="141"/>
                  <a:pt x="113" y="139"/>
                </a:cubicBezTo>
                <a:cubicBezTo>
                  <a:pt x="113" y="139"/>
                  <a:pt x="111" y="141"/>
                  <a:pt x="111" y="141"/>
                </a:cubicBezTo>
                <a:cubicBezTo>
                  <a:pt x="114" y="139"/>
                  <a:pt x="114" y="138"/>
                  <a:pt x="113" y="138"/>
                </a:cubicBezTo>
                <a:cubicBezTo>
                  <a:pt x="115" y="136"/>
                  <a:pt x="115" y="137"/>
                  <a:pt x="115" y="137"/>
                </a:cubicBezTo>
                <a:cubicBezTo>
                  <a:pt x="115" y="136"/>
                  <a:pt x="118" y="134"/>
                  <a:pt x="118" y="133"/>
                </a:cubicBezTo>
                <a:cubicBezTo>
                  <a:pt x="118" y="133"/>
                  <a:pt x="116" y="134"/>
                  <a:pt x="115" y="135"/>
                </a:cubicBezTo>
                <a:cubicBezTo>
                  <a:pt x="116" y="134"/>
                  <a:pt x="116" y="134"/>
                  <a:pt x="117" y="132"/>
                </a:cubicBezTo>
                <a:cubicBezTo>
                  <a:pt x="115" y="134"/>
                  <a:pt x="115" y="134"/>
                  <a:pt x="116" y="132"/>
                </a:cubicBezTo>
                <a:cubicBezTo>
                  <a:pt x="115" y="132"/>
                  <a:pt x="115" y="132"/>
                  <a:pt x="115" y="132"/>
                </a:cubicBezTo>
                <a:cubicBezTo>
                  <a:pt x="114" y="133"/>
                  <a:pt x="113" y="134"/>
                  <a:pt x="112" y="135"/>
                </a:cubicBezTo>
                <a:cubicBezTo>
                  <a:pt x="111" y="136"/>
                  <a:pt x="112" y="134"/>
                  <a:pt x="109" y="137"/>
                </a:cubicBezTo>
                <a:cubicBezTo>
                  <a:pt x="111" y="135"/>
                  <a:pt x="109" y="136"/>
                  <a:pt x="110" y="134"/>
                </a:cubicBezTo>
                <a:cubicBezTo>
                  <a:pt x="112" y="133"/>
                  <a:pt x="110" y="133"/>
                  <a:pt x="111" y="133"/>
                </a:cubicBezTo>
                <a:cubicBezTo>
                  <a:pt x="112" y="131"/>
                  <a:pt x="115" y="128"/>
                  <a:pt x="116" y="127"/>
                </a:cubicBezTo>
                <a:cubicBezTo>
                  <a:pt x="118" y="126"/>
                  <a:pt x="119" y="125"/>
                  <a:pt x="120" y="126"/>
                </a:cubicBezTo>
                <a:cubicBezTo>
                  <a:pt x="121" y="125"/>
                  <a:pt x="121" y="124"/>
                  <a:pt x="121" y="124"/>
                </a:cubicBezTo>
                <a:cubicBezTo>
                  <a:pt x="121" y="124"/>
                  <a:pt x="119" y="125"/>
                  <a:pt x="119" y="124"/>
                </a:cubicBezTo>
                <a:cubicBezTo>
                  <a:pt x="122" y="121"/>
                  <a:pt x="125" y="119"/>
                  <a:pt x="126" y="117"/>
                </a:cubicBezTo>
                <a:cubicBezTo>
                  <a:pt x="127" y="116"/>
                  <a:pt x="127" y="116"/>
                  <a:pt x="128" y="116"/>
                </a:cubicBezTo>
                <a:cubicBezTo>
                  <a:pt x="142" y="104"/>
                  <a:pt x="148" y="99"/>
                  <a:pt x="162" y="88"/>
                </a:cubicBezTo>
                <a:cubicBezTo>
                  <a:pt x="163" y="89"/>
                  <a:pt x="163" y="89"/>
                  <a:pt x="164" y="88"/>
                </a:cubicBezTo>
                <a:cubicBezTo>
                  <a:pt x="166" y="86"/>
                  <a:pt x="163" y="88"/>
                  <a:pt x="163" y="88"/>
                </a:cubicBezTo>
                <a:cubicBezTo>
                  <a:pt x="175" y="79"/>
                  <a:pt x="184" y="73"/>
                  <a:pt x="197" y="65"/>
                </a:cubicBezTo>
                <a:cubicBezTo>
                  <a:pt x="197" y="65"/>
                  <a:pt x="196" y="65"/>
                  <a:pt x="195" y="66"/>
                </a:cubicBezTo>
                <a:cubicBezTo>
                  <a:pt x="196" y="65"/>
                  <a:pt x="197" y="65"/>
                  <a:pt x="199" y="63"/>
                </a:cubicBezTo>
                <a:cubicBezTo>
                  <a:pt x="199" y="64"/>
                  <a:pt x="199" y="64"/>
                  <a:pt x="201" y="63"/>
                </a:cubicBezTo>
                <a:cubicBezTo>
                  <a:pt x="202" y="63"/>
                  <a:pt x="201" y="62"/>
                  <a:pt x="201" y="62"/>
                </a:cubicBezTo>
                <a:cubicBezTo>
                  <a:pt x="203" y="61"/>
                  <a:pt x="203" y="61"/>
                  <a:pt x="203" y="62"/>
                </a:cubicBezTo>
                <a:cubicBezTo>
                  <a:pt x="207" y="60"/>
                  <a:pt x="211" y="58"/>
                  <a:pt x="214" y="56"/>
                </a:cubicBezTo>
                <a:cubicBezTo>
                  <a:pt x="213" y="56"/>
                  <a:pt x="212" y="57"/>
                  <a:pt x="210" y="57"/>
                </a:cubicBezTo>
                <a:cubicBezTo>
                  <a:pt x="214" y="54"/>
                  <a:pt x="214" y="57"/>
                  <a:pt x="222" y="53"/>
                </a:cubicBezTo>
                <a:cubicBezTo>
                  <a:pt x="222" y="52"/>
                  <a:pt x="218" y="54"/>
                  <a:pt x="217" y="54"/>
                </a:cubicBezTo>
                <a:cubicBezTo>
                  <a:pt x="219" y="52"/>
                  <a:pt x="216" y="54"/>
                  <a:pt x="216" y="53"/>
                </a:cubicBezTo>
                <a:cubicBezTo>
                  <a:pt x="215" y="53"/>
                  <a:pt x="214" y="54"/>
                  <a:pt x="214" y="54"/>
                </a:cubicBezTo>
                <a:cubicBezTo>
                  <a:pt x="212" y="54"/>
                  <a:pt x="215" y="53"/>
                  <a:pt x="210" y="56"/>
                </a:cubicBezTo>
                <a:cubicBezTo>
                  <a:pt x="211" y="54"/>
                  <a:pt x="217" y="52"/>
                  <a:pt x="219" y="50"/>
                </a:cubicBezTo>
                <a:cubicBezTo>
                  <a:pt x="220" y="50"/>
                  <a:pt x="219" y="51"/>
                  <a:pt x="221" y="50"/>
                </a:cubicBezTo>
                <a:cubicBezTo>
                  <a:pt x="227" y="46"/>
                  <a:pt x="237" y="41"/>
                  <a:pt x="245" y="39"/>
                </a:cubicBezTo>
                <a:cubicBezTo>
                  <a:pt x="246" y="40"/>
                  <a:pt x="242" y="40"/>
                  <a:pt x="241" y="41"/>
                </a:cubicBezTo>
                <a:cubicBezTo>
                  <a:pt x="242" y="41"/>
                  <a:pt x="244" y="40"/>
                  <a:pt x="245" y="40"/>
                </a:cubicBezTo>
                <a:cubicBezTo>
                  <a:pt x="247" y="39"/>
                  <a:pt x="249" y="39"/>
                  <a:pt x="254" y="37"/>
                </a:cubicBezTo>
                <a:cubicBezTo>
                  <a:pt x="252" y="37"/>
                  <a:pt x="247" y="38"/>
                  <a:pt x="253" y="36"/>
                </a:cubicBezTo>
                <a:cubicBezTo>
                  <a:pt x="252" y="36"/>
                  <a:pt x="250" y="37"/>
                  <a:pt x="251" y="36"/>
                </a:cubicBezTo>
                <a:cubicBezTo>
                  <a:pt x="252" y="36"/>
                  <a:pt x="254" y="35"/>
                  <a:pt x="255" y="35"/>
                </a:cubicBezTo>
                <a:cubicBezTo>
                  <a:pt x="257" y="35"/>
                  <a:pt x="255" y="34"/>
                  <a:pt x="258" y="33"/>
                </a:cubicBezTo>
                <a:cubicBezTo>
                  <a:pt x="259" y="34"/>
                  <a:pt x="259" y="34"/>
                  <a:pt x="259" y="34"/>
                </a:cubicBezTo>
                <a:cubicBezTo>
                  <a:pt x="263" y="32"/>
                  <a:pt x="265" y="32"/>
                  <a:pt x="267" y="31"/>
                </a:cubicBezTo>
                <a:cubicBezTo>
                  <a:pt x="273" y="28"/>
                  <a:pt x="273" y="30"/>
                  <a:pt x="279" y="27"/>
                </a:cubicBezTo>
                <a:cubicBezTo>
                  <a:pt x="280" y="27"/>
                  <a:pt x="279" y="27"/>
                  <a:pt x="279" y="28"/>
                </a:cubicBezTo>
                <a:cubicBezTo>
                  <a:pt x="282" y="27"/>
                  <a:pt x="285" y="26"/>
                  <a:pt x="285" y="25"/>
                </a:cubicBezTo>
                <a:cubicBezTo>
                  <a:pt x="288" y="26"/>
                  <a:pt x="294" y="23"/>
                  <a:pt x="301" y="22"/>
                </a:cubicBezTo>
                <a:cubicBezTo>
                  <a:pt x="301" y="21"/>
                  <a:pt x="301" y="21"/>
                  <a:pt x="301" y="21"/>
                </a:cubicBezTo>
                <a:cubicBezTo>
                  <a:pt x="301" y="21"/>
                  <a:pt x="297" y="22"/>
                  <a:pt x="296" y="22"/>
                </a:cubicBezTo>
                <a:cubicBezTo>
                  <a:pt x="298" y="21"/>
                  <a:pt x="297" y="22"/>
                  <a:pt x="298" y="21"/>
                </a:cubicBezTo>
                <a:cubicBezTo>
                  <a:pt x="301" y="20"/>
                  <a:pt x="301" y="20"/>
                  <a:pt x="301" y="20"/>
                </a:cubicBezTo>
                <a:cubicBezTo>
                  <a:pt x="301" y="20"/>
                  <a:pt x="297" y="21"/>
                  <a:pt x="297" y="21"/>
                </a:cubicBezTo>
                <a:cubicBezTo>
                  <a:pt x="300" y="19"/>
                  <a:pt x="301" y="19"/>
                  <a:pt x="305" y="18"/>
                </a:cubicBezTo>
                <a:cubicBezTo>
                  <a:pt x="305" y="19"/>
                  <a:pt x="307" y="18"/>
                  <a:pt x="306" y="19"/>
                </a:cubicBezTo>
                <a:cubicBezTo>
                  <a:pt x="308" y="18"/>
                  <a:pt x="309" y="17"/>
                  <a:pt x="309" y="18"/>
                </a:cubicBezTo>
                <a:cubicBezTo>
                  <a:pt x="316" y="16"/>
                  <a:pt x="316" y="16"/>
                  <a:pt x="322" y="15"/>
                </a:cubicBezTo>
                <a:cubicBezTo>
                  <a:pt x="325" y="15"/>
                  <a:pt x="325" y="14"/>
                  <a:pt x="327" y="13"/>
                </a:cubicBezTo>
                <a:cubicBezTo>
                  <a:pt x="329" y="12"/>
                  <a:pt x="329" y="13"/>
                  <a:pt x="330" y="13"/>
                </a:cubicBezTo>
                <a:cubicBezTo>
                  <a:pt x="332" y="13"/>
                  <a:pt x="332" y="12"/>
                  <a:pt x="334" y="12"/>
                </a:cubicBezTo>
                <a:cubicBezTo>
                  <a:pt x="336" y="12"/>
                  <a:pt x="338" y="11"/>
                  <a:pt x="338" y="12"/>
                </a:cubicBezTo>
                <a:cubicBezTo>
                  <a:pt x="337" y="12"/>
                  <a:pt x="338" y="12"/>
                  <a:pt x="337" y="12"/>
                </a:cubicBezTo>
                <a:cubicBezTo>
                  <a:pt x="337" y="12"/>
                  <a:pt x="336" y="12"/>
                  <a:pt x="336" y="12"/>
                </a:cubicBezTo>
                <a:cubicBezTo>
                  <a:pt x="336" y="13"/>
                  <a:pt x="340" y="11"/>
                  <a:pt x="341" y="12"/>
                </a:cubicBezTo>
                <a:cubicBezTo>
                  <a:pt x="343" y="12"/>
                  <a:pt x="337" y="12"/>
                  <a:pt x="340" y="11"/>
                </a:cubicBezTo>
                <a:cubicBezTo>
                  <a:pt x="342" y="11"/>
                  <a:pt x="342" y="11"/>
                  <a:pt x="342" y="11"/>
                </a:cubicBezTo>
                <a:cubicBezTo>
                  <a:pt x="344" y="11"/>
                  <a:pt x="344" y="11"/>
                  <a:pt x="345" y="11"/>
                </a:cubicBezTo>
                <a:cubicBezTo>
                  <a:pt x="346" y="10"/>
                  <a:pt x="340" y="11"/>
                  <a:pt x="342" y="10"/>
                </a:cubicBezTo>
                <a:cubicBezTo>
                  <a:pt x="347" y="10"/>
                  <a:pt x="347" y="10"/>
                  <a:pt x="347" y="10"/>
                </a:cubicBezTo>
                <a:cubicBezTo>
                  <a:pt x="347" y="9"/>
                  <a:pt x="347" y="9"/>
                  <a:pt x="345" y="9"/>
                </a:cubicBezTo>
                <a:cubicBezTo>
                  <a:pt x="349" y="8"/>
                  <a:pt x="350" y="10"/>
                  <a:pt x="354" y="10"/>
                </a:cubicBezTo>
                <a:cubicBezTo>
                  <a:pt x="356" y="10"/>
                  <a:pt x="358" y="9"/>
                  <a:pt x="360" y="9"/>
                </a:cubicBezTo>
                <a:cubicBezTo>
                  <a:pt x="361" y="9"/>
                  <a:pt x="359" y="9"/>
                  <a:pt x="361" y="9"/>
                </a:cubicBezTo>
                <a:cubicBezTo>
                  <a:pt x="360" y="9"/>
                  <a:pt x="359" y="9"/>
                  <a:pt x="358" y="9"/>
                </a:cubicBezTo>
                <a:cubicBezTo>
                  <a:pt x="355" y="8"/>
                  <a:pt x="363" y="8"/>
                  <a:pt x="360" y="8"/>
                </a:cubicBezTo>
                <a:cubicBezTo>
                  <a:pt x="361" y="7"/>
                  <a:pt x="362" y="9"/>
                  <a:pt x="364" y="8"/>
                </a:cubicBezTo>
                <a:cubicBezTo>
                  <a:pt x="367" y="8"/>
                  <a:pt x="362" y="8"/>
                  <a:pt x="363" y="7"/>
                </a:cubicBezTo>
                <a:cubicBezTo>
                  <a:pt x="364" y="7"/>
                  <a:pt x="365" y="7"/>
                  <a:pt x="365" y="7"/>
                </a:cubicBezTo>
                <a:cubicBezTo>
                  <a:pt x="366" y="7"/>
                  <a:pt x="367" y="8"/>
                  <a:pt x="367" y="8"/>
                </a:cubicBezTo>
                <a:cubicBezTo>
                  <a:pt x="367" y="9"/>
                  <a:pt x="370" y="8"/>
                  <a:pt x="371" y="9"/>
                </a:cubicBezTo>
                <a:cubicBezTo>
                  <a:pt x="374" y="8"/>
                  <a:pt x="371" y="8"/>
                  <a:pt x="372" y="8"/>
                </a:cubicBezTo>
                <a:cubicBezTo>
                  <a:pt x="372" y="7"/>
                  <a:pt x="371" y="8"/>
                  <a:pt x="371" y="8"/>
                </a:cubicBezTo>
                <a:cubicBezTo>
                  <a:pt x="371" y="7"/>
                  <a:pt x="379" y="9"/>
                  <a:pt x="381" y="7"/>
                </a:cubicBezTo>
                <a:cubicBezTo>
                  <a:pt x="384" y="7"/>
                  <a:pt x="386" y="8"/>
                  <a:pt x="390" y="7"/>
                </a:cubicBezTo>
                <a:cubicBezTo>
                  <a:pt x="390" y="7"/>
                  <a:pt x="389" y="7"/>
                  <a:pt x="390" y="7"/>
                </a:cubicBezTo>
                <a:cubicBezTo>
                  <a:pt x="387" y="6"/>
                  <a:pt x="389" y="6"/>
                  <a:pt x="386" y="5"/>
                </a:cubicBezTo>
                <a:cubicBezTo>
                  <a:pt x="388" y="6"/>
                  <a:pt x="389" y="7"/>
                  <a:pt x="391" y="6"/>
                </a:cubicBezTo>
                <a:cubicBezTo>
                  <a:pt x="392" y="6"/>
                  <a:pt x="392" y="7"/>
                  <a:pt x="394" y="7"/>
                </a:cubicBezTo>
                <a:cubicBezTo>
                  <a:pt x="395" y="7"/>
                  <a:pt x="395" y="6"/>
                  <a:pt x="395" y="6"/>
                </a:cubicBezTo>
                <a:cubicBezTo>
                  <a:pt x="396" y="6"/>
                  <a:pt x="399" y="6"/>
                  <a:pt x="397" y="6"/>
                </a:cubicBezTo>
                <a:cubicBezTo>
                  <a:pt x="401" y="5"/>
                  <a:pt x="402" y="7"/>
                  <a:pt x="401" y="7"/>
                </a:cubicBezTo>
                <a:cubicBezTo>
                  <a:pt x="408" y="7"/>
                  <a:pt x="400" y="5"/>
                  <a:pt x="400" y="4"/>
                </a:cubicBezTo>
                <a:cubicBezTo>
                  <a:pt x="402" y="5"/>
                  <a:pt x="404" y="4"/>
                  <a:pt x="401" y="4"/>
                </a:cubicBezTo>
                <a:cubicBezTo>
                  <a:pt x="406" y="3"/>
                  <a:pt x="402" y="5"/>
                  <a:pt x="407" y="5"/>
                </a:cubicBezTo>
                <a:cubicBezTo>
                  <a:pt x="411" y="4"/>
                  <a:pt x="406" y="3"/>
                  <a:pt x="410" y="3"/>
                </a:cubicBezTo>
                <a:cubicBezTo>
                  <a:pt x="408" y="2"/>
                  <a:pt x="400" y="3"/>
                  <a:pt x="399" y="2"/>
                </a:cubicBezTo>
                <a:cubicBezTo>
                  <a:pt x="400" y="1"/>
                  <a:pt x="404" y="2"/>
                  <a:pt x="404" y="2"/>
                </a:cubicBezTo>
                <a:cubicBezTo>
                  <a:pt x="407" y="2"/>
                  <a:pt x="407" y="1"/>
                  <a:pt x="412" y="2"/>
                </a:cubicBezTo>
                <a:cubicBezTo>
                  <a:pt x="411" y="2"/>
                  <a:pt x="413" y="2"/>
                  <a:pt x="412" y="3"/>
                </a:cubicBezTo>
                <a:cubicBezTo>
                  <a:pt x="415" y="3"/>
                  <a:pt x="415" y="1"/>
                  <a:pt x="419" y="1"/>
                </a:cubicBezTo>
                <a:cubicBezTo>
                  <a:pt x="417" y="2"/>
                  <a:pt x="416" y="2"/>
                  <a:pt x="421" y="2"/>
                </a:cubicBezTo>
                <a:cubicBezTo>
                  <a:pt x="420" y="3"/>
                  <a:pt x="417" y="3"/>
                  <a:pt x="417" y="2"/>
                </a:cubicBezTo>
                <a:cubicBezTo>
                  <a:pt x="416" y="2"/>
                  <a:pt x="416" y="3"/>
                  <a:pt x="415" y="3"/>
                </a:cubicBezTo>
                <a:cubicBezTo>
                  <a:pt x="414" y="3"/>
                  <a:pt x="417" y="3"/>
                  <a:pt x="417" y="4"/>
                </a:cubicBezTo>
                <a:cubicBezTo>
                  <a:pt x="419" y="4"/>
                  <a:pt x="418" y="3"/>
                  <a:pt x="416" y="3"/>
                </a:cubicBezTo>
                <a:cubicBezTo>
                  <a:pt x="417" y="3"/>
                  <a:pt x="421" y="3"/>
                  <a:pt x="421" y="4"/>
                </a:cubicBezTo>
                <a:cubicBezTo>
                  <a:pt x="418" y="4"/>
                  <a:pt x="427" y="5"/>
                  <a:pt x="424" y="5"/>
                </a:cubicBezTo>
                <a:cubicBezTo>
                  <a:pt x="427" y="5"/>
                  <a:pt x="427" y="6"/>
                  <a:pt x="430" y="6"/>
                </a:cubicBezTo>
                <a:cubicBezTo>
                  <a:pt x="426" y="5"/>
                  <a:pt x="427" y="5"/>
                  <a:pt x="425" y="4"/>
                </a:cubicBezTo>
                <a:cubicBezTo>
                  <a:pt x="426" y="4"/>
                  <a:pt x="428" y="4"/>
                  <a:pt x="430" y="4"/>
                </a:cubicBezTo>
                <a:cubicBezTo>
                  <a:pt x="427" y="4"/>
                  <a:pt x="430" y="4"/>
                  <a:pt x="428" y="4"/>
                </a:cubicBezTo>
                <a:cubicBezTo>
                  <a:pt x="429" y="5"/>
                  <a:pt x="432" y="5"/>
                  <a:pt x="433" y="5"/>
                </a:cubicBezTo>
                <a:cubicBezTo>
                  <a:pt x="434" y="5"/>
                  <a:pt x="431" y="5"/>
                  <a:pt x="431" y="4"/>
                </a:cubicBezTo>
                <a:cubicBezTo>
                  <a:pt x="432" y="4"/>
                  <a:pt x="438" y="5"/>
                  <a:pt x="438" y="5"/>
                </a:cubicBezTo>
                <a:cubicBezTo>
                  <a:pt x="442" y="6"/>
                  <a:pt x="445" y="6"/>
                  <a:pt x="453" y="7"/>
                </a:cubicBezTo>
                <a:cubicBezTo>
                  <a:pt x="453" y="7"/>
                  <a:pt x="452" y="7"/>
                  <a:pt x="451" y="7"/>
                </a:cubicBezTo>
                <a:cubicBezTo>
                  <a:pt x="451" y="7"/>
                  <a:pt x="453" y="7"/>
                  <a:pt x="453" y="7"/>
                </a:cubicBezTo>
                <a:cubicBezTo>
                  <a:pt x="452" y="8"/>
                  <a:pt x="450" y="7"/>
                  <a:pt x="447" y="6"/>
                </a:cubicBezTo>
                <a:cubicBezTo>
                  <a:pt x="447" y="7"/>
                  <a:pt x="447" y="7"/>
                  <a:pt x="447" y="7"/>
                </a:cubicBezTo>
                <a:cubicBezTo>
                  <a:pt x="448" y="7"/>
                  <a:pt x="453" y="8"/>
                  <a:pt x="453" y="9"/>
                </a:cubicBezTo>
                <a:cubicBezTo>
                  <a:pt x="454" y="8"/>
                  <a:pt x="456" y="7"/>
                  <a:pt x="453" y="6"/>
                </a:cubicBezTo>
                <a:cubicBezTo>
                  <a:pt x="454" y="6"/>
                  <a:pt x="457" y="7"/>
                  <a:pt x="455" y="6"/>
                </a:cubicBezTo>
                <a:cubicBezTo>
                  <a:pt x="456" y="6"/>
                  <a:pt x="458" y="7"/>
                  <a:pt x="460" y="7"/>
                </a:cubicBezTo>
                <a:cubicBezTo>
                  <a:pt x="460" y="7"/>
                  <a:pt x="459" y="7"/>
                  <a:pt x="458" y="6"/>
                </a:cubicBezTo>
                <a:cubicBezTo>
                  <a:pt x="460" y="6"/>
                  <a:pt x="465" y="7"/>
                  <a:pt x="465" y="6"/>
                </a:cubicBezTo>
                <a:cubicBezTo>
                  <a:pt x="466" y="7"/>
                  <a:pt x="466" y="7"/>
                  <a:pt x="465" y="7"/>
                </a:cubicBezTo>
                <a:cubicBezTo>
                  <a:pt x="466" y="7"/>
                  <a:pt x="469" y="8"/>
                  <a:pt x="468" y="8"/>
                </a:cubicBezTo>
                <a:cubicBezTo>
                  <a:pt x="466" y="8"/>
                  <a:pt x="466" y="8"/>
                  <a:pt x="463" y="7"/>
                </a:cubicBezTo>
                <a:cubicBezTo>
                  <a:pt x="463" y="8"/>
                  <a:pt x="464" y="8"/>
                  <a:pt x="464" y="8"/>
                </a:cubicBezTo>
                <a:cubicBezTo>
                  <a:pt x="468" y="9"/>
                  <a:pt x="467" y="8"/>
                  <a:pt x="470" y="9"/>
                </a:cubicBezTo>
                <a:cubicBezTo>
                  <a:pt x="470" y="8"/>
                  <a:pt x="473" y="8"/>
                  <a:pt x="477" y="9"/>
                </a:cubicBezTo>
                <a:cubicBezTo>
                  <a:pt x="476" y="10"/>
                  <a:pt x="474" y="9"/>
                  <a:pt x="471" y="9"/>
                </a:cubicBezTo>
                <a:cubicBezTo>
                  <a:pt x="472" y="9"/>
                  <a:pt x="472" y="10"/>
                  <a:pt x="472" y="10"/>
                </a:cubicBezTo>
                <a:cubicBezTo>
                  <a:pt x="473" y="10"/>
                  <a:pt x="475" y="10"/>
                  <a:pt x="476" y="10"/>
                </a:cubicBezTo>
                <a:cubicBezTo>
                  <a:pt x="478" y="10"/>
                  <a:pt x="478" y="11"/>
                  <a:pt x="478" y="11"/>
                </a:cubicBezTo>
                <a:cubicBezTo>
                  <a:pt x="479" y="11"/>
                  <a:pt x="481" y="11"/>
                  <a:pt x="483" y="12"/>
                </a:cubicBezTo>
                <a:cubicBezTo>
                  <a:pt x="483" y="11"/>
                  <a:pt x="484" y="11"/>
                  <a:pt x="482" y="11"/>
                </a:cubicBezTo>
                <a:cubicBezTo>
                  <a:pt x="483" y="10"/>
                  <a:pt x="485" y="11"/>
                  <a:pt x="484" y="12"/>
                </a:cubicBezTo>
                <a:cubicBezTo>
                  <a:pt x="485" y="12"/>
                  <a:pt x="486" y="11"/>
                  <a:pt x="487" y="12"/>
                </a:cubicBezTo>
                <a:cubicBezTo>
                  <a:pt x="487" y="12"/>
                  <a:pt x="485" y="10"/>
                  <a:pt x="490" y="11"/>
                </a:cubicBezTo>
                <a:cubicBezTo>
                  <a:pt x="490" y="10"/>
                  <a:pt x="485" y="10"/>
                  <a:pt x="484" y="9"/>
                </a:cubicBezTo>
                <a:cubicBezTo>
                  <a:pt x="482" y="9"/>
                  <a:pt x="481" y="9"/>
                  <a:pt x="482" y="9"/>
                </a:cubicBezTo>
                <a:cubicBezTo>
                  <a:pt x="480" y="9"/>
                  <a:pt x="481" y="9"/>
                  <a:pt x="478" y="8"/>
                </a:cubicBezTo>
                <a:cubicBezTo>
                  <a:pt x="478" y="8"/>
                  <a:pt x="482" y="9"/>
                  <a:pt x="481" y="7"/>
                </a:cubicBezTo>
                <a:cubicBezTo>
                  <a:pt x="484" y="8"/>
                  <a:pt x="482" y="8"/>
                  <a:pt x="482" y="8"/>
                </a:cubicBezTo>
                <a:cubicBezTo>
                  <a:pt x="486" y="9"/>
                  <a:pt x="486" y="9"/>
                  <a:pt x="489" y="9"/>
                </a:cubicBezTo>
                <a:cubicBezTo>
                  <a:pt x="489" y="9"/>
                  <a:pt x="487" y="9"/>
                  <a:pt x="487" y="8"/>
                </a:cubicBezTo>
                <a:cubicBezTo>
                  <a:pt x="491" y="9"/>
                  <a:pt x="493" y="10"/>
                  <a:pt x="496" y="11"/>
                </a:cubicBezTo>
                <a:cubicBezTo>
                  <a:pt x="495" y="11"/>
                  <a:pt x="495" y="10"/>
                  <a:pt x="495" y="11"/>
                </a:cubicBezTo>
                <a:cubicBezTo>
                  <a:pt x="496" y="11"/>
                  <a:pt x="499" y="12"/>
                  <a:pt x="499" y="11"/>
                </a:cubicBezTo>
                <a:cubicBezTo>
                  <a:pt x="500" y="12"/>
                  <a:pt x="500" y="12"/>
                  <a:pt x="501" y="13"/>
                </a:cubicBezTo>
                <a:cubicBezTo>
                  <a:pt x="505" y="13"/>
                  <a:pt x="510" y="15"/>
                  <a:pt x="512" y="16"/>
                </a:cubicBezTo>
                <a:cubicBezTo>
                  <a:pt x="514" y="17"/>
                  <a:pt x="512" y="15"/>
                  <a:pt x="510" y="14"/>
                </a:cubicBezTo>
                <a:cubicBezTo>
                  <a:pt x="510" y="14"/>
                  <a:pt x="516" y="16"/>
                  <a:pt x="514" y="16"/>
                </a:cubicBezTo>
                <a:cubicBezTo>
                  <a:pt x="516" y="17"/>
                  <a:pt x="519" y="18"/>
                  <a:pt x="520" y="18"/>
                </a:cubicBezTo>
                <a:cubicBezTo>
                  <a:pt x="519" y="17"/>
                  <a:pt x="518" y="17"/>
                  <a:pt x="517" y="17"/>
                </a:cubicBezTo>
                <a:cubicBezTo>
                  <a:pt x="520" y="17"/>
                  <a:pt x="527" y="19"/>
                  <a:pt x="532" y="21"/>
                </a:cubicBezTo>
                <a:cubicBezTo>
                  <a:pt x="529" y="19"/>
                  <a:pt x="537" y="22"/>
                  <a:pt x="537" y="22"/>
                </a:cubicBezTo>
                <a:cubicBezTo>
                  <a:pt x="539" y="22"/>
                  <a:pt x="538" y="23"/>
                  <a:pt x="540" y="23"/>
                </a:cubicBezTo>
                <a:cubicBezTo>
                  <a:pt x="539" y="23"/>
                  <a:pt x="538" y="23"/>
                  <a:pt x="536" y="22"/>
                </a:cubicBezTo>
                <a:cubicBezTo>
                  <a:pt x="536" y="23"/>
                  <a:pt x="543" y="25"/>
                  <a:pt x="545" y="25"/>
                </a:cubicBezTo>
                <a:cubicBezTo>
                  <a:pt x="545" y="25"/>
                  <a:pt x="542" y="25"/>
                  <a:pt x="540" y="24"/>
                </a:cubicBezTo>
                <a:cubicBezTo>
                  <a:pt x="543" y="24"/>
                  <a:pt x="547" y="25"/>
                  <a:pt x="551" y="27"/>
                </a:cubicBezTo>
                <a:cubicBezTo>
                  <a:pt x="551" y="27"/>
                  <a:pt x="550" y="27"/>
                  <a:pt x="552" y="28"/>
                </a:cubicBezTo>
                <a:cubicBezTo>
                  <a:pt x="551" y="28"/>
                  <a:pt x="549" y="26"/>
                  <a:pt x="549" y="27"/>
                </a:cubicBezTo>
                <a:cubicBezTo>
                  <a:pt x="550" y="28"/>
                  <a:pt x="552" y="28"/>
                  <a:pt x="552" y="29"/>
                </a:cubicBezTo>
                <a:cubicBezTo>
                  <a:pt x="554" y="30"/>
                  <a:pt x="550" y="28"/>
                  <a:pt x="551" y="29"/>
                </a:cubicBezTo>
                <a:cubicBezTo>
                  <a:pt x="555" y="29"/>
                  <a:pt x="555" y="30"/>
                  <a:pt x="558" y="30"/>
                </a:cubicBezTo>
                <a:cubicBezTo>
                  <a:pt x="562" y="32"/>
                  <a:pt x="569" y="34"/>
                  <a:pt x="569" y="35"/>
                </a:cubicBezTo>
                <a:cubicBezTo>
                  <a:pt x="571" y="36"/>
                  <a:pt x="570" y="35"/>
                  <a:pt x="571" y="35"/>
                </a:cubicBezTo>
                <a:cubicBezTo>
                  <a:pt x="572" y="36"/>
                  <a:pt x="575" y="37"/>
                  <a:pt x="573" y="37"/>
                </a:cubicBezTo>
                <a:cubicBezTo>
                  <a:pt x="575" y="38"/>
                  <a:pt x="575" y="38"/>
                  <a:pt x="577" y="39"/>
                </a:cubicBezTo>
                <a:cubicBezTo>
                  <a:pt x="577" y="39"/>
                  <a:pt x="575" y="39"/>
                  <a:pt x="576" y="39"/>
                </a:cubicBezTo>
                <a:cubicBezTo>
                  <a:pt x="578" y="40"/>
                  <a:pt x="578" y="39"/>
                  <a:pt x="579" y="39"/>
                </a:cubicBezTo>
                <a:cubicBezTo>
                  <a:pt x="579" y="38"/>
                  <a:pt x="576" y="38"/>
                  <a:pt x="576" y="38"/>
                </a:cubicBezTo>
                <a:cubicBezTo>
                  <a:pt x="576" y="37"/>
                  <a:pt x="580" y="39"/>
                  <a:pt x="579" y="39"/>
                </a:cubicBezTo>
                <a:cubicBezTo>
                  <a:pt x="581" y="40"/>
                  <a:pt x="581" y="40"/>
                  <a:pt x="583" y="40"/>
                </a:cubicBezTo>
                <a:cubicBezTo>
                  <a:pt x="586" y="42"/>
                  <a:pt x="586" y="42"/>
                  <a:pt x="589" y="44"/>
                </a:cubicBezTo>
                <a:cubicBezTo>
                  <a:pt x="587" y="43"/>
                  <a:pt x="587" y="42"/>
                  <a:pt x="586" y="42"/>
                </a:cubicBezTo>
                <a:cubicBezTo>
                  <a:pt x="585" y="40"/>
                  <a:pt x="593" y="44"/>
                  <a:pt x="594" y="45"/>
                </a:cubicBezTo>
                <a:cubicBezTo>
                  <a:pt x="594" y="45"/>
                  <a:pt x="591" y="43"/>
                  <a:pt x="590" y="43"/>
                </a:cubicBezTo>
                <a:cubicBezTo>
                  <a:pt x="592" y="45"/>
                  <a:pt x="596" y="46"/>
                  <a:pt x="598" y="48"/>
                </a:cubicBezTo>
                <a:cubicBezTo>
                  <a:pt x="600" y="49"/>
                  <a:pt x="597" y="46"/>
                  <a:pt x="599" y="47"/>
                </a:cubicBezTo>
                <a:cubicBezTo>
                  <a:pt x="600" y="48"/>
                  <a:pt x="601" y="49"/>
                  <a:pt x="603" y="50"/>
                </a:cubicBezTo>
                <a:cubicBezTo>
                  <a:pt x="603" y="50"/>
                  <a:pt x="606" y="52"/>
                  <a:pt x="606" y="51"/>
                </a:cubicBezTo>
                <a:cubicBezTo>
                  <a:pt x="612" y="54"/>
                  <a:pt x="615" y="56"/>
                  <a:pt x="620" y="59"/>
                </a:cubicBezTo>
                <a:cubicBezTo>
                  <a:pt x="619" y="58"/>
                  <a:pt x="619" y="59"/>
                  <a:pt x="619" y="59"/>
                </a:cubicBezTo>
                <a:cubicBezTo>
                  <a:pt x="624" y="60"/>
                  <a:pt x="634" y="67"/>
                  <a:pt x="640" y="71"/>
                </a:cubicBezTo>
                <a:cubicBezTo>
                  <a:pt x="642" y="72"/>
                  <a:pt x="641" y="71"/>
                  <a:pt x="643" y="73"/>
                </a:cubicBezTo>
                <a:cubicBezTo>
                  <a:pt x="643" y="73"/>
                  <a:pt x="643" y="73"/>
                  <a:pt x="644" y="73"/>
                </a:cubicBezTo>
                <a:cubicBezTo>
                  <a:pt x="644" y="73"/>
                  <a:pt x="643" y="72"/>
                  <a:pt x="642" y="72"/>
                </a:cubicBezTo>
                <a:cubicBezTo>
                  <a:pt x="645" y="73"/>
                  <a:pt x="651" y="78"/>
                  <a:pt x="653" y="78"/>
                </a:cubicBezTo>
                <a:cubicBezTo>
                  <a:pt x="655" y="80"/>
                  <a:pt x="658" y="83"/>
                  <a:pt x="661" y="84"/>
                </a:cubicBezTo>
                <a:cubicBezTo>
                  <a:pt x="665" y="87"/>
                  <a:pt x="675" y="94"/>
                  <a:pt x="680" y="98"/>
                </a:cubicBezTo>
                <a:cubicBezTo>
                  <a:pt x="680" y="98"/>
                  <a:pt x="679" y="97"/>
                  <a:pt x="679" y="98"/>
                </a:cubicBezTo>
                <a:cubicBezTo>
                  <a:pt x="681" y="99"/>
                  <a:pt x="682" y="100"/>
                  <a:pt x="684" y="102"/>
                </a:cubicBezTo>
                <a:cubicBezTo>
                  <a:pt x="685" y="102"/>
                  <a:pt x="683" y="101"/>
                  <a:pt x="684" y="101"/>
                </a:cubicBezTo>
                <a:cubicBezTo>
                  <a:pt x="688" y="104"/>
                  <a:pt x="693" y="109"/>
                  <a:pt x="699" y="114"/>
                </a:cubicBezTo>
                <a:cubicBezTo>
                  <a:pt x="698" y="114"/>
                  <a:pt x="698" y="114"/>
                  <a:pt x="699" y="115"/>
                </a:cubicBezTo>
                <a:cubicBezTo>
                  <a:pt x="701" y="117"/>
                  <a:pt x="702" y="118"/>
                  <a:pt x="703" y="118"/>
                </a:cubicBezTo>
                <a:cubicBezTo>
                  <a:pt x="705" y="120"/>
                  <a:pt x="704" y="119"/>
                  <a:pt x="705" y="120"/>
                </a:cubicBezTo>
                <a:cubicBezTo>
                  <a:pt x="707" y="122"/>
                  <a:pt x="704" y="119"/>
                  <a:pt x="705" y="119"/>
                </a:cubicBezTo>
                <a:cubicBezTo>
                  <a:pt x="707" y="121"/>
                  <a:pt x="707" y="121"/>
                  <a:pt x="709" y="123"/>
                </a:cubicBezTo>
                <a:cubicBezTo>
                  <a:pt x="705" y="121"/>
                  <a:pt x="715" y="129"/>
                  <a:pt x="718" y="132"/>
                </a:cubicBezTo>
                <a:cubicBezTo>
                  <a:pt x="716" y="131"/>
                  <a:pt x="717" y="131"/>
                  <a:pt x="716" y="129"/>
                </a:cubicBezTo>
                <a:cubicBezTo>
                  <a:pt x="716" y="129"/>
                  <a:pt x="717" y="130"/>
                  <a:pt x="717" y="130"/>
                </a:cubicBezTo>
                <a:cubicBezTo>
                  <a:pt x="722" y="135"/>
                  <a:pt x="722" y="134"/>
                  <a:pt x="723" y="137"/>
                </a:cubicBezTo>
                <a:cubicBezTo>
                  <a:pt x="724" y="138"/>
                  <a:pt x="723" y="136"/>
                  <a:pt x="724" y="136"/>
                </a:cubicBezTo>
                <a:cubicBezTo>
                  <a:pt x="727" y="139"/>
                  <a:pt x="727" y="140"/>
                  <a:pt x="728" y="141"/>
                </a:cubicBezTo>
                <a:cubicBezTo>
                  <a:pt x="729" y="142"/>
                  <a:pt x="732" y="144"/>
                  <a:pt x="732" y="145"/>
                </a:cubicBezTo>
                <a:cubicBezTo>
                  <a:pt x="732" y="146"/>
                  <a:pt x="735" y="148"/>
                  <a:pt x="734" y="148"/>
                </a:cubicBezTo>
                <a:cubicBezTo>
                  <a:pt x="736" y="149"/>
                  <a:pt x="736" y="149"/>
                  <a:pt x="737" y="150"/>
                </a:cubicBezTo>
                <a:cubicBezTo>
                  <a:pt x="738" y="150"/>
                  <a:pt x="735" y="148"/>
                  <a:pt x="734" y="147"/>
                </a:cubicBezTo>
                <a:cubicBezTo>
                  <a:pt x="736" y="147"/>
                  <a:pt x="734" y="144"/>
                  <a:pt x="736" y="144"/>
                </a:cubicBezTo>
                <a:cubicBezTo>
                  <a:pt x="739" y="150"/>
                  <a:pt x="741" y="155"/>
                  <a:pt x="745" y="161"/>
                </a:cubicBezTo>
                <a:cubicBezTo>
                  <a:pt x="747" y="163"/>
                  <a:pt x="742" y="157"/>
                  <a:pt x="747" y="162"/>
                </a:cubicBezTo>
                <a:cubicBezTo>
                  <a:pt x="747" y="161"/>
                  <a:pt x="745" y="159"/>
                  <a:pt x="746" y="160"/>
                </a:cubicBezTo>
                <a:cubicBezTo>
                  <a:pt x="744" y="157"/>
                  <a:pt x="744" y="158"/>
                  <a:pt x="743" y="156"/>
                </a:cubicBezTo>
                <a:cubicBezTo>
                  <a:pt x="743" y="156"/>
                  <a:pt x="745" y="158"/>
                  <a:pt x="746" y="159"/>
                </a:cubicBezTo>
                <a:cubicBezTo>
                  <a:pt x="746" y="159"/>
                  <a:pt x="745" y="156"/>
                  <a:pt x="747" y="158"/>
                </a:cubicBezTo>
                <a:cubicBezTo>
                  <a:pt x="746" y="156"/>
                  <a:pt x="744" y="153"/>
                  <a:pt x="745" y="154"/>
                </a:cubicBezTo>
                <a:cubicBezTo>
                  <a:pt x="747" y="156"/>
                  <a:pt x="748" y="158"/>
                  <a:pt x="749" y="159"/>
                </a:cubicBezTo>
                <a:cubicBezTo>
                  <a:pt x="749" y="160"/>
                  <a:pt x="752" y="165"/>
                  <a:pt x="750" y="164"/>
                </a:cubicBezTo>
                <a:cubicBezTo>
                  <a:pt x="752" y="166"/>
                  <a:pt x="751" y="167"/>
                  <a:pt x="751" y="167"/>
                </a:cubicBezTo>
                <a:cubicBezTo>
                  <a:pt x="753" y="170"/>
                  <a:pt x="756" y="173"/>
                  <a:pt x="757" y="174"/>
                </a:cubicBezTo>
                <a:cubicBezTo>
                  <a:pt x="757" y="173"/>
                  <a:pt x="755" y="172"/>
                  <a:pt x="754" y="170"/>
                </a:cubicBezTo>
                <a:cubicBezTo>
                  <a:pt x="754" y="168"/>
                  <a:pt x="759" y="172"/>
                  <a:pt x="756" y="168"/>
                </a:cubicBezTo>
                <a:cubicBezTo>
                  <a:pt x="757" y="169"/>
                  <a:pt x="757" y="170"/>
                  <a:pt x="759" y="173"/>
                </a:cubicBezTo>
                <a:cubicBezTo>
                  <a:pt x="759" y="174"/>
                  <a:pt x="757" y="173"/>
                  <a:pt x="760" y="177"/>
                </a:cubicBezTo>
                <a:cubicBezTo>
                  <a:pt x="759" y="176"/>
                  <a:pt x="759" y="175"/>
                  <a:pt x="758" y="175"/>
                </a:cubicBezTo>
                <a:cubicBezTo>
                  <a:pt x="760" y="177"/>
                  <a:pt x="760" y="179"/>
                  <a:pt x="762" y="181"/>
                </a:cubicBezTo>
                <a:cubicBezTo>
                  <a:pt x="762" y="182"/>
                  <a:pt x="762" y="181"/>
                  <a:pt x="764" y="182"/>
                </a:cubicBezTo>
                <a:cubicBezTo>
                  <a:pt x="765" y="184"/>
                  <a:pt x="766" y="187"/>
                  <a:pt x="767" y="186"/>
                </a:cubicBezTo>
                <a:cubicBezTo>
                  <a:pt x="768" y="186"/>
                  <a:pt x="765" y="183"/>
                  <a:pt x="764" y="182"/>
                </a:cubicBezTo>
                <a:cubicBezTo>
                  <a:pt x="762" y="178"/>
                  <a:pt x="767" y="183"/>
                  <a:pt x="764" y="178"/>
                </a:cubicBezTo>
                <a:cubicBezTo>
                  <a:pt x="766" y="180"/>
                  <a:pt x="766" y="181"/>
                  <a:pt x="766" y="179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70" y="185"/>
                  <a:pt x="768" y="190"/>
                  <a:pt x="774" y="194"/>
                </a:cubicBezTo>
                <a:cubicBezTo>
                  <a:pt x="773" y="192"/>
                  <a:pt x="774" y="192"/>
                  <a:pt x="776" y="194"/>
                </a:cubicBezTo>
                <a:cubicBezTo>
                  <a:pt x="775" y="192"/>
                  <a:pt x="774" y="188"/>
                  <a:pt x="776" y="190"/>
                </a:cubicBezTo>
                <a:cubicBezTo>
                  <a:pt x="782" y="200"/>
                  <a:pt x="774" y="198"/>
                  <a:pt x="781" y="209"/>
                </a:cubicBezTo>
                <a:cubicBezTo>
                  <a:pt x="782" y="211"/>
                  <a:pt x="782" y="210"/>
                  <a:pt x="784" y="211"/>
                </a:cubicBezTo>
                <a:cubicBezTo>
                  <a:pt x="782" y="207"/>
                  <a:pt x="785" y="207"/>
                  <a:pt x="785" y="203"/>
                </a:cubicBezTo>
                <a:cubicBezTo>
                  <a:pt x="789" y="210"/>
                  <a:pt x="784" y="206"/>
                  <a:pt x="788" y="212"/>
                </a:cubicBezTo>
                <a:cubicBezTo>
                  <a:pt x="786" y="212"/>
                  <a:pt x="788" y="216"/>
                  <a:pt x="786" y="217"/>
                </a:cubicBezTo>
                <a:cubicBezTo>
                  <a:pt x="787" y="218"/>
                  <a:pt x="788" y="218"/>
                  <a:pt x="789" y="220"/>
                </a:cubicBezTo>
                <a:cubicBezTo>
                  <a:pt x="788" y="220"/>
                  <a:pt x="787" y="218"/>
                  <a:pt x="787" y="219"/>
                </a:cubicBezTo>
                <a:cubicBezTo>
                  <a:pt x="788" y="221"/>
                  <a:pt x="789" y="223"/>
                  <a:pt x="791" y="226"/>
                </a:cubicBezTo>
                <a:cubicBezTo>
                  <a:pt x="793" y="227"/>
                  <a:pt x="790" y="222"/>
                  <a:pt x="793" y="224"/>
                </a:cubicBezTo>
                <a:cubicBezTo>
                  <a:pt x="792" y="220"/>
                  <a:pt x="793" y="220"/>
                  <a:pt x="795" y="221"/>
                </a:cubicBezTo>
                <a:cubicBezTo>
                  <a:pt x="798" y="227"/>
                  <a:pt x="796" y="231"/>
                  <a:pt x="795" y="230"/>
                </a:cubicBezTo>
                <a:cubicBezTo>
                  <a:pt x="795" y="231"/>
                  <a:pt x="796" y="233"/>
                  <a:pt x="796" y="234"/>
                </a:cubicBezTo>
                <a:cubicBezTo>
                  <a:pt x="793" y="231"/>
                  <a:pt x="796" y="239"/>
                  <a:pt x="792" y="235"/>
                </a:cubicBezTo>
                <a:cubicBezTo>
                  <a:pt x="794" y="238"/>
                  <a:pt x="793" y="237"/>
                  <a:pt x="792" y="236"/>
                </a:cubicBezTo>
                <a:cubicBezTo>
                  <a:pt x="794" y="240"/>
                  <a:pt x="794" y="243"/>
                  <a:pt x="797" y="248"/>
                </a:cubicBezTo>
                <a:cubicBezTo>
                  <a:pt x="797" y="246"/>
                  <a:pt x="797" y="245"/>
                  <a:pt x="799" y="248"/>
                </a:cubicBezTo>
                <a:cubicBezTo>
                  <a:pt x="799" y="247"/>
                  <a:pt x="798" y="246"/>
                  <a:pt x="798" y="245"/>
                </a:cubicBezTo>
                <a:cubicBezTo>
                  <a:pt x="798" y="244"/>
                  <a:pt x="799" y="247"/>
                  <a:pt x="800" y="247"/>
                </a:cubicBezTo>
                <a:cubicBezTo>
                  <a:pt x="800" y="246"/>
                  <a:pt x="799" y="246"/>
                  <a:pt x="798" y="244"/>
                </a:cubicBezTo>
                <a:cubicBezTo>
                  <a:pt x="799" y="244"/>
                  <a:pt x="800" y="246"/>
                  <a:pt x="800" y="246"/>
                </a:cubicBezTo>
                <a:cubicBezTo>
                  <a:pt x="802" y="250"/>
                  <a:pt x="800" y="249"/>
                  <a:pt x="801" y="252"/>
                </a:cubicBezTo>
                <a:cubicBezTo>
                  <a:pt x="799" y="250"/>
                  <a:pt x="800" y="252"/>
                  <a:pt x="799" y="251"/>
                </a:cubicBezTo>
                <a:cubicBezTo>
                  <a:pt x="800" y="252"/>
                  <a:pt x="801" y="254"/>
                  <a:pt x="802" y="256"/>
                </a:cubicBezTo>
                <a:cubicBezTo>
                  <a:pt x="800" y="254"/>
                  <a:pt x="800" y="256"/>
                  <a:pt x="799" y="255"/>
                </a:cubicBezTo>
                <a:cubicBezTo>
                  <a:pt x="799" y="256"/>
                  <a:pt x="800" y="257"/>
                  <a:pt x="800" y="258"/>
                </a:cubicBezTo>
                <a:cubicBezTo>
                  <a:pt x="798" y="257"/>
                  <a:pt x="797" y="261"/>
                  <a:pt x="794" y="257"/>
                </a:cubicBezTo>
                <a:cubicBezTo>
                  <a:pt x="794" y="258"/>
                  <a:pt x="795" y="260"/>
                  <a:pt x="794" y="260"/>
                </a:cubicBezTo>
                <a:cubicBezTo>
                  <a:pt x="792" y="255"/>
                  <a:pt x="791" y="256"/>
                  <a:pt x="790" y="256"/>
                </a:cubicBezTo>
                <a:cubicBezTo>
                  <a:pt x="792" y="259"/>
                  <a:pt x="794" y="261"/>
                  <a:pt x="795" y="265"/>
                </a:cubicBezTo>
                <a:cubicBezTo>
                  <a:pt x="793" y="262"/>
                  <a:pt x="795" y="266"/>
                  <a:pt x="793" y="262"/>
                </a:cubicBezTo>
                <a:cubicBezTo>
                  <a:pt x="792" y="267"/>
                  <a:pt x="790" y="268"/>
                  <a:pt x="787" y="266"/>
                </a:cubicBezTo>
                <a:cubicBezTo>
                  <a:pt x="786" y="263"/>
                  <a:pt x="784" y="260"/>
                  <a:pt x="784" y="259"/>
                </a:cubicBezTo>
                <a:cubicBezTo>
                  <a:pt x="784" y="258"/>
                  <a:pt x="783" y="258"/>
                  <a:pt x="783" y="257"/>
                </a:cubicBezTo>
                <a:cubicBezTo>
                  <a:pt x="783" y="257"/>
                  <a:pt x="783" y="258"/>
                  <a:pt x="784" y="259"/>
                </a:cubicBezTo>
                <a:cubicBezTo>
                  <a:pt x="783" y="258"/>
                  <a:pt x="782" y="256"/>
                  <a:pt x="782" y="255"/>
                </a:cubicBezTo>
                <a:close/>
                <a:moveTo>
                  <a:pt x="340" y="50"/>
                </a:moveTo>
                <a:cubicBezTo>
                  <a:pt x="338" y="51"/>
                  <a:pt x="336" y="51"/>
                  <a:pt x="336" y="51"/>
                </a:cubicBezTo>
                <a:cubicBezTo>
                  <a:pt x="338" y="51"/>
                  <a:pt x="340" y="51"/>
                  <a:pt x="340" y="50"/>
                </a:cubicBezTo>
                <a:close/>
                <a:moveTo>
                  <a:pt x="236" y="74"/>
                </a:moveTo>
                <a:cubicBezTo>
                  <a:pt x="236" y="74"/>
                  <a:pt x="235" y="75"/>
                  <a:pt x="235" y="74"/>
                </a:cubicBezTo>
                <a:cubicBezTo>
                  <a:pt x="234" y="75"/>
                  <a:pt x="233" y="75"/>
                  <a:pt x="233" y="76"/>
                </a:cubicBezTo>
                <a:cubicBezTo>
                  <a:pt x="236" y="75"/>
                  <a:pt x="230" y="77"/>
                  <a:pt x="232" y="77"/>
                </a:cubicBezTo>
                <a:cubicBezTo>
                  <a:pt x="234" y="76"/>
                  <a:pt x="235" y="75"/>
                  <a:pt x="236" y="74"/>
                </a:cubicBezTo>
                <a:close/>
                <a:moveTo>
                  <a:pt x="231" y="76"/>
                </a:moveTo>
                <a:cubicBezTo>
                  <a:pt x="232" y="75"/>
                  <a:pt x="233" y="76"/>
                  <a:pt x="234" y="74"/>
                </a:cubicBezTo>
                <a:cubicBezTo>
                  <a:pt x="234" y="75"/>
                  <a:pt x="236" y="72"/>
                  <a:pt x="237" y="71"/>
                </a:cubicBezTo>
                <a:cubicBezTo>
                  <a:pt x="233" y="73"/>
                  <a:pt x="233" y="74"/>
                  <a:pt x="231" y="76"/>
                </a:cubicBezTo>
                <a:close/>
                <a:moveTo>
                  <a:pt x="162" y="116"/>
                </a:moveTo>
                <a:cubicBezTo>
                  <a:pt x="164" y="115"/>
                  <a:pt x="164" y="115"/>
                  <a:pt x="164" y="115"/>
                </a:cubicBezTo>
                <a:cubicBezTo>
                  <a:pt x="162" y="115"/>
                  <a:pt x="165" y="114"/>
                  <a:pt x="167" y="112"/>
                </a:cubicBezTo>
                <a:cubicBezTo>
                  <a:pt x="165" y="113"/>
                  <a:pt x="164" y="114"/>
                  <a:pt x="164" y="114"/>
                </a:cubicBezTo>
                <a:cubicBezTo>
                  <a:pt x="167" y="111"/>
                  <a:pt x="164" y="113"/>
                  <a:pt x="165" y="111"/>
                </a:cubicBezTo>
                <a:cubicBezTo>
                  <a:pt x="164" y="112"/>
                  <a:pt x="162" y="113"/>
                  <a:pt x="162" y="114"/>
                </a:cubicBezTo>
                <a:cubicBezTo>
                  <a:pt x="168" y="110"/>
                  <a:pt x="160" y="115"/>
                  <a:pt x="162" y="114"/>
                </a:cubicBezTo>
                <a:cubicBezTo>
                  <a:pt x="166" y="112"/>
                  <a:pt x="161" y="116"/>
                  <a:pt x="162" y="116"/>
                </a:cubicBezTo>
                <a:close/>
                <a:moveTo>
                  <a:pt x="132" y="113"/>
                </a:moveTo>
                <a:cubicBezTo>
                  <a:pt x="134" y="112"/>
                  <a:pt x="135" y="111"/>
                  <a:pt x="134" y="111"/>
                </a:cubicBezTo>
                <a:cubicBezTo>
                  <a:pt x="132" y="113"/>
                  <a:pt x="132" y="113"/>
                  <a:pt x="132" y="113"/>
                </a:cubicBezTo>
                <a:close/>
                <a:moveTo>
                  <a:pt x="788" y="254"/>
                </a:moveTo>
                <a:cubicBezTo>
                  <a:pt x="788" y="256"/>
                  <a:pt x="790" y="259"/>
                  <a:pt x="791" y="260"/>
                </a:cubicBezTo>
                <a:cubicBezTo>
                  <a:pt x="790" y="258"/>
                  <a:pt x="789" y="255"/>
                  <a:pt x="788" y="254"/>
                </a:cubicBezTo>
                <a:close/>
                <a:moveTo>
                  <a:pt x="792" y="242"/>
                </a:moveTo>
                <a:cubicBezTo>
                  <a:pt x="793" y="245"/>
                  <a:pt x="794" y="247"/>
                  <a:pt x="796" y="250"/>
                </a:cubicBezTo>
                <a:cubicBezTo>
                  <a:pt x="797" y="249"/>
                  <a:pt x="792" y="240"/>
                  <a:pt x="790" y="237"/>
                </a:cubicBezTo>
                <a:cubicBezTo>
                  <a:pt x="790" y="239"/>
                  <a:pt x="794" y="244"/>
                  <a:pt x="795" y="246"/>
                </a:cubicBezTo>
                <a:cubicBezTo>
                  <a:pt x="794" y="246"/>
                  <a:pt x="793" y="243"/>
                  <a:pt x="792" y="242"/>
                </a:cubicBezTo>
                <a:close/>
                <a:moveTo>
                  <a:pt x="787" y="245"/>
                </a:moveTo>
                <a:cubicBezTo>
                  <a:pt x="787" y="245"/>
                  <a:pt x="787" y="247"/>
                  <a:pt x="786" y="246"/>
                </a:cubicBezTo>
                <a:cubicBezTo>
                  <a:pt x="788" y="248"/>
                  <a:pt x="789" y="252"/>
                  <a:pt x="790" y="253"/>
                </a:cubicBezTo>
                <a:cubicBezTo>
                  <a:pt x="789" y="250"/>
                  <a:pt x="788" y="247"/>
                  <a:pt x="787" y="245"/>
                </a:cubicBezTo>
                <a:close/>
                <a:moveTo>
                  <a:pt x="779" y="256"/>
                </a:moveTo>
                <a:cubicBezTo>
                  <a:pt x="779" y="256"/>
                  <a:pt x="776" y="252"/>
                  <a:pt x="777" y="255"/>
                </a:cubicBezTo>
                <a:cubicBezTo>
                  <a:pt x="778" y="255"/>
                  <a:pt x="778" y="255"/>
                  <a:pt x="779" y="257"/>
                </a:cubicBezTo>
                <a:cubicBezTo>
                  <a:pt x="779" y="258"/>
                  <a:pt x="779" y="258"/>
                  <a:pt x="779" y="258"/>
                </a:cubicBezTo>
                <a:cubicBezTo>
                  <a:pt x="780" y="258"/>
                  <a:pt x="780" y="258"/>
                  <a:pt x="779" y="256"/>
                </a:cubicBezTo>
                <a:close/>
                <a:moveTo>
                  <a:pt x="785" y="244"/>
                </a:moveTo>
                <a:cubicBezTo>
                  <a:pt x="787" y="249"/>
                  <a:pt x="783" y="241"/>
                  <a:pt x="784" y="244"/>
                </a:cubicBezTo>
                <a:cubicBezTo>
                  <a:pt x="786" y="246"/>
                  <a:pt x="784" y="246"/>
                  <a:pt x="785" y="247"/>
                </a:cubicBezTo>
                <a:cubicBezTo>
                  <a:pt x="785" y="246"/>
                  <a:pt x="787" y="249"/>
                  <a:pt x="787" y="249"/>
                </a:cubicBezTo>
                <a:cubicBezTo>
                  <a:pt x="786" y="247"/>
                  <a:pt x="786" y="245"/>
                  <a:pt x="785" y="244"/>
                </a:cubicBezTo>
                <a:close/>
                <a:moveTo>
                  <a:pt x="789" y="230"/>
                </a:moveTo>
                <a:cubicBezTo>
                  <a:pt x="790" y="231"/>
                  <a:pt x="791" y="232"/>
                  <a:pt x="792" y="233"/>
                </a:cubicBezTo>
                <a:cubicBezTo>
                  <a:pt x="790" y="230"/>
                  <a:pt x="789" y="228"/>
                  <a:pt x="790" y="229"/>
                </a:cubicBezTo>
                <a:cubicBezTo>
                  <a:pt x="788" y="225"/>
                  <a:pt x="789" y="224"/>
                  <a:pt x="787" y="222"/>
                </a:cubicBezTo>
                <a:cubicBezTo>
                  <a:pt x="787" y="222"/>
                  <a:pt x="787" y="224"/>
                  <a:pt x="786" y="224"/>
                </a:cubicBezTo>
                <a:cubicBezTo>
                  <a:pt x="788" y="225"/>
                  <a:pt x="788" y="226"/>
                  <a:pt x="789" y="227"/>
                </a:cubicBezTo>
                <a:cubicBezTo>
                  <a:pt x="789" y="228"/>
                  <a:pt x="789" y="229"/>
                  <a:pt x="789" y="229"/>
                </a:cubicBezTo>
                <a:cubicBezTo>
                  <a:pt x="788" y="226"/>
                  <a:pt x="787" y="226"/>
                  <a:pt x="785" y="224"/>
                </a:cubicBezTo>
                <a:cubicBezTo>
                  <a:pt x="787" y="227"/>
                  <a:pt x="786" y="227"/>
                  <a:pt x="785" y="226"/>
                </a:cubicBezTo>
                <a:cubicBezTo>
                  <a:pt x="787" y="230"/>
                  <a:pt x="786" y="228"/>
                  <a:pt x="787" y="231"/>
                </a:cubicBezTo>
                <a:cubicBezTo>
                  <a:pt x="788" y="231"/>
                  <a:pt x="789" y="234"/>
                  <a:pt x="790" y="235"/>
                </a:cubicBezTo>
                <a:cubicBezTo>
                  <a:pt x="790" y="235"/>
                  <a:pt x="792" y="237"/>
                  <a:pt x="791" y="235"/>
                </a:cubicBezTo>
                <a:cubicBezTo>
                  <a:pt x="790" y="235"/>
                  <a:pt x="790" y="233"/>
                  <a:pt x="789" y="232"/>
                </a:cubicBezTo>
                <a:cubicBezTo>
                  <a:pt x="789" y="232"/>
                  <a:pt x="790" y="235"/>
                  <a:pt x="789" y="233"/>
                </a:cubicBezTo>
                <a:cubicBezTo>
                  <a:pt x="789" y="233"/>
                  <a:pt x="787" y="230"/>
                  <a:pt x="788" y="230"/>
                </a:cubicBezTo>
                <a:cubicBezTo>
                  <a:pt x="789" y="232"/>
                  <a:pt x="790" y="234"/>
                  <a:pt x="792" y="235"/>
                </a:cubicBezTo>
                <a:cubicBezTo>
                  <a:pt x="791" y="234"/>
                  <a:pt x="789" y="231"/>
                  <a:pt x="789" y="230"/>
                </a:cubicBezTo>
                <a:close/>
                <a:moveTo>
                  <a:pt x="788" y="235"/>
                </a:moveTo>
                <a:cubicBezTo>
                  <a:pt x="788" y="233"/>
                  <a:pt x="786" y="229"/>
                  <a:pt x="785" y="229"/>
                </a:cubicBezTo>
                <a:cubicBezTo>
                  <a:pt x="787" y="231"/>
                  <a:pt x="787" y="234"/>
                  <a:pt x="788" y="235"/>
                </a:cubicBezTo>
                <a:close/>
                <a:moveTo>
                  <a:pt x="756" y="236"/>
                </a:moveTo>
                <a:cubicBezTo>
                  <a:pt x="755" y="236"/>
                  <a:pt x="757" y="239"/>
                  <a:pt x="758" y="240"/>
                </a:cubicBezTo>
                <a:cubicBezTo>
                  <a:pt x="760" y="241"/>
                  <a:pt x="759" y="242"/>
                  <a:pt x="760" y="244"/>
                </a:cubicBezTo>
                <a:cubicBezTo>
                  <a:pt x="760" y="243"/>
                  <a:pt x="762" y="245"/>
                  <a:pt x="761" y="242"/>
                </a:cubicBezTo>
                <a:cubicBezTo>
                  <a:pt x="759" y="241"/>
                  <a:pt x="759" y="241"/>
                  <a:pt x="756" y="236"/>
                </a:cubicBezTo>
                <a:close/>
                <a:moveTo>
                  <a:pt x="780" y="220"/>
                </a:moveTo>
                <a:cubicBezTo>
                  <a:pt x="781" y="222"/>
                  <a:pt x="781" y="223"/>
                  <a:pt x="782" y="225"/>
                </a:cubicBezTo>
                <a:cubicBezTo>
                  <a:pt x="783" y="226"/>
                  <a:pt x="784" y="227"/>
                  <a:pt x="785" y="228"/>
                </a:cubicBezTo>
                <a:cubicBezTo>
                  <a:pt x="783" y="225"/>
                  <a:pt x="782" y="222"/>
                  <a:pt x="780" y="220"/>
                </a:cubicBezTo>
                <a:close/>
                <a:moveTo>
                  <a:pt x="787" y="219"/>
                </a:moveTo>
                <a:cubicBezTo>
                  <a:pt x="786" y="219"/>
                  <a:pt x="786" y="220"/>
                  <a:pt x="787" y="221"/>
                </a:cubicBezTo>
                <a:cubicBezTo>
                  <a:pt x="787" y="221"/>
                  <a:pt x="789" y="225"/>
                  <a:pt x="789" y="223"/>
                </a:cubicBezTo>
                <a:cubicBezTo>
                  <a:pt x="787" y="221"/>
                  <a:pt x="787" y="220"/>
                  <a:pt x="787" y="219"/>
                </a:cubicBezTo>
                <a:close/>
                <a:moveTo>
                  <a:pt x="781" y="226"/>
                </a:moveTo>
                <a:cubicBezTo>
                  <a:pt x="781" y="227"/>
                  <a:pt x="780" y="223"/>
                  <a:pt x="779" y="224"/>
                </a:cubicBezTo>
                <a:cubicBezTo>
                  <a:pt x="780" y="224"/>
                  <a:pt x="780" y="225"/>
                  <a:pt x="779" y="225"/>
                </a:cubicBezTo>
                <a:cubicBezTo>
                  <a:pt x="781" y="228"/>
                  <a:pt x="783" y="228"/>
                  <a:pt x="781" y="226"/>
                </a:cubicBezTo>
                <a:close/>
                <a:moveTo>
                  <a:pt x="760" y="233"/>
                </a:moveTo>
                <a:cubicBezTo>
                  <a:pt x="761" y="237"/>
                  <a:pt x="756" y="230"/>
                  <a:pt x="756" y="233"/>
                </a:cubicBezTo>
                <a:cubicBezTo>
                  <a:pt x="758" y="234"/>
                  <a:pt x="760" y="235"/>
                  <a:pt x="762" y="237"/>
                </a:cubicBezTo>
                <a:cubicBezTo>
                  <a:pt x="761" y="235"/>
                  <a:pt x="761" y="233"/>
                  <a:pt x="760" y="233"/>
                </a:cubicBezTo>
                <a:close/>
                <a:moveTo>
                  <a:pt x="754" y="232"/>
                </a:moveTo>
                <a:cubicBezTo>
                  <a:pt x="755" y="231"/>
                  <a:pt x="756" y="235"/>
                  <a:pt x="757" y="236"/>
                </a:cubicBezTo>
                <a:cubicBezTo>
                  <a:pt x="757" y="234"/>
                  <a:pt x="753" y="229"/>
                  <a:pt x="754" y="232"/>
                </a:cubicBezTo>
                <a:close/>
                <a:moveTo>
                  <a:pt x="747" y="236"/>
                </a:moveTo>
                <a:cubicBezTo>
                  <a:pt x="746" y="236"/>
                  <a:pt x="748" y="238"/>
                  <a:pt x="748" y="239"/>
                </a:cubicBezTo>
                <a:cubicBezTo>
                  <a:pt x="749" y="239"/>
                  <a:pt x="749" y="240"/>
                  <a:pt x="749" y="239"/>
                </a:cubicBezTo>
                <a:cubicBezTo>
                  <a:pt x="748" y="239"/>
                  <a:pt x="748" y="237"/>
                  <a:pt x="747" y="236"/>
                </a:cubicBezTo>
                <a:close/>
                <a:moveTo>
                  <a:pt x="753" y="170"/>
                </a:moveTo>
                <a:cubicBezTo>
                  <a:pt x="752" y="170"/>
                  <a:pt x="752" y="170"/>
                  <a:pt x="753" y="172"/>
                </a:cubicBezTo>
                <a:cubicBezTo>
                  <a:pt x="754" y="172"/>
                  <a:pt x="755" y="172"/>
                  <a:pt x="756" y="173"/>
                </a:cubicBezTo>
                <a:cubicBezTo>
                  <a:pt x="754" y="172"/>
                  <a:pt x="753" y="171"/>
                  <a:pt x="753" y="170"/>
                </a:cubicBezTo>
                <a:close/>
                <a:moveTo>
                  <a:pt x="747" y="163"/>
                </a:moveTo>
                <a:cubicBezTo>
                  <a:pt x="746" y="162"/>
                  <a:pt x="745" y="163"/>
                  <a:pt x="746" y="165"/>
                </a:cubicBezTo>
                <a:cubicBezTo>
                  <a:pt x="746" y="164"/>
                  <a:pt x="749" y="168"/>
                  <a:pt x="749" y="167"/>
                </a:cubicBezTo>
                <a:cubicBezTo>
                  <a:pt x="746" y="163"/>
                  <a:pt x="748" y="165"/>
                  <a:pt x="747" y="163"/>
                </a:cubicBezTo>
                <a:close/>
                <a:moveTo>
                  <a:pt x="726" y="156"/>
                </a:moveTo>
                <a:cubicBezTo>
                  <a:pt x="725" y="156"/>
                  <a:pt x="728" y="159"/>
                  <a:pt x="729" y="160"/>
                </a:cubicBezTo>
                <a:cubicBezTo>
                  <a:pt x="730" y="160"/>
                  <a:pt x="728" y="158"/>
                  <a:pt x="726" y="156"/>
                </a:cubicBezTo>
                <a:close/>
                <a:moveTo>
                  <a:pt x="723" y="152"/>
                </a:moveTo>
                <a:cubicBezTo>
                  <a:pt x="722" y="152"/>
                  <a:pt x="721" y="151"/>
                  <a:pt x="721" y="150"/>
                </a:cubicBezTo>
                <a:cubicBezTo>
                  <a:pt x="720" y="150"/>
                  <a:pt x="720" y="151"/>
                  <a:pt x="721" y="152"/>
                </a:cubicBezTo>
                <a:cubicBezTo>
                  <a:pt x="722" y="151"/>
                  <a:pt x="725" y="155"/>
                  <a:pt x="724" y="153"/>
                </a:cubicBezTo>
                <a:cubicBezTo>
                  <a:pt x="723" y="153"/>
                  <a:pt x="723" y="153"/>
                  <a:pt x="723" y="152"/>
                </a:cubicBezTo>
                <a:close/>
                <a:moveTo>
                  <a:pt x="726" y="146"/>
                </a:moveTo>
                <a:cubicBezTo>
                  <a:pt x="727" y="147"/>
                  <a:pt x="726" y="147"/>
                  <a:pt x="728" y="149"/>
                </a:cubicBezTo>
                <a:cubicBezTo>
                  <a:pt x="729" y="150"/>
                  <a:pt x="727" y="147"/>
                  <a:pt x="726" y="146"/>
                </a:cubicBezTo>
                <a:close/>
                <a:moveTo>
                  <a:pt x="717" y="154"/>
                </a:moveTo>
                <a:cubicBezTo>
                  <a:pt x="718" y="156"/>
                  <a:pt x="715" y="152"/>
                  <a:pt x="714" y="152"/>
                </a:cubicBezTo>
                <a:cubicBezTo>
                  <a:pt x="714" y="153"/>
                  <a:pt x="716" y="154"/>
                  <a:pt x="717" y="156"/>
                </a:cubicBezTo>
                <a:cubicBezTo>
                  <a:pt x="718" y="156"/>
                  <a:pt x="718" y="155"/>
                  <a:pt x="717" y="154"/>
                </a:cubicBezTo>
                <a:close/>
                <a:moveTo>
                  <a:pt x="723" y="138"/>
                </a:moveTo>
                <a:cubicBezTo>
                  <a:pt x="726" y="140"/>
                  <a:pt x="727" y="142"/>
                  <a:pt x="728" y="143"/>
                </a:cubicBezTo>
                <a:cubicBezTo>
                  <a:pt x="727" y="141"/>
                  <a:pt x="725" y="139"/>
                  <a:pt x="723" y="138"/>
                </a:cubicBezTo>
                <a:close/>
                <a:moveTo>
                  <a:pt x="723" y="139"/>
                </a:moveTo>
                <a:cubicBezTo>
                  <a:pt x="723" y="138"/>
                  <a:pt x="722" y="137"/>
                  <a:pt x="721" y="137"/>
                </a:cubicBezTo>
                <a:cubicBezTo>
                  <a:pt x="720" y="136"/>
                  <a:pt x="720" y="136"/>
                  <a:pt x="720" y="137"/>
                </a:cubicBezTo>
                <a:cubicBezTo>
                  <a:pt x="721" y="139"/>
                  <a:pt x="722" y="140"/>
                  <a:pt x="723" y="141"/>
                </a:cubicBezTo>
                <a:cubicBezTo>
                  <a:pt x="722" y="139"/>
                  <a:pt x="720" y="138"/>
                  <a:pt x="721" y="137"/>
                </a:cubicBezTo>
                <a:cubicBezTo>
                  <a:pt x="723" y="139"/>
                  <a:pt x="724" y="140"/>
                  <a:pt x="725" y="140"/>
                </a:cubicBezTo>
                <a:cubicBezTo>
                  <a:pt x="724" y="139"/>
                  <a:pt x="724" y="139"/>
                  <a:pt x="723" y="139"/>
                </a:cubicBezTo>
                <a:close/>
                <a:moveTo>
                  <a:pt x="722" y="140"/>
                </a:moveTo>
                <a:cubicBezTo>
                  <a:pt x="719" y="137"/>
                  <a:pt x="719" y="137"/>
                  <a:pt x="719" y="137"/>
                </a:cubicBezTo>
                <a:cubicBezTo>
                  <a:pt x="718" y="137"/>
                  <a:pt x="720" y="140"/>
                  <a:pt x="721" y="141"/>
                </a:cubicBezTo>
                <a:cubicBezTo>
                  <a:pt x="722" y="141"/>
                  <a:pt x="722" y="141"/>
                  <a:pt x="722" y="140"/>
                </a:cubicBezTo>
                <a:close/>
                <a:moveTo>
                  <a:pt x="721" y="134"/>
                </a:moveTo>
                <a:cubicBezTo>
                  <a:pt x="720" y="134"/>
                  <a:pt x="719" y="134"/>
                  <a:pt x="719" y="134"/>
                </a:cubicBezTo>
                <a:cubicBezTo>
                  <a:pt x="723" y="138"/>
                  <a:pt x="724" y="137"/>
                  <a:pt x="721" y="134"/>
                </a:cubicBezTo>
                <a:close/>
                <a:moveTo>
                  <a:pt x="714" y="136"/>
                </a:moveTo>
                <a:cubicBezTo>
                  <a:pt x="715" y="135"/>
                  <a:pt x="715" y="135"/>
                  <a:pt x="714" y="134"/>
                </a:cubicBezTo>
                <a:cubicBezTo>
                  <a:pt x="713" y="133"/>
                  <a:pt x="712" y="134"/>
                  <a:pt x="714" y="136"/>
                </a:cubicBezTo>
                <a:close/>
                <a:moveTo>
                  <a:pt x="697" y="113"/>
                </a:moveTo>
                <a:cubicBezTo>
                  <a:pt x="698" y="114"/>
                  <a:pt x="698" y="113"/>
                  <a:pt x="697" y="113"/>
                </a:cubicBezTo>
                <a:cubicBezTo>
                  <a:pt x="696" y="113"/>
                  <a:pt x="694" y="110"/>
                  <a:pt x="693" y="110"/>
                </a:cubicBezTo>
                <a:cubicBezTo>
                  <a:pt x="695" y="112"/>
                  <a:pt x="698" y="116"/>
                  <a:pt x="700" y="117"/>
                </a:cubicBezTo>
                <a:cubicBezTo>
                  <a:pt x="699" y="116"/>
                  <a:pt x="696" y="113"/>
                  <a:pt x="697" y="113"/>
                </a:cubicBezTo>
                <a:close/>
                <a:moveTo>
                  <a:pt x="662" y="153"/>
                </a:moveTo>
                <a:cubicBezTo>
                  <a:pt x="663" y="154"/>
                  <a:pt x="665" y="156"/>
                  <a:pt x="666" y="156"/>
                </a:cubicBezTo>
                <a:cubicBezTo>
                  <a:pt x="665" y="155"/>
                  <a:pt x="663" y="152"/>
                  <a:pt x="662" y="153"/>
                </a:cubicBezTo>
                <a:close/>
                <a:moveTo>
                  <a:pt x="685" y="103"/>
                </a:moveTo>
                <a:cubicBezTo>
                  <a:pt x="687" y="104"/>
                  <a:pt x="686" y="104"/>
                  <a:pt x="687" y="105"/>
                </a:cubicBezTo>
                <a:cubicBezTo>
                  <a:pt x="688" y="106"/>
                  <a:pt x="689" y="106"/>
                  <a:pt x="689" y="106"/>
                </a:cubicBezTo>
                <a:cubicBezTo>
                  <a:pt x="688" y="105"/>
                  <a:pt x="687" y="103"/>
                  <a:pt x="685" y="103"/>
                </a:cubicBezTo>
                <a:close/>
                <a:moveTo>
                  <a:pt x="599" y="49"/>
                </a:moveTo>
                <a:cubicBezTo>
                  <a:pt x="600" y="50"/>
                  <a:pt x="603" y="51"/>
                  <a:pt x="603" y="50"/>
                </a:cubicBezTo>
                <a:cubicBezTo>
                  <a:pt x="600" y="49"/>
                  <a:pt x="601" y="50"/>
                  <a:pt x="599" y="49"/>
                </a:cubicBezTo>
                <a:close/>
                <a:moveTo>
                  <a:pt x="579" y="43"/>
                </a:moveTo>
                <a:cubicBezTo>
                  <a:pt x="579" y="42"/>
                  <a:pt x="584" y="44"/>
                  <a:pt x="581" y="43"/>
                </a:cubicBezTo>
                <a:cubicBezTo>
                  <a:pt x="581" y="43"/>
                  <a:pt x="576" y="41"/>
                  <a:pt x="579" y="43"/>
                </a:cubicBezTo>
                <a:close/>
                <a:moveTo>
                  <a:pt x="568" y="37"/>
                </a:moveTo>
                <a:cubicBezTo>
                  <a:pt x="568" y="36"/>
                  <a:pt x="570" y="37"/>
                  <a:pt x="571" y="38"/>
                </a:cubicBezTo>
                <a:cubicBezTo>
                  <a:pt x="573" y="38"/>
                  <a:pt x="568" y="36"/>
                  <a:pt x="567" y="36"/>
                </a:cubicBezTo>
                <a:cubicBezTo>
                  <a:pt x="570" y="37"/>
                  <a:pt x="565" y="36"/>
                  <a:pt x="568" y="37"/>
                </a:cubicBezTo>
                <a:close/>
                <a:moveTo>
                  <a:pt x="562" y="33"/>
                </a:moveTo>
                <a:cubicBezTo>
                  <a:pt x="563" y="34"/>
                  <a:pt x="563" y="33"/>
                  <a:pt x="565" y="33"/>
                </a:cubicBezTo>
                <a:cubicBezTo>
                  <a:pt x="567" y="35"/>
                  <a:pt x="567" y="35"/>
                  <a:pt x="567" y="35"/>
                </a:cubicBezTo>
                <a:cubicBezTo>
                  <a:pt x="570" y="35"/>
                  <a:pt x="558" y="30"/>
                  <a:pt x="562" y="33"/>
                </a:cubicBezTo>
                <a:close/>
                <a:moveTo>
                  <a:pt x="533" y="22"/>
                </a:moveTo>
                <a:cubicBezTo>
                  <a:pt x="531" y="22"/>
                  <a:pt x="527" y="19"/>
                  <a:pt x="523" y="19"/>
                </a:cubicBezTo>
                <a:cubicBezTo>
                  <a:pt x="524" y="20"/>
                  <a:pt x="519" y="18"/>
                  <a:pt x="519" y="19"/>
                </a:cubicBezTo>
                <a:cubicBezTo>
                  <a:pt x="522" y="20"/>
                  <a:pt x="520" y="20"/>
                  <a:pt x="524" y="21"/>
                </a:cubicBezTo>
                <a:cubicBezTo>
                  <a:pt x="522" y="19"/>
                  <a:pt x="526" y="20"/>
                  <a:pt x="528" y="20"/>
                </a:cubicBezTo>
                <a:cubicBezTo>
                  <a:pt x="529" y="21"/>
                  <a:pt x="532" y="22"/>
                  <a:pt x="535" y="23"/>
                </a:cubicBezTo>
                <a:cubicBezTo>
                  <a:pt x="534" y="23"/>
                  <a:pt x="535" y="22"/>
                  <a:pt x="533" y="22"/>
                </a:cubicBezTo>
                <a:close/>
                <a:moveTo>
                  <a:pt x="513" y="21"/>
                </a:moveTo>
                <a:cubicBezTo>
                  <a:pt x="515" y="21"/>
                  <a:pt x="520" y="24"/>
                  <a:pt x="520" y="23"/>
                </a:cubicBezTo>
                <a:cubicBezTo>
                  <a:pt x="516" y="22"/>
                  <a:pt x="514" y="21"/>
                  <a:pt x="513" y="21"/>
                </a:cubicBezTo>
                <a:close/>
                <a:moveTo>
                  <a:pt x="499" y="13"/>
                </a:moveTo>
                <a:cubicBezTo>
                  <a:pt x="501" y="14"/>
                  <a:pt x="499" y="14"/>
                  <a:pt x="502" y="15"/>
                </a:cubicBezTo>
                <a:cubicBezTo>
                  <a:pt x="501" y="14"/>
                  <a:pt x="504" y="14"/>
                  <a:pt x="502" y="14"/>
                </a:cubicBezTo>
                <a:cubicBezTo>
                  <a:pt x="502" y="14"/>
                  <a:pt x="499" y="13"/>
                  <a:pt x="499" y="13"/>
                </a:cubicBezTo>
                <a:close/>
                <a:moveTo>
                  <a:pt x="497" y="13"/>
                </a:moveTo>
                <a:cubicBezTo>
                  <a:pt x="502" y="15"/>
                  <a:pt x="497" y="14"/>
                  <a:pt x="497" y="15"/>
                </a:cubicBezTo>
                <a:cubicBezTo>
                  <a:pt x="499" y="15"/>
                  <a:pt x="500" y="16"/>
                  <a:pt x="501" y="16"/>
                </a:cubicBezTo>
                <a:cubicBezTo>
                  <a:pt x="500" y="15"/>
                  <a:pt x="499" y="13"/>
                  <a:pt x="497" y="13"/>
                </a:cubicBezTo>
                <a:close/>
                <a:moveTo>
                  <a:pt x="494" y="15"/>
                </a:moveTo>
                <a:cubicBezTo>
                  <a:pt x="494" y="14"/>
                  <a:pt x="496" y="15"/>
                  <a:pt x="496" y="14"/>
                </a:cubicBezTo>
                <a:cubicBezTo>
                  <a:pt x="492" y="13"/>
                  <a:pt x="493" y="14"/>
                  <a:pt x="494" y="15"/>
                </a:cubicBezTo>
                <a:close/>
                <a:moveTo>
                  <a:pt x="441" y="7"/>
                </a:moveTo>
                <a:cubicBezTo>
                  <a:pt x="441" y="7"/>
                  <a:pt x="443" y="7"/>
                  <a:pt x="445" y="7"/>
                </a:cubicBezTo>
                <a:cubicBezTo>
                  <a:pt x="444" y="7"/>
                  <a:pt x="445" y="7"/>
                  <a:pt x="444" y="7"/>
                </a:cubicBezTo>
                <a:cubicBezTo>
                  <a:pt x="444" y="7"/>
                  <a:pt x="439" y="7"/>
                  <a:pt x="441" y="7"/>
                </a:cubicBezTo>
                <a:close/>
                <a:moveTo>
                  <a:pt x="436" y="6"/>
                </a:moveTo>
                <a:cubicBezTo>
                  <a:pt x="433" y="6"/>
                  <a:pt x="434" y="5"/>
                  <a:pt x="431" y="6"/>
                </a:cubicBezTo>
                <a:cubicBezTo>
                  <a:pt x="431" y="6"/>
                  <a:pt x="433" y="6"/>
                  <a:pt x="432" y="7"/>
                </a:cubicBezTo>
                <a:cubicBezTo>
                  <a:pt x="434" y="7"/>
                  <a:pt x="436" y="8"/>
                  <a:pt x="437" y="7"/>
                </a:cubicBezTo>
                <a:cubicBezTo>
                  <a:pt x="432" y="7"/>
                  <a:pt x="433" y="6"/>
                  <a:pt x="436" y="6"/>
                </a:cubicBezTo>
                <a:close/>
                <a:moveTo>
                  <a:pt x="424" y="8"/>
                </a:moveTo>
                <a:cubicBezTo>
                  <a:pt x="420" y="7"/>
                  <a:pt x="426" y="6"/>
                  <a:pt x="421" y="7"/>
                </a:cubicBezTo>
                <a:cubicBezTo>
                  <a:pt x="423" y="7"/>
                  <a:pt x="420" y="8"/>
                  <a:pt x="424" y="8"/>
                </a:cubicBezTo>
                <a:close/>
                <a:moveTo>
                  <a:pt x="415" y="4"/>
                </a:moveTo>
                <a:cubicBezTo>
                  <a:pt x="415" y="4"/>
                  <a:pt x="414" y="4"/>
                  <a:pt x="413" y="4"/>
                </a:cubicBezTo>
                <a:cubicBezTo>
                  <a:pt x="415" y="4"/>
                  <a:pt x="417" y="5"/>
                  <a:pt x="420" y="5"/>
                </a:cubicBezTo>
                <a:cubicBezTo>
                  <a:pt x="420" y="4"/>
                  <a:pt x="417" y="4"/>
                  <a:pt x="415" y="4"/>
                </a:cubicBezTo>
                <a:close/>
                <a:moveTo>
                  <a:pt x="417" y="5"/>
                </a:moveTo>
                <a:cubicBezTo>
                  <a:pt x="417" y="6"/>
                  <a:pt x="414" y="6"/>
                  <a:pt x="412" y="5"/>
                </a:cubicBezTo>
                <a:cubicBezTo>
                  <a:pt x="412" y="6"/>
                  <a:pt x="415" y="6"/>
                  <a:pt x="416" y="7"/>
                </a:cubicBezTo>
                <a:cubicBezTo>
                  <a:pt x="416" y="7"/>
                  <a:pt x="417" y="7"/>
                  <a:pt x="418" y="7"/>
                </a:cubicBezTo>
                <a:cubicBezTo>
                  <a:pt x="413" y="6"/>
                  <a:pt x="418" y="6"/>
                  <a:pt x="419" y="6"/>
                </a:cubicBezTo>
                <a:cubicBezTo>
                  <a:pt x="419" y="6"/>
                  <a:pt x="419" y="5"/>
                  <a:pt x="417" y="5"/>
                </a:cubicBezTo>
                <a:close/>
                <a:moveTo>
                  <a:pt x="412" y="4"/>
                </a:moveTo>
                <a:cubicBezTo>
                  <a:pt x="409" y="4"/>
                  <a:pt x="409" y="5"/>
                  <a:pt x="410" y="5"/>
                </a:cubicBezTo>
                <a:cubicBezTo>
                  <a:pt x="409" y="4"/>
                  <a:pt x="414" y="5"/>
                  <a:pt x="413" y="5"/>
                </a:cubicBezTo>
                <a:cubicBezTo>
                  <a:pt x="410" y="4"/>
                  <a:pt x="413" y="4"/>
                  <a:pt x="412" y="4"/>
                </a:cubicBezTo>
                <a:close/>
                <a:moveTo>
                  <a:pt x="409" y="5"/>
                </a:moveTo>
                <a:cubicBezTo>
                  <a:pt x="405" y="5"/>
                  <a:pt x="405" y="5"/>
                  <a:pt x="405" y="5"/>
                </a:cubicBezTo>
                <a:cubicBezTo>
                  <a:pt x="404" y="6"/>
                  <a:pt x="408" y="6"/>
                  <a:pt x="407" y="7"/>
                </a:cubicBezTo>
                <a:cubicBezTo>
                  <a:pt x="409" y="7"/>
                  <a:pt x="409" y="7"/>
                  <a:pt x="412" y="8"/>
                </a:cubicBezTo>
                <a:cubicBezTo>
                  <a:pt x="411" y="7"/>
                  <a:pt x="404" y="6"/>
                  <a:pt x="409" y="5"/>
                </a:cubicBezTo>
                <a:close/>
                <a:moveTo>
                  <a:pt x="391" y="7"/>
                </a:moveTo>
                <a:cubicBezTo>
                  <a:pt x="393" y="7"/>
                  <a:pt x="395" y="7"/>
                  <a:pt x="397" y="7"/>
                </a:cubicBezTo>
                <a:cubicBezTo>
                  <a:pt x="397" y="7"/>
                  <a:pt x="397" y="7"/>
                  <a:pt x="397" y="7"/>
                </a:cubicBezTo>
                <a:cubicBezTo>
                  <a:pt x="395" y="7"/>
                  <a:pt x="393" y="7"/>
                  <a:pt x="391" y="7"/>
                </a:cubicBezTo>
                <a:close/>
                <a:moveTo>
                  <a:pt x="376" y="46"/>
                </a:moveTo>
                <a:cubicBezTo>
                  <a:pt x="376" y="47"/>
                  <a:pt x="379" y="47"/>
                  <a:pt x="380" y="47"/>
                </a:cubicBezTo>
                <a:cubicBezTo>
                  <a:pt x="378" y="47"/>
                  <a:pt x="378" y="46"/>
                  <a:pt x="376" y="46"/>
                </a:cubicBezTo>
                <a:close/>
                <a:moveTo>
                  <a:pt x="354" y="47"/>
                </a:moveTo>
                <a:cubicBezTo>
                  <a:pt x="353" y="48"/>
                  <a:pt x="359" y="47"/>
                  <a:pt x="359" y="47"/>
                </a:cubicBezTo>
                <a:cubicBezTo>
                  <a:pt x="357" y="47"/>
                  <a:pt x="357" y="46"/>
                  <a:pt x="354" y="47"/>
                </a:cubicBezTo>
                <a:close/>
                <a:moveTo>
                  <a:pt x="323" y="15"/>
                </a:moveTo>
                <a:cubicBezTo>
                  <a:pt x="323" y="16"/>
                  <a:pt x="322" y="16"/>
                  <a:pt x="324" y="16"/>
                </a:cubicBezTo>
                <a:cubicBezTo>
                  <a:pt x="326" y="16"/>
                  <a:pt x="326" y="15"/>
                  <a:pt x="323" y="15"/>
                </a:cubicBezTo>
                <a:close/>
                <a:moveTo>
                  <a:pt x="325" y="47"/>
                </a:moveTo>
                <a:cubicBezTo>
                  <a:pt x="324" y="48"/>
                  <a:pt x="328" y="47"/>
                  <a:pt x="329" y="46"/>
                </a:cubicBezTo>
                <a:cubicBezTo>
                  <a:pt x="327" y="47"/>
                  <a:pt x="327" y="46"/>
                  <a:pt x="325" y="47"/>
                </a:cubicBezTo>
                <a:close/>
                <a:moveTo>
                  <a:pt x="321" y="51"/>
                </a:moveTo>
                <a:cubicBezTo>
                  <a:pt x="324" y="50"/>
                  <a:pt x="323" y="50"/>
                  <a:pt x="321" y="51"/>
                </a:cubicBezTo>
                <a:cubicBezTo>
                  <a:pt x="323" y="51"/>
                  <a:pt x="325" y="50"/>
                  <a:pt x="327" y="50"/>
                </a:cubicBezTo>
                <a:cubicBezTo>
                  <a:pt x="328" y="50"/>
                  <a:pt x="328" y="49"/>
                  <a:pt x="328" y="49"/>
                </a:cubicBezTo>
                <a:cubicBezTo>
                  <a:pt x="325" y="50"/>
                  <a:pt x="321" y="49"/>
                  <a:pt x="321" y="51"/>
                </a:cubicBezTo>
                <a:close/>
                <a:moveTo>
                  <a:pt x="316" y="18"/>
                </a:moveTo>
                <a:cubicBezTo>
                  <a:pt x="319" y="17"/>
                  <a:pt x="317" y="18"/>
                  <a:pt x="320" y="18"/>
                </a:cubicBezTo>
                <a:cubicBezTo>
                  <a:pt x="319" y="17"/>
                  <a:pt x="321" y="17"/>
                  <a:pt x="321" y="16"/>
                </a:cubicBezTo>
                <a:cubicBezTo>
                  <a:pt x="318" y="17"/>
                  <a:pt x="319" y="17"/>
                  <a:pt x="317" y="17"/>
                </a:cubicBezTo>
                <a:cubicBezTo>
                  <a:pt x="317" y="17"/>
                  <a:pt x="317" y="17"/>
                  <a:pt x="316" y="18"/>
                </a:cubicBezTo>
                <a:close/>
                <a:moveTo>
                  <a:pt x="311" y="35"/>
                </a:moveTo>
                <a:cubicBezTo>
                  <a:pt x="312" y="34"/>
                  <a:pt x="316" y="34"/>
                  <a:pt x="315" y="34"/>
                </a:cubicBezTo>
                <a:cubicBezTo>
                  <a:pt x="314" y="34"/>
                  <a:pt x="308" y="35"/>
                  <a:pt x="311" y="35"/>
                </a:cubicBezTo>
                <a:close/>
                <a:moveTo>
                  <a:pt x="314" y="49"/>
                </a:moveTo>
                <a:cubicBezTo>
                  <a:pt x="314" y="50"/>
                  <a:pt x="318" y="49"/>
                  <a:pt x="318" y="49"/>
                </a:cubicBezTo>
                <a:lnTo>
                  <a:pt x="314" y="49"/>
                </a:lnTo>
                <a:close/>
                <a:moveTo>
                  <a:pt x="308" y="47"/>
                </a:moveTo>
                <a:cubicBezTo>
                  <a:pt x="308" y="48"/>
                  <a:pt x="314" y="46"/>
                  <a:pt x="315" y="46"/>
                </a:cubicBezTo>
                <a:cubicBezTo>
                  <a:pt x="315" y="46"/>
                  <a:pt x="315" y="45"/>
                  <a:pt x="316" y="45"/>
                </a:cubicBezTo>
                <a:cubicBezTo>
                  <a:pt x="313" y="46"/>
                  <a:pt x="309" y="47"/>
                  <a:pt x="308" y="47"/>
                </a:cubicBezTo>
                <a:close/>
                <a:moveTo>
                  <a:pt x="302" y="21"/>
                </a:moveTo>
                <a:cubicBezTo>
                  <a:pt x="305" y="21"/>
                  <a:pt x="305" y="20"/>
                  <a:pt x="306" y="20"/>
                </a:cubicBezTo>
                <a:cubicBezTo>
                  <a:pt x="306" y="19"/>
                  <a:pt x="307" y="19"/>
                  <a:pt x="307" y="19"/>
                </a:cubicBezTo>
                <a:cubicBezTo>
                  <a:pt x="304" y="20"/>
                  <a:pt x="303" y="20"/>
                  <a:pt x="302" y="21"/>
                </a:cubicBezTo>
                <a:close/>
                <a:moveTo>
                  <a:pt x="314" y="52"/>
                </a:moveTo>
                <a:cubicBezTo>
                  <a:pt x="313" y="52"/>
                  <a:pt x="311" y="53"/>
                  <a:pt x="311" y="53"/>
                </a:cubicBezTo>
                <a:cubicBezTo>
                  <a:pt x="314" y="52"/>
                  <a:pt x="313" y="53"/>
                  <a:pt x="315" y="52"/>
                </a:cubicBezTo>
                <a:cubicBezTo>
                  <a:pt x="315" y="52"/>
                  <a:pt x="315" y="52"/>
                  <a:pt x="314" y="52"/>
                </a:cubicBezTo>
                <a:close/>
                <a:moveTo>
                  <a:pt x="309" y="42"/>
                </a:moveTo>
                <a:cubicBezTo>
                  <a:pt x="307" y="43"/>
                  <a:pt x="305" y="43"/>
                  <a:pt x="304" y="44"/>
                </a:cubicBezTo>
                <a:cubicBezTo>
                  <a:pt x="306" y="44"/>
                  <a:pt x="309" y="43"/>
                  <a:pt x="310" y="42"/>
                </a:cubicBezTo>
                <a:cubicBezTo>
                  <a:pt x="310" y="42"/>
                  <a:pt x="310" y="41"/>
                  <a:pt x="309" y="41"/>
                </a:cubicBezTo>
                <a:lnTo>
                  <a:pt x="309" y="42"/>
                </a:lnTo>
                <a:close/>
                <a:moveTo>
                  <a:pt x="306" y="49"/>
                </a:moveTo>
                <a:cubicBezTo>
                  <a:pt x="308" y="49"/>
                  <a:pt x="309" y="49"/>
                  <a:pt x="310" y="49"/>
                </a:cubicBezTo>
                <a:cubicBezTo>
                  <a:pt x="310" y="48"/>
                  <a:pt x="310" y="48"/>
                  <a:pt x="311" y="48"/>
                </a:cubicBezTo>
                <a:cubicBezTo>
                  <a:pt x="311" y="48"/>
                  <a:pt x="311" y="48"/>
                  <a:pt x="311" y="48"/>
                </a:cubicBezTo>
                <a:cubicBezTo>
                  <a:pt x="308" y="49"/>
                  <a:pt x="307" y="48"/>
                  <a:pt x="306" y="49"/>
                </a:cubicBezTo>
                <a:close/>
                <a:moveTo>
                  <a:pt x="306" y="51"/>
                </a:moveTo>
                <a:cubicBezTo>
                  <a:pt x="307" y="51"/>
                  <a:pt x="308" y="50"/>
                  <a:pt x="309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07" y="50"/>
                  <a:pt x="304" y="51"/>
                  <a:pt x="306" y="51"/>
                </a:cubicBezTo>
                <a:close/>
                <a:moveTo>
                  <a:pt x="307" y="53"/>
                </a:moveTo>
                <a:cubicBezTo>
                  <a:pt x="309" y="53"/>
                  <a:pt x="306" y="54"/>
                  <a:pt x="306" y="54"/>
                </a:cubicBezTo>
                <a:cubicBezTo>
                  <a:pt x="309" y="54"/>
                  <a:pt x="310" y="53"/>
                  <a:pt x="311" y="52"/>
                </a:cubicBezTo>
                <a:cubicBezTo>
                  <a:pt x="310" y="52"/>
                  <a:pt x="308" y="53"/>
                  <a:pt x="307" y="53"/>
                </a:cubicBezTo>
                <a:close/>
                <a:moveTo>
                  <a:pt x="308" y="54"/>
                </a:moveTo>
                <a:cubicBezTo>
                  <a:pt x="305" y="55"/>
                  <a:pt x="306" y="55"/>
                  <a:pt x="305" y="56"/>
                </a:cubicBezTo>
                <a:cubicBezTo>
                  <a:pt x="308" y="55"/>
                  <a:pt x="309" y="56"/>
                  <a:pt x="310" y="55"/>
                </a:cubicBezTo>
                <a:cubicBezTo>
                  <a:pt x="308" y="55"/>
                  <a:pt x="308" y="55"/>
                  <a:pt x="308" y="54"/>
                </a:cubicBezTo>
                <a:close/>
                <a:moveTo>
                  <a:pt x="302" y="38"/>
                </a:moveTo>
                <a:cubicBezTo>
                  <a:pt x="300" y="39"/>
                  <a:pt x="300" y="39"/>
                  <a:pt x="300" y="40"/>
                </a:cubicBezTo>
                <a:cubicBezTo>
                  <a:pt x="303" y="39"/>
                  <a:pt x="303" y="39"/>
                  <a:pt x="302" y="38"/>
                </a:cubicBezTo>
                <a:close/>
                <a:moveTo>
                  <a:pt x="301" y="46"/>
                </a:moveTo>
                <a:cubicBezTo>
                  <a:pt x="300" y="47"/>
                  <a:pt x="300" y="47"/>
                  <a:pt x="299" y="47"/>
                </a:cubicBezTo>
                <a:cubicBezTo>
                  <a:pt x="299" y="47"/>
                  <a:pt x="297" y="48"/>
                  <a:pt x="299" y="48"/>
                </a:cubicBezTo>
                <a:cubicBezTo>
                  <a:pt x="300" y="47"/>
                  <a:pt x="305" y="45"/>
                  <a:pt x="302" y="46"/>
                </a:cubicBezTo>
                <a:cubicBezTo>
                  <a:pt x="302" y="46"/>
                  <a:pt x="301" y="46"/>
                  <a:pt x="301" y="46"/>
                </a:cubicBezTo>
                <a:close/>
                <a:moveTo>
                  <a:pt x="300" y="51"/>
                </a:moveTo>
                <a:cubicBezTo>
                  <a:pt x="300" y="51"/>
                  <a:pt x="303" y="50"/>
                  <a:pt x="303" y="50"/>
                </a:cubicBezTo>
                <a:cubicBezTo>
                  <a:pt x="301" y="50"/>
                  <a:pt x="297" y="52"/>
                  <a:pt x="300" y="51"/>
                </a:cubicBezTo>
                <a:close/>
                <a:moveTo>
                  <a:pt x="296" y="41"/>
                </a:moveTo>
                <a:cubicBezTo>
                  <a:pt x="296" y="40"/>
                  <a:pt x="297" y="40"/>
                  <a:pt x="297" y="40"/>
                </a:cubicBezTo>
                <a:cubicBezTo>
                  <a:pt x="294" y="40"/>
                  <a:pt x="293" y="42"/>
                  <a:pt x="296" y="41"/>
                </a:cubicBezTo>
                <a:close/>
                <a:moveTo>
                  <a:pt x="295" y="49"/>
                </a:moveTo>
                <a:cubicBezTo>
                  <a:pt x="293" y="50"/>
                  <a:pt x="294" y="51"/>
                  <a:pt x="297" y="51"/>
                </a:cubicBezTo>
                <a:cubicBezTo>
                  <a:pt x="298" y="50"/>
                  <a:pt x="294" y="50"/>
                  <a:pt x="297" y="49"/>
                </a:cubicBezTo>
                <a:cubicBezTo>
                  <a:pt x="296" y="49"/>
                  <a:pt x="296" y="49"/>
                  <a:pt x="295" y="49"/>
                </a:cubicBezTo>
                <a:close/>
                <a:moveTo>
                  <a:pt x="296" y="54"/>
                </a:moveTo>
                <a:cubicBezTo>
                  <a:pt x="296" y="55"/>
                  <a:pt x="294" y="55"/>
                  <a:pt x="294" y="55"/>
                </a:cubicBezTo>
                <a:cubicBezTo>
                  <a:pt x="294" y="56"/>
                  <a:pt x="294" y="56"/>
                  <a:pt x="295" y="57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93" y="58"/>
                  <a:pt x="293" y="58"/>
                  <a:pt x="292" y="58"/>
                </a:cubicBezTo>
                <a:cubicBezTo>
                  <a:pt x="294" y="58"/>
                  <a:pt x="294" y="58"/>
                  <a:pt x="295" y="58"/>
                </a:cubicBezTo>
                <a:cubicBezTo>
                  <a:pt x="293" y="58"/>
                  <a:pt x="293" y="57"/>
                  <a:pt x="297" y="57"/>
                </a:cubicBezTo>
                <a:cubicBezTo>
                  <a:pt x="297" y="56"/>
                  <a:pt x="295" y="56"/>
                  <a:pt x="295" y="56"/>
                </a:cubicBezTo>
                <a:cubicBezTo>
                  <a:pt x="295" y="55"/>
                  <a:pt x="299" y="54"/>
                  <a:pt x="298" y="54"/>
                </a:cubicBezTo>
                <a:cubicBezTo>
                  <a:pt x="297" y="55"/>
                  <a:pt x="297" y="54"/>
                  <a:pt x="296" y="54"/>
                </a:cubicBezTo>
                <a:close/>
                <a:moveTo>
                  <a:pt x="286" y="51"/>
                </a:moveTo>
                <a:cubicBezTo>
                  <a:pt x="286" y="52"/>
                  <a:pt x="282" y="52"/>
                  <a:pt x="282" y="53"/>
                </a:cubicBezTo>
                <a:cubicBezTo>
                  <a:pt x="285" y="52"/>
                  <a:pt x="292" y="51"/>
                  <a:pt x="293" y="49"/>
                </a:cubicBezTo>
                <a:cubicBezTo>
                  <a:pt x="289" y="50"/>
                  <a:pt x="289" y="51"/>
                  <a:pt x="286" y="51"/>
                </a:cubicBezTo>
                <a:close/>
                <a:moveTo>
                  <a:pt x="287" y="58"/>
                </a:moveTo>
                <a:cubicBezTo>
                  <a:pt x="291" y="56"/>
                  <a:pt x="292" y="55"/>
                  <a:pt x="293" y="54"/>
                </a:cubicBezTo>
                <a:cubicBezTo>
                  <a:pt x="288" y="56"/>
                  <a:pt x="290" y="56"/>
                  <a:pt x="287" y="58"/>
                </a:cubicBezTo>
                <a:close/>
                <a:moveTo>
                  <a:pt x="286" y="51"/>
                </a:moveTo>
                <a:cubicBezTo>
                  <a:pt x="288" y="50"/>
                  <a:pt x="291" y="49"/>
                  <a:pt x="291" y="48"/>
                </a:cubicBezTo>
                <a:cubicBezTo>
                  <a:pt x="289" y="49"/>
                  <a:pt x="285" y="51"/>
                  <a:pt x="286" y="51"/>
                </a:cubicBezTo>
                <a:close/>
                <a:moveTo>
                  <a:pt x="288" y="60"/>
                </a:moveTo>
                <a:cubicBezTo>
                  <a:pt x="289" y="60"/>
                  <a:pt x="294" y="59"/>
                  <a:pt x="294" y="59"/>
                </a:cubicBezTo>
                <a:cubicBezTo>
                  <a:pt x="293" y="59"/>
                  <a:pt x="289" y="59"/>
                  <a:pt x="288" y="60"/>
                </a:cubicBezTo>
                <a:close/>
                <a:moveTo>
                  <a:pt x="283" y="27"/>
                </a:moveTo>
                <a:cubicBezTo>
                  <a:pt x="276" y="29"/>
                  <a:pt x="276" y="29"/>
                  <a:pt x="276" y="29"/>
                </a:cubicBezTo>
                <a:cubicBezTo>
                  <a:pt x="277" y="30"/>
                  <a:pt x="274" y="30"/>
                  <a:pt x="274" y="31"/>
                </a:cubicBezTo>
                <a:cubicBezTo>
                  <a:pt x="278" y="29"/>
                  <a:pt x="276" y="29"/>
                  <a:pt x="281" y="28"/>
                </a:cubicBezTo>
                <a:cubicBezTo>
                  <a:pt x="281" y="28"/>
                  <a:pt x="279" y="29"/>
                  <a:pt x="280" y="29"/>
                </a:cubicBezTo>
                <a:cubicBezTo>
                  <a:pt x="282" y="28"/>
                  <a:pt x="282" y="29"/>
                  <a:pt x="284" y="28"/>
                </a:cubicBezTo>
                <a:cubicBezTo>
                  <a:pt x="285" y="27"/>
                  <a:pt x="281" y="28"/>
                  <a:pt x="283" y="27"/>
                </a:cubicBezTo>
                <a:close/>
                <a:moveTo>
                  <a:pt x="291" y="52"/>
                </a:moveTo>
                <a:cubicBezTo>
                  <a:pt x="291" y="51"/>
                  <a:pt x="289" y="52"/>
                  <a:pt x="291" y="51"/>
                </a:cubicBezTo>
                <a:cubicBezTo>
                  <a:pt x="285" y="53"/>
                  <a:pt x="289" y="53"/>
                  <a:pt x="291" y="52"/>
                </a:cubicBezTo>
                <a:close/>
                <a:moveTo>
                  <a:pt x="282" y="46"/>
                </a:moveTo>
                <a:cubicBezTo>
                  <a:pt x="282" y="46"/>
                  <a:pt x="281" y="46"/>
                  <a:pt x="281" y="47"/>
                </a:cubicBezTo>
                <a:cubicBezTo>
                  <a:pt x="283" y="46"/>
                  <a:pt x="285" y="46"/>
                  <a:pt x="286" y="45"/>
                </a:cubicBezTo>
                <a:cubicBezTo>
                  <a:pt x="284" y="45"/>
                  <a:pt x="284" y="45"/>
                  <a:pt x="282" y="46"/>
                </a:cubicBezTo>
                <a:close/>
                <a:moveTo>
                  <a:pt x="275" y="46"/>
                </a:moveTo>
                <a:cubicBezTo>
                  <a:pt x="277" y="46"/>
                  <a:pt x="280" y="44"/>
                  <a:pt x="281" y="44"/>
                </a:cubicBezTo>
                <a:cubicBezTo>
                  <a:pt x="282" y="44"/>
                  <a:pt x="286" y="42"/>
                  <a:pt x="284" y="42"/>
                </a:cubicBezTo>
                <a:cubicBezTo>
                  <a:pt x="283" y="43"/>
                  <a:pt x="276" y="45"/>
                  <a:pt x="275" y="46"/>
                </a:cubicBezTo>
                <a:close/>
                <a:moveTo>
                  <a:pt x="284" y="57"/>
                </a:moveTo>
                <a:cubicBezTo>
                  <a:pt x="285" y="56"/>
                  <a:pt x="283" y="55"/>
                  <a:pt x="287" y="54"/>
                </a:cubicBezTo>
                <a:cubicBezTo>
                  <a:pt x="288" y="53"/>
                  <a:pt x="286" y="54"/>
                  <a:pt x="285" y="54"/>
                </a:cubicBezTo>
                <a:cubicBezTo>
                  <a:pt x="284" y="55"/>
                  <a:pt x="285" y="55"/>
                  <a:pt x="283" y="56"/>
                </a:cubicBezTo>
                <a:cubicBezTo>
                  <a:pt x="282" y="56"/>
                  <a:pt x="285" y="56"/>
                  <a:pt x="281" y="57"/>
                </a:cubicBezTo>
                <a:cubicBezTo>
                  <a:pt x="281" y="58"/>
                  <a:pt x="283" y="57"/>
                  <a:pt x="284" y="57"/>
                </a:cubicBezTo>
                <a:cubicBezTo>
                  <a:pt x="283" y="57"/>
                  <a:pt x="283" y="57"/>
                  <a:pt x="284" y="57"/>
                </a:cubicBezTo>
                <a:close/>
                <a:moveTo>
                  <a:pt x="279" y="43"/>
                </a:moveTo>
                <a:cubicBezTo>
                  <a:pt x="279" y="43"/>
                  <a:pt x="279" y="43"/>
                  <a:pt x="280" y="43"/>
                </a:cubicBezTo>
                <a:cubicBezTo>
                  <a:pt x="280" y="43"/>
                  <a:pt x="283" y="42"/>
                  <a:pt x="283" y="42"/>
                </a:cubicBezTo>
                <a:cubicBezTo>
                  <a:pt x="281" y="42"/>
                  <a:pt x="281" y="42"/>
                  <a:pt x="279" y="43"/>
                </a:cubicBezTo>
                <a:close/>
                <a:moveTo>
                  <a:pt x="273" y="49"/>
                </a:moveTo>
                <a:cubicBezTo>
                  <a:pt x="277" y="47"/>
                  <a:pt x="276" y="49"/>
                  <a:pt x="277" y="48"/>
                </a:cubicBezTo>
                <a:cubicBezTo>
                  <a:pt x="278" y="48"/>
                  <a:pt x="278" y="48"/>
                  <a:pt x="278" y="47"/>
                </a:cubicBezTo>
                <a:cubicBezTo>
                  <a:pt x="276" y="48"/>
                  <a:pt x="274" y="48"/>
                  <a:pt x="273" y="49"/>
                </a:cubicBezTo>
                <a:close/>
                <a:moveTo>
                  <a:pt x="274" y="62"/>
                </a:moveTo>
                <a:cubicBezTo>
                  <a:pt x="273" y="62"/>
                  <a:pt x="272" y="63"/>
                  <a:pt x="272" y="63"/>
                </a:cubicBezTo>
                <a:cubicBezTo>
                  <a:pt x="273" y="62"/>
                  <a:pt x="274" y="63"/>
                  <a:pt x="275" y="62"/>
                </a:cubicBezTo>
                <a:cubicBezTo>
                  <a:pt x="274" y="62"/>
                  <a:pt x="281" y="60"/>
                  <a:pt x="282" y="59"/>
                </a:cubicBezTo>
                <a:cubicBezTo>
                  <a:pt x="281" y="60"/>
                  <a:pt x="280" y="60"/>
                  <a:pt x="280" y="60"/>
                </a:cubicBezTo>
                <a:cubicBezTo>
                  <a:pt x="279" y="60"/>
                  <a:pt x="280" y="59"/>
                  <a:pt x="278" y="59"/>
                </a:cubicBezTo>
                <a:cubicBezTo>
                  <a:pt x="279" y="60"/>
                  <a:pt x="277" y="60"/>
                  <a:pt x="275" y="61"/>
                </a:cubicBezTo>
                <a:cubicBezTo>
                  <a:pt x="276" y="61"/>
                  <a:pt x="275" y="61"/>
                  <a:pt x="274" y="62"/>
                </a:cubicBezTo>
                <a:close/>
                <a:moveTo>
                  <a:pt x="270" y="48"/>
                </a:moveTo>
                <a:cubicBezTo>
                  <a:pt x="270" y="49"/>
                  <a:pt x="273" y="48"/>
                  <a:pt x="276" y="47"/>
                </a:cubicBezTo>
                <a:cubicBezTo>
                  <a:pt x="273" y="47"/>
                  <a:pt x="273" y="46"/>
                  <a:pt x="271" y="47"/>
                </a:cubicBezTo>
                <a:cubicBezTo>
                  <a:pt x="272" y="47"/>
                  <a:pt x="274" y="47"/>
                  <a:pt x="270" y="48"/>
                </a:cubicBezTo>
                <a:close/>
                <a:moveTo>
                  <a:pt x="276" y="60"/>
                </a:moveTo>
                <a:cubicBezTo>
                  <a:pt x="276" y="60"/>
                  <a:pt x="277" y="59"/>
                  <a:pt x="276" y="59"/>
                </a:cubicBezTo>
                <a:cubicBezTo>
                  <a:pt x="270" y="61"/>
                  <a:pt x="269" y="62"/>
                  <a:pt x="276" y="60"/>
                </a:cubicBezTo>
                <a:close/>
                <a:moveTo>
                  <a:pt x="264" y="34"/>
                </a:moveTo>
                <a:cubicBezTo>
                  <a:pt x="262" y="34"/>
                  <a:pt x="261" y="35"/>
                  <a:pt x="261" y="35"/>
                </a:cubicBezTo>
                <a:cubicBezTo>
                  <a:pt x="263" y="35"/>
                  <a:pt x="265" y="34"/>
                  <a:pt x="265" y="34"/>
                </a:cubicBezTo>
                <a:cubicBezTo>
                  <a:pt x="264" y="34"/>
                  <a:pt x="264" y="34"/>
                  <a:pt x="264" y="34"/>
                </a:cubicBezTo>
                <a:close/>
                <a:moveTo>
                  <a:pt x="248" y="40"/>
                </a:moveTo>
                <a:cubicBezTo>
                  <a:pt x="250" y="40"/>
                  <a:pt x="247" y="41"/>
                  <a:pt x="248" y="41"/>
                </a:cubicBezTo>
                <a:cubicBezTo>
                  <a:pt x="251" y="40"/>
                  <a:pt x="250" y="40"/>
                  <a:pt x="252" y="39"/>
                </a:cubicBezTo>
                <a:cubicBezTo>
                  <a:pt x="252" y="39"/>
                  <a:pt x="252" y="40"/>
                  <a:pt x="253" y="39"/>
                </a:cubicBezTo>
                <a:cubicBezTo>
                  <a:pt x="254" y="39"/>
                  <a:pt x="253" y="39"/>
                  <a:pt x="254" y="38"/>
                </a:cubicBezTo>
                <a:cubicBezTo>
                  <a:pt x="257" y="37"/>
                  <a:pt x="256" y="38"/>
                  <a:pt x="259" y="36"/>
                </a:cubicBezTo>
                <a:cubicBezTo>
                  <a:pt x="260" y="36"/>
                  <a:pt x="260" y="36"/>
                  <a:pt x="260" y="35"/>
                </a:cubicBezTo>
                <a:cubicBezTo>
                  <a:pt x="258" y="36"/>
                  <a:pt x="258" y="36"/>
                  <a:pt x="256" y="36"/>
                </a:cubicBezTo>
                <a:cubicBezTo>
                  <a:pt x="258" y="36"/>
                  <a:pt x="253" y="38"/>
                  <a:pt x="254" y="37"/>
                </a:cubicBezTo>
                <a:cubicBezTo>
                  <a:pt x="251" y="38"/>
                  <a:pt x="252" y="39"/>
                  <a:pt x="250" y="40"/>
                </a:cubicBezTo>
                <a:cubicBezTo>
                  <a:pt x="250" y="39"/>
                  <a:pt x="251" y="39"/>
                  <a:pt x="250" y="39"/>
                </a:cubicBezTo>
                <a:cubicBezTo>
                  <a:pt x="245" y="41"/>
                  <a:pt x="242" y="42"/>
                  <a:pt x="238" y="44"/>
                </a:cubicBezTo>
                <a:cubicBezTo>
                  <a:pt x="237" y="45"/>
                  <a:pt x="241" y="44"/>
                  <a:pt x="239" y="45"/>
                </a:cubicBezTo>
                <a:cubicBezTo>
                  <a:pt x="235" y="46"/>
                  <a:pt x="238" y="43"/>
                  <a:pt x="235" y="45"/>
                </a:cubicBezTo>
                <a:cubicBezTo>
                  <a:pt x="236" y="45"/>
                  <a:pt x="236" y="46"/>
                  <a:pt x="238" y="45"/>
                </a:cubicBezTo>
                <a:cubicBezTo>
                  <a:pt x="239" y="44"/>
                  <a:pt x="241" y="44"/>
                  <a:pt x="242" y="44"/>
                </a:cubicBezTo>
                <a:cubicBezTo>
                  <a:pt x="243" y="43"/>
                  <a:pt x="241" y="44"/>
                  <a:pt x="242" y="43"/>
                </a:cubicBezTo>
                <a:cubicBezTo>
                  <a:pt x="245" y="42"/>
                  <a:pt x="246" y="41"/>
                  <a:pt x="248" y="40"/>
                </a:cubicBezTo>
                <a:close/>
                <a:moveTo>
                  <a:pt x="253" y="56"/>
                </a:moveTo>
                <a:cubicBezTo>
                  <a:pt x="253" y="57"/>
                  <a:pt x="253" y="57"/>
                  <a:pt x="254" y="57"/>
                </a:cubicBezTo>
                <a:cubicBezTo>
                  <a:pt x="257" y="55"/>
                  <a:pt x="256" y="56"/>
                  <a:pt x="258" y="55"/>
                </a:cubicBezTo>
                <a:cubicBezTo>
                  <a:pt x="258" y="55"/>
                  <a:pt x="263" y="53"/>
                  <a:pt x="264" y="52"/>
                </a:cubicBezTo>
                <a:cubicBezTo>
                  <a:pt x="260" y="53"/>
                  <a:pt x="255" y="56"/>
                  <a:pt x="253" y="56"/>
                </a:cubicBezTo>
                <a:close/>
                <a:moveTo>
                  <a:pt x="264" y="64"/>
                </a:moveTo>
                <a:cubicBezTo>
                  <a:pt x="267" y="64"/>
                  <a:pt x="264" y="65"/>
                  <a:pt x="263" y="65"/>
                </a:cubicBezTo>
                <a:cubicBezTo>
                  <a:pt x="263" y="66"/>
                  <a:pt x="263" y="66"/>
                  <a:pt x="264" y="66"/>
                </a:cubicBezTo>
                <a:cubicBezTo>
                  <a:pt x="264" y="65"/>
                  <a:pt x="265" y="66"/>
                  <a:pt x="267" y="65"/>
                </a:cubicBezTo>
                <a:cubicBezTo>
                  <a:pt x="268" y="64"/>
                  <a:pt x="268" y="64"/>
                  <a:pt x="268" y="63"/>
                </a:cubicBezTo>
                <a:cubicBezTo>
                  <a:pt x="267" y="64"/>
                  <a:pt x="265" y="63"/>
                  <a:pt x="264" y="64"/>
                </a:cubicBezTo>
                <a:close/>
                <a:moveTo>
                  <a:pt x="261" y="65"/>
                </a:moveTo>
                <a:cubicBezTo>
                  <a:pt x="261" y="65"/>
                  <a:pt x="261" y="65"/>
                  <a:pt x="261" y="65"/>
                </a:cubicBezTo>
                <a:cubicBezTo>
                  <a:pt x="263" y="65"/>
                  <a:pt x="266" y="63"/>
                  <a:pt x="264" y="63"/>
                </a:cubicBezTo>
                <a:cubicBezTo>
                  <a:pt x="264" y="64"/>
                  <a:pt x="263" y="64"/>
                  <a:pt x="261" y="65"/>
                </a:cubicBezTo>
                <a:close/>
                <a:moveTo>
                  <a:pt x="253" y="68"/>
                </a:moveTo>
                <a:cubicBezTo>
                  <a:pt x="255" y="68"/>
                  <a:pt x="258" y="67"/>
                  <a:pt x="259" y="67"/>
                </a:cubicBezTo>
                <a:cubicBezTo>
                  <a:pt x="258" y="67"/>
                  <a:pt x="261" y="66"/>
                  <a:pt x="260" y="66"/>
                </a:cubicBezTo>
                <a:cubicBezTo>
                  <a:pt x="257" y="67"/>
                  <a:pt x="256" y="67"/>
                  <a:pt x="253" y="68"/>
                </a:cubicBezTo>
                <a:close/>
                <a:moveTo>
                  <a:pt x="256" y="64"/>
                </a:moveTo>
                <a:cubicBezTo>
                  <a:pt x="258" y="64"/>
                  <a:pt x="255" y="65"/>
                  <a:pt x="257" y="65"/>
                </a:cubicBezTo>
                <a:cubicBezTo>
                  <a:pt x="258" y="64"/>
                  <a:pt x="257" y="64"/>
                  <a:pt x="258" y="63"/>
                </a:cubicBezTo>
                <a:lnTo>
                  <a:pt x="256" y="64"/>
                </a:lnTo>
                <a:close/>
                <a:moveTo>
                  <a:pt x="249" y="75"/>
                </a:moveTo>
                <a:cubicBezTo>
                  <a:pt x="249" y="75"/>
                  <a:pt x="249" y="75"/>
                  <a:pt x="248" y="75"/>
                </a:cubicBezTo>
                <a:cubicBezTo>
                  <a:pt x="247" y="75"/>
                  <a:pt x="250" y="73"/>
                  <a:pt x="247" y="74"/>
                </a:cubicBezTo>
                <a:cubicBezTo>
                  <a:pt x="250" y="74"/>
                  <a:pt x="243" y="77"/>
                  <a:pt x="246" y="77"/>
                </a:cubicBezTo>
                <a:cubicBezTo>
                  <a:pt x="246" y="77"/>
                  <a:pt x="247" y="76"/>
                  <a:pt x="247" y="76"/>
                </a:cubicBezTo>
                <a:cubicBezTo>
                  <a:pt x="246" y="77"/>
                  <a:pt x="246" y="77"/>
                  <a:pt x="247" y="77"/>
                </a:cubicBezTo>
                <a:cubicBezTo>
                  <a:pt x="249" y="75"/>
                  <a:pt x="255" y="74"/>
                  <a:pt x="257" y="72"/>
                </a:cubicBezTo>
                <a:cubicBezTo>
                  <a:pt x="255" y="72"/>
                  <a:pt x="252" y="74"/>
                  <a:pt x="249" y="75"/>
                </a:cubicBezTo>
                <a:close/>
                <a:moveTo>
                  <a:pt x="248" y="62"/>
                </a:moveTo>
                <a:cubicBezTo>
                  <a:pt x="250" y="61"/>
                  <a:pt x="251" y="61"/>
                  <a:pt x="251" y="60"/>
                </a:cubicBezTo>
                <a:cubicBezTo>
                  <a:pt x="249" y="61"/>
                  <a:pt x="248" y="62"/>
                  <a:pt x="248" y="62"/>
                </a:cubicBezTo>
                <a:close/>
                <a:moveTo>
                  <a:pt x="246" y="67"/>
                </a:moveTo>
                <a:cubicBezTo>
                  <a:pt x="243" y="68"/>
                  <a:pt x="245" y="69"/>
                  <a:pt x="248" y="68"/>
                </a:cubicBezTo>
                <a:cubicBezTo>
                  <a:pt x="248" y="67"/>
                  <a:pt x="246" y="68"/>
                  <a:pt x="246" y="67"/>
                </a:cubicBezTo>
                <a:close/>
                <a:moveTo>
                  <a:pt x="244" y="65"/>
                </a:moveTo>
                <a:cubicBezTo>
                  <a:pt x="243" y="65"/>
                  <a:pt x="245" y="64"/>
                  <a:pt x="245" y="63"/>
                </a:cubicBezTo>
                <a:cubicBezTo>
                  <a:pt x="242" y="64"/>
                  <a:pt x="242" y="66"/>
                  <a:pt x="244" y="65"/>
                </a:cubicBezTo>
                <a:close/>
                <a:moveTo>
                  <a:pt x="241" y="72"/>
                </a:moveTo>
                <a:cubicBezTo>
                  <a:pt x="241" y="72"/>
                  <a:pt x="241" y="71"/>
                  <a:pt x="240" y="71"/>
                </a:cubicBezTo>
                <a:cubicBezTo>
                  <a:pt x="240" y="72"/>
                  <a:pt x="239" y="72"/>
                  <a:pt x="239" y="72"/>
                </a:cubicBezTo>
                <a:cubicBezTo>
                  <a:pt x="239" y="72"/>
                  <a:pt x="238" y="73"/>
                  <a:pt x="238" y="73"/>
                </a:cubicBezTo>
                <a:cubicBezTo>
                  <a:pt x="242" y="71"/>
                  <a:pt x="237" y="74"/>
                  <a:pt x="239" y="74"/>
                </a:cubicBezTo>
                <a:cubicBezTo>
                  <a:pt x="243" y="71"/>
                  <a:pt x="246" y="72"/>
                  <a:pt x="248" y="70"/>
                </a:cubicBezTo>
                <a:cubicBezTo>
                  <a:pt x="245" y="70"/>
                  <a:pt x="241" y="73"/>
                  <a:pt x="239" y="73"/>
                </a:cubicBezTo>
                <a:cubicBezTo>
                  <a:pt x="239" y="73"/>
                  <a:pt x="240" y="72"/>
                  <a:pt x="241" y="72"/>
                </a:cubicBezTo>
                <a:close/>
                <a:moveTo>
                  <a:pt x="239" y="71"/>
                </a:moveTo>
                <a:cubicBezTo>
                  <a:pt x="236" y="72"/>
                  <a:pt x="237" y="73"/>
                  <a:pt x="236" y="74"/>
                </a:cubicBezTo>
                <a:cubicBezTo>
                  <a:pt x="238" y="73"/>
                  <a:pt x="239" y="72"/>
                  <a:pt x="239" y="71"/>
                </a:cubicBezTo>
                <a:close/>
                <a:moveTo>
                  <a:pt x="226" y="49"/>
                </a:moveTo>
                <a:cubicBezTo>
                  <a:pt x="226" y="48"/>
                  <a:pt x="225" y="49"/>
                  <a:pt x="227" y="47"/>
                </a:cubicBezTo>
                <a:cubicBezTo>
                  <a:pt x="225" y="49"/>
                  <a:pt x="222" y="49"/>
                  <a:pt x="221" y="51"/>
                </a:cubicBezTo>
                <a:cubicBezTo>
                  <a:pt x="225" y="49"/>
                  <a:pt x="224" y="50"/>
                  <a:pt x="226" y="50"/>
                </a:cubicBezTo>
                <a:cubicBezTo>
                  <a:pt x="224" y="51"/>
                  <a:pt x="224" y="51"/>
                  <a:pt x="222" y="51"/>
                </a:cubicBezTo>
                <a:cubicBezTo>
                  <a:pt x="223" y="52"/>
                  <a:pt x="227" y="50"/>
                  <a:pt x="230" y="49"/>
                </a:cubicBezTo>
                <a:cubicBezTo>
                  <a:pt x="230" y="48"/>
                  <a:pt x="230" y="48"/>
                  <a:pt x="231" y="47"/>
                </a:cubicBezTo>
                <a:cubicBezTo>
                  <a:pt x="231" y="47"/>
                  <a:pt x="231" y="48"/>
                  <a:pt x="233" y="47"/>
                </a:cubicBezTo>
                <a:cubicBezTo>
                  <a:pt x="233" y="46"/>
                  <a:pt x="233" y="46"/>
                  <a:pt x="233" y="46"/>
                </a:cubicBezTo>
                <a:cubicBezTo>
                  <a:pt x="229" y="48"/>
                  <a:pt x="228" y="48"/>
                  <a:pt x="226" y="49"/>
                </a:cubicBezTo>
                <a:close/>
                <a:moveTo>
                  <a:pt x="235" y="57"/>
                </a:moveTo>
                <a:cubicBezTo>
                  <a:pt x="233" y="58"/>
                  <a:pt x="231" y="59"/>
                  <a:pt x="230" y="59"/>
                </a:cubicBezTo>
                <a:cubicBezTo>
                  <a:pt x="228" y="60"/>
                  <a:pt x="231" y="59"/>
                  <a:pt x="232" y="59"/>
                </a:cubicBezTo>
                <a:cubicBezTo>
                  <a:pt x="232" y="59"/>
                  <a:pt x="231" y="59"/>
                  <a:pt x="233" y="58"/>
                </a:cubicBezTo>
                <a:cubicBezTo>
                  <a:pt x="233" y="58"/>
                  <a:pt x="233" y="59"/>
                  <a:pt x="232" y="59"/>
                </a:cubicBezTo>
                <a:cubicBezTo>
                  <a:pt x="234" y="58"/>
                  <a:pt x="236" y="58"/>
                  <a:pt x="236" y="57"/>
                </a:cubicBezTo>
                <a:cubicBezTo>
                  <a:pt x="235" y="57"/>
                  <a:pt x="235" y="57"/>
                  <a:pt x="235" y="57"/>
                </a:cubicBezTo>
                <a:close/>
                <a:moveTo>
                  <a:pt x="235" y="64"/>
                </a:moveTo>
                <a:cubicBezTo>
                  <a:pt x="237" y="63"/>
                  <a:pt x="235" y="65"/>
                  <a:pt x="235" y="65"/>
                </a:cubicBezTo>
                <a:cubicBezTo>
                  <a:pt x="238" y="64"/>
                  <a:pt x="238" y="64"/>
                  <a:pt x="238" y="63"/>
                </a:cubicBezTo>
                <a:cubicBezTo>
                  <a:pt x="237" y="64"/>
                  <a:pt x="235" y="64"/>
                  <a:pt x="235" y="64"/>
                </a:cubicBezTo>
                <a:close/>
                <a:moveTo>
                  <a:pt x="230" y="61"/>
                </a:moveTo>
                <a:cubicBezTo>
                  <a:pt x="230" y="61"/>
                  <a:pt x="228" y="63"/>
                  <a:pt x="231" y="62"/>
                </a:cubicBezTo>
                <a:cubicBezTo>
                  <a:pt x="230" y="62"/>
                  <a:pt x="232" y="60"/>
                  <a:pt x="232" y="60"/>
                </a:cubicBezTo>
                <a:cubicBezTo>
                  <a:pt x="231" y="60"/>
                  <a:pt x="230" y="61"/>
                  <a:pt x="230" y="61"/>
                </a:cubicBezTo>
                <a:close/>
                <a:moveTo>
                  <a:pt x="227" y="61"/>
                </a:moveTo>
                <a:cubicBezTo>
                  <a:pt x="227" y="62"/>
                  <a:pt x="227" y="62"/>
                  <a:pt x="227" y="62"/>
                </a:cubicBezTo>
                <a:cubicBezTo>
                  <a:pt x="228" y="61"/>
                  <a:pt x="229" y="60"/>
                  <a:pt x="230" y="60"/>
                </a:cubicBezTo>
                <a:cubicBezTo>
                  <a:pt x="230" y="60"/>
                  <a:pt x="229" y="60"/>
                  <a:pt x="227" y="61"/>
                </a:cubicBezTo>
                <a:close/>
                <a:moveTo>
                  <a:pt x="225" y="71"/>
                </a:moveTo>
                <a:cubicBezTo>
                  <a:pt x="228" y="69"/>
                  <a:pt x="229" y="68"/>
                  <a:pt x="232" y="66"/>
                </a:cubicBezTo>
                <a:cubicBezTo>
                  <a:pt x="230" y="67"/>
                  <a:pt x="232" y="66"/>
                  <a:pt x="232" y="65"/>
                </a:cubicBezTo>
                <a:cubicBezTo>
                  <a:pt x="230" y="67"/>
                  <a:pt x="226" y="67"/>
                  <a:pt x="226" y="68"/>
                </a:cubicBezTo>
                <a:cubicBezTo>
                  <a:pt x="227" y="69"/>
                  <a:pt x="228" y="67"/>
                  <a:pt x="230" y="67"/>
                </a:cubicBezTo>
                <a:cubicBezTo>
                  <a:pt x="230" y="67"/>
                  <a:pt x="231" y="67"/>
                  <a:pt x="231" y="67"/>
                </a:cubicBezTo>
                <a:cubicBezTo>
                  <a:pt x="228" y="69"/>
                  <a:pt x="225" y="70"/>
                  <a:pt x="225" y="71"/>
                </a:cubicBezTo>
                <a:close/>
                <a:moveTo>
                  <a:pt x="228" y="73"/>
                </a:moveTo>
                <a:cubicBezTo>
                  <a:pt x="228" y="73"/>
                  <a:pt x="228" y="72"/>
                  <a:pt x="226" y="73"/>
                </a:cubicBezTo>
                <a:cubicBezTo>
                  <a:pt x="227" y="74"/>
                  <a:pt x="227" y="74"/>
                  <a:pt x="227" y="74"/>
                </a:cubicBezTo>
                <a:cubicBezTo>
                  <a:pt x="228" y="73"/>
                  <a:pt x="231" y="72"/>
                  <a:pt x="230" y="72"/>
                </a:cubicBezTo>
                <a:lnTo>
                  <a:pt x="228" y="73"/>
                </a:lnTo>
                <a:close/>
                <a:moveTo>
                  <a:pt x="221" y="77"/>
                </a:moveTo>
                <a:cubicBezTo>
                  <a:pt x="221" y="77"/>
                  <a:pt x="224" y="76"/>
                  <a:pt x="225" y="76"/>
                </a:cubicBezTo>
                <a:cubicBezTo>
                  <a:pt x="224" y="77"/>
                  <a:pt x="222" y="78"/>
                  <a:pt x="221" y="79"/>
                </a:cubicBezTo>
                <a:cubicBezTo>
                  <a:pt x="223" y="78"/>
                  <a:pt x="225" y="77"/>
                  <a:pt x="227" y="76"/>
                </a:cubicBezTo>
                <a:cubicBezTo>
                  <a:pt x="228" y="75"/>
                  <a:pt x="227" y="75"/>
                  <a:pt x="226" y="74"/>
                </a:cubicBezTo>
                <a:cubicBezTo>
                  <a:pt x="224" y="75"/>
                  <a:pt x="223" y="76"/>
                  <a:pt x="222" y="77"/>
                </a:cubicBezTo>
                <a:cubicBezTo>
                  <a:pt x="222" y="76"/>
                  <a:pt x="221" y="76"/>
                  <a:pt x="221" y="77"/>
                </a:cubicBezTo>
                <a:close/>
                <a:moveTo>
                  <a:pt x="224" y="73"/>
                </a:moveTo>
                <a:cubicBezTo>
                  <a:pt x="220" y="76"/>
                  <a:pt x="220" y="76"/>
                  <a:pt x="220" y="76"/>
                </a:cubicBezTo>
                <a:cubicBezTo>
                  <a:pt x="222" y="76"/>
                  <a:pt x="221" y="76"/>
                  <a:pt x="224" y="75"/>
                </a:cubicBezTo>
                <a:cubicBezTo>
                  <a:pt x="223" y="74"/>
                  <a:pt x="226" y="73"/>
                  <a:pt x="224" y="73"/>
                </a:cubicBezTo>
                <a:close/>
                <a:moveTo>
                  <a:pt x="206" y="64"/>
                </a:moveTo>
                <a:cubicBezTo>
                  <a:pt x="207" y="65"/>
                  <a:pt x="208" y="64"/>
                  <a:pt x="207" y="65"/>
                </a:cubicBezTo>
                <a:cubicBezTo>
                  <a:pt x="212" y="62"/>
                  <a:pt x="208" y="64"/>
                  <a:pt x="209" y="63"/>
                </a:cubicBezTo>
                <a:cubicBezTo>
                  <a:pt x="210" y="62"/>
                  <a:pt x="210" y="63"/>
                  <a:pt x="212" y="62"/>
                </a:cubicBezTo>
                <a:cubicBezTo>
                  <a:pt x="212" y="61"/>
                  <a:pt x="209" y="62"/>
                  <a:pt x="206" y="64"/>
                </a:cubicBezTo>
                <a:close/>
                <a:moveTo>
                  <a:pt x="197" y="73"/>
                </a:moveTo>
                <a:cubicBezTo>
                  <a:pt x="198" y="73"/>
                  <a:pt x="198" y="72"/>
                  <a:pt x="198" y="73"/>
                </a:cubicBezTo>
                <a:cubicBezTo>
                  <a:pt x="199" y="72"/>
                  <a:pt x="200" y="71"/>
                  <a:pt x="200" y="71"/>
                </a:cubicBezTo>
                <a:cubicBezTo>
                  <a:pt x="198" y="72"/>
                  <a:pt x="201" y="70"/>
                  <a:pt x="200" y="70"/>
                </a:cubicBezTo>
                <a:cubicBezTo>
                  <a:pt x="197" y="72"/>
                  <a:pt x="200" y="72"/>
                  <a:pt x="197" y="73"/>
                </a:cubicBezTo>
                <a:close/>
                <a:moveTo>
                  <a:pt x="196" y="70"/>
                </a:moveTo>
                <a:cubicBezTo>
                  <a:pt x="196" y="71"/>
                  <a:pt x="198" y="69"/>
                  <a:pt x="197" y="71"/>
                </a:cubicBezTo>
                <a:cubicBezTo>
                  <a:pt x="200" y="69"/>
                  <a:pt x="198" y="68"/>
                  <a:pt x="196" y="70"/>
                </a:cubicBezTo>
                <a:close/>
                <a:moveTo>
                  <a:pt x="191" y="75"/>
                </a:moveTo>
                <a:cubicBezTo>
                  <a:pt x="192" y="74"/>
                  <a:pt x="194" y="72"/>
                  <a:pt x="192" y="73"/>
                </a:cubicBezTo>
                <a:cubicBezTo>
                  <a:pt x="192" y="74"/>
                  <a:pt x="189" y="75"/>
                  <a:pt x="191" y="75"/>
                </a:cubicBezTo>
                <a:close/>
                <a:moveTo>
                  <a:pt x="187" y="76"/>
                </a:moveTo>
                <a:cubicBezTo>
                  <a:pt x="186" y="77"/>
                  <a:pt x="184" y="78"/>
                  <a:pt x="185" y="79"/>
                </a:cubicBezTo>
                <a:cubicBezTo>
                  <a:pt x="185" y="78"/>
                  <a:pt x="187" y="77"/>
                  <a:pt x="187" y="78"/>
                </a:cubicBezTo>
                <a:cubicBezTo>
                  <a:pt x="186" y="78"/>
                  <a:pt x="187" y="78"/>
                  <a:pt x="188" y="77"/>
                </a:cubicBezTo>
                <a:cubicBezTo>
                  <a:pt x="189" y="76"/>
                  <a:pt x="189" y="76"/>
                  <a:pt x="187" y="76"/>
                </a:cubicBezTo>
                <a:close/>
                <a:moveTo>
                  <a:pt x="186" y="75"/>
                </a:moveTo>
                <a:cubicBezTo>
                  <a:pt x="185" y="76"/>
                  <a:pt x="184" y="77"/>
                  <a:pt x="184" y="77"/>
                </a:cubicBezTo>
                <a:cubicBezTo>
                  <a:pt x="183" y="78"/>
                  <a:pt x="188" y="76"/>
                  <a:pt x="188" y="75"/>
                </a:cubicBezTo>
                <a:cubicBezTo>
                  <a:pt x="186" y="76"/>
                  <a:pt x="187" y="75"/>
                  <a:pt x="186" y="75"/>
                </a:cubicBezTo>
                <a:close/>
                <a:moveTo>
                  <a:pt x="186" y="95"/>
                </a:moveTo>
                <a:cubicBezTo>
                  <a:pt x="187" y="94"/>
                  <a:pt x="186" y="95"/>
                  <a:pt x="186" y="95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2" y="92"/>
                  <a:pt x="191" y="93"/>
                  <a:pt x="193" y="92"/>
                </a:cubicBezTo>
                <a:cubicBezTo>
                  <a:pt x="192" y="92"/>
                  <a:pt x="195" y="91"/>
                  <a:pt x="195" y="90"/>
                </a:cubicBezTo>
                <a:cubicBezTo>
                  <a:pt x="194" y="91"/>
                  <a:pt x="193" y="90"/>
                  <a:pt x="192" y="91"/>
                </a:cubicBezTo>
                <a:cubicBezTo>
                  <a:pt x="190" y="93"/>
                  <a:pt x="187" y="94"/>
                  <a:pt x="186" y="95"/>
                </a:cubicBezTo>
                <a:close/>
                <a:moveTo>
                  <a:pt x="178" y="81"/>
                </a:moveTo>
                <a:cubicBezTo>
                  <a:pt x="176" y="83"/>
                  <a:pt x="179" y="82"/>
                  <a:pt x="180" y="81"/>
                </a:cubicBezTo>
                <a:cubicBezTo>
                  <a:pt x="181" y="80"/>
                  <a:pt x="183" y="79"/>
                  <a:pt x="183" y="79"/>
                </a:cubicBezTo>
                <a:cubicBezTo>
                  <a:pt x="180" y="81"/>
                  <a:pt x="183" y="78"/>
                  <a:pt x="178" y="81"/>
                </a:cubicBezTo>
                <a:close/>
                <a:moveTo>
                  <a:pt x="182" y="80"/>
                </a:moveTo>
                <a:cubicBezTo>
                  <a:pt x="182" y="81"/>
                  <a:pt x="178" y="83"/>
                  <a:pt x="179" y="83"/>
                </a:cubicBezTo>
                <a:cubicBezTo>
                  <a:pt x="181" y="82"/>
                  <a:pt x="182" y="82"/>
                  <a:pt x="183" y="81"/>
                </a:cubicBezTo>
                <a:cubicBezTo>
                  <a:pt x="180" y="82"/>
                  <a:pt x="186" y="79"/>
                  <a:pt x="182" y="80"/>
                </a:cubicBezTo>
                <a:close/>
                <a:moveTo>
                  <a:pt x="182" y="82"/>
                </a:moveTo>
                <a:cubicBezTo>
                  <a:pt x="180" y="84"/>
                  <a:pt x="178" y="86"/>
                  <a:pt x="180" y="86"/>
                </a:cubicBezTo>
                <a:cubicBezTo>
                  <a:pt x="180" y="85"/>
                  <a:pt x="183" y="83"/>
                  <a:pt x="181" y="85"/>
                </a:cubicBezTo>
                <a:cubicBezTo>
                  <a:pt x="186" y="82"/>
                  <a:pt x="180" y="85"/>
                  <a:pt x="183" y="82"/>
                </a:cubicBezTo>
                <a:cubicBezTo>
                  <a:pt x="182" y="82"/>
                  <a:pt x="182" y="83"/>
                  <a:pt x="182" y="82"/>
                </a:cubicBezTo>
                <a:close/>
                <a:moveTo>
                  <a:pt x="165" y="91"/>
                </a:moveTo>
                <a:cubicBezTo>
                  <a:pt x="163" y="92"/>
                  <a:pt x="163" y="92"/>
                  <a:pt x="163" y="93"/>
                </a:cubicBezTo>
                <a:cubicBezTo>
                  <a:pt x="163" y="92"/>
                  <a:pt x="159" y="95"/>
                  <a:pt x="158" y="95"/>
                </a:cubicBezTo>
                <a:cubicBezTo>
                  <a:pt x="159" y="96"/>
                  <a:pt x="163" y="93"/>
                  <a:pt x="166" y="91"/>
                </a:cubicBezTo>
                <a:cubicBezTo>
                  <a:pt x="165" y="91"/>
                  <a:pt x="167" y="90"/>
                  <a:pt x="165" y="91"/>
                </a:cubicBezTo>
                <a:close/>
                <a:moveTo>
                  <a:pt x="167" y="91"/>
                </a:moveTo>
                <a:cubicBezTo>
                  <a:pt x="169" y="90"/>
                  <a:pt x="169" y="90"/>
                  <a:pt x="171" y="90"/>
                </a:cubicBezTo>
                <a:cubicBezTo>
                  <a:pt x="171" y="88"/>
                  <a:pt x="176" y="85"/>
                  <a:pt x="178" y="83"/>
                </a:cubicBezTo>
                <a:cubicBezTo>
                  <a:pt x="176" y="84"/>
                  <a:pt x="176" y="82"/>
                  <a:pt x="174" y="84"/>
                </a:cubicBezTo>
                <a:cubicBezTo>
                  <a:pt x="175" y="85"/>
                  <a:pt x="170" y="87"/>
                  <a:pt x="170" y="88"/>
                </a:cubicBezTo>
                <a:cubicBezTo>
                  <a:pt x="169" y="88"/>
                  <a:pt x="169" y="88"/>
                  <a:pt x="169" y="87"/>
                </a:cubicBezTo>
                <a:cubicBezTo>
                  <a:pt x="166" y="90"/>
                  <a:pt x="167" y="90"/>
                  <a:pt x="167" y="91"/>
                </a:cubicBezTo>
                <a:close/>
                <a:moveTo>
                  <a:pt x="173" y="93"/>
                </a:moveTo>
                <a:cubicBezTo>
                  <a:pt x="174" y="92"/>
                  <a:pt x="173" y="94"/>
                  <a:pt x="176" y="92"/>
                </a:cubicBezTo>
                <a:cubicBezTo>
                  <a:pt x="176" y="91"/>
                  <a:pt x="175" y="92"/>
                  <a:pt x="176" y="91"/>
                </a:cubicBezTo>
                <a:cubicBezTo>
                  <a:pt x="174" y="92"/>
                  <a:pt x="173" y="92"/>
                  <a:pt x="173" y="93"/>
                </a:cubicBezTo>
                <a:close/>
                <a:moveTo>
                  <a:pt x="174" y="104"/>
                </a:moveTo>
                <a:cubicBezTo>
                  <a:pt x="174" y="105"/>
                  <a:pt x="181" y="100"/>
                  <a:pt x="180" y="100"/>
                </a:cubicBezTo>
                <a:cubicBezTo>
                  <a:pt x="177" y="102"/>
                  <a:pt x="177" y="103"/>
                  <a:pt x="174" y="104"/>
                </a:cubicBezTo>
                <a:close/>
                <a:moveTo>
                  <a:pt x="164" y="99"/>
                </a:moveTo>
                <a:cubicBezTo>
                  <a:pt x="166" y="98"/>
                  <a:pt x="169" y="96"/>
                  <a:pt x="170" y="95"/>
                </a:cubicBezTo>
                <a:cubicBezTo>
                  <a:pt x="167" y="97"/>
                  <a:pt x="165" y="97"/>
                  <a:pt x="164" y="99"/>
                </a:cubicBezTo>
                <a:close/>
                <a:moveTo>
                  <a:pt x="159" y="99"/>
                </a:moveTo>
                <a:cubicBezTo>
                  <a:pt x="159" y="100"/>
                  <a:pt x="158" y="100"/>
                  <a:pt x="158" y="100"/>
                </a:cubicBezTo>
                <a:cubicBezTo>
                  <a:pt x="160" y="99"/>
                  <a:pt x="160" y="98"/>
                  <a:pt x="161" y="97"/>
                </a:cubicBezTo>
                <a:cubicBezTo>
                  <a:pt x="161" y="97"/>
                  <a:pt x="161" y="98"/>
                  <a:pt x="162" y="97"/>
                </a:cubicBezTo>
                <a:cubicBezTo>
                  <a:pt x="163" y="96"/>
                  <a:pt x="162" y="97"/>
                  <a:pt x="162" y="97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58" y="100"/>
                  <a:pt x="157" y="102"/>
                  <a:pt x="159" y="99"/>
                </a:cubicBezTo>
                <a:close/>
                <a:moveTo>
                  <a:pt x="153" y="99"/>
                </a:moveTo>
                <a:cubicBezTo>
                  <a:pt x="153" y="99"/>
                  <a:pt x="152" y="100"/>
                  <a:pt x="153" y="101"/>
                </a:cubicBezTo>
                <a:cubicBezTo>
                  <a:pt x="151" y="101"/>
                  <a:pt x="149" y="103"/>
                  <a:pt x="150" y="103"/>
                </a:cubicBezTo>
                <a:cubicBezTo>
                  <a:pt x="154" y="100"/>
                  <a:pt x="153" y="100"/>
                  <a:pt x="156" y="98"/>
                </a:cubicBezTo>
                <a:cubicBezTo>
                  <a:pt x="155" y="98"/>
                  <a:pt x="155" y="98"/>
                  <a:pt x="154" y="98"/>
                </a:cubicBezTo>
                <a:cubicBezTo>
                  <a:pt x="154" y="100"/>
                  <a:pt x="154" y="98"/>
                  <a:pt x="153" y="99"/>
                </a:cubicBezTo>
                <a:close/>
                <a:moveTo>
                  <a:pt x="160" y="120"/>
                </a:moveTo>
                <a:cubicBezTo>
                  <a:pt x="160" y="120"/>
                  <a:pt x="160" y="121"/>
                  <a:pt x="161" y="120"/>
                </a:cubicBezTo>
                <a:cubicBezTo>
                  <a:pt x="162" y="119"/>
                  <a:pt x="165" y="116"/>
                  <a:pt x="163" y="117"/>
                </a:cubicBezTo>
                <a:cubicBezTo>
                  <a:pt x="163" y="117"/>
                  <a:pt x="162" y="119"/>
                  <a:pt x="160" y="120"/>
                </a:cubicBezTo>
                <a:close/>
                <a:moveTo>
                  <a:pt x="150" y="106"/>
                </a:moveTo>
                <a:cubicBezTo>
                  <a:pt x="148" y="108"/>
                  <a:pt x="154" y="103"/>
                  <a:pt x="151" y="106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4" y="103"/>
                  <a:pt x="153" y="104"/>
                  <a:pt x="154" y="103"/>
                </a:cubicBezTo>
                <a:cubicBezTo>
                  <a:pt x="151" y="105"/>
                  <a:pt x="151" y="105"/>
                  <a:pt x="150" y="106"/>
                </a:cubicBezTo>
                <a:close/>
                <a:moveTo>
                  <a:pt x="146" y="105"/>
                </a:moveTo>
                <a:cubicBezTo>
                  <a:pt x="142" y="108"/>
                  <a:pt x="147" y="106"/>
                  <a:pt x="145" y="108"/>
                </a:cubicBezTo>
                <a:cubicBezTo>
                  <a:pt x="147" y="106"/>
                  <a:pt x="146" y="106"/>
                  <a:pt x="149" y="104"/>
                </a:cubicBezTo>
                <a:cubicBezTo>
                  <a:pt x="148" y="104"/>
                  <a:pt x="149" y="103"/>
                  <a:pt x="149" y="103"/>
                </a:cubicBezTo>
                <a:cubicBezTo>
                  <a:pt x="145" y="105"/>
                  <a:pt x="149" y="103"/>
                  <a:pt x="146" y="106"/>
                </a:cubicBezTo>
                <a:cubicBezTo>
                  <a:pt x="146" y="105"/>
                  <a:pt x="147" y="104"/>
                  <a:pt x="146" y="105"/>
                </a:cubicBezTo>
                <a:close/>
                <a:moveTo>
                  <a:pt x="153" y="120"/>
                </a:moveTo>
                <a:cubicBezTo>
                  <a:pt x="156" y="118"/>
                  <a:pt x="154" y="119"/>
                  <a:pt x="157" y="116"/>
                </a:cubicBezTo>
                <a:cubicBezTo>
                  <a:pt x="156" y="117"/>
                  <a:pt x="154" y="118"/>
                  <a:pt x="152" y="119"/>
                </a:cubicBezTo>
                <a:cubicBezTo>
                  <a:pt x="154" y="119"/>
                  <a:pt x="151" y="121"/>
                  <a:pt x="149" y="122"/>
                </a:cubicBezTo>
                <a:cubicBezTo>
                  <a:pt x="148" y="124"/>
                  <a:pt x="152" y="120"/>
                  <a:pt x="151" y="122"/>
                </a:cubicBezTo>
                <a:cubicBezTo>
                  <a:pt x="153" y="120"/>
                  <a:pt x="153" y="119"/>
                  <a:pt x="154" y="119"/>
                </a:cubicBezTo>
                <a:cubicBezTo>
                  <a:pt x="154" y="119"/>
                  <a:pt x="153" y="120"/>
                  <a:pt x="153" y="120"/>
                </a:cubicBezTo>
                <a:close/>
                <a:moveTo>
                  <a:pt x="136" y="117"/>
                </a:moveTo>
                <a:cubicBezTo>
                  <a:pt x="139" y="115"/>
                  <a:pt x="135" y="118"/>
                  <a:pt x="135" y="118"/>
                </a:cubicBezTo>
                <a:cubicBezTo>
                  <a:pt x="138" y="116"/>
                  <a:pt x="140" y="115"/>
                  <a:pt x="142" y="113"/>
                </a:cubicBezTo>
                <a:cubicBezTo>
                  <a:pt x="142" y="112"/>
                  <a:pt x="147" y="109"/>
                  <a:pt x="148" y="107"/>
                </a:cubicBezTo>
                <a:cubicBezTo>
                  <a:pt x="147" y="108"/>
                  <a:pt x="146" y="108"/>
                  <a:pt x="146" y="108"/>
                </a:cubicBezTo>
                <a:cubicBezTo>
                  <a:pt x="144" y="109"/>
                  <a:pt x="144" y="110"/>
                  <a:pt x="142" y="111"/>
                </a:cubicBezTo>
                <a:cubicBezTo>
                  <a:pt x="141" y="113"/>
                  <a:pt x="142" y="113"/>
                  <a:pt x="141" y="113"/>
                </a:cubicBezTo>
                <a:cubicBezTo>
                  <a:pt x="140" y="113"/>
                  <a:pt x="136" y="116"/>
                  <a:pt x="136" y="117"/>
                </a:cubicBezTo>
                <a:close/>
                <a:moveTo>
                  <a:pt x="153" y="123"/>
                </a:moveTo>
                <a:cubicBezTo>
                  <a:pt x="154" y="123"/>
                  <a:pt x="157" y="120"/>
                  <a:pt x="156" y="120"/>
                </a:cubicBezTo>
                <a:cubicBezTo>
                  <a:pt x="155" y="121"/>
                  <a:pt x="152" y="123"/>
                  <a:pt x="153" y="123"/>
                </a:cubicBezTo>
                <a:close/>
                <a:moveTo>
                  <a:pt x="137" y="109"/>
                </a:moveTo>
                <a:cubicBezTo>
                  <a:pt x="139" y="108"/>
                  <a:pt x="141" y="106"/>
                  <a:pt x="141" y="106"/>
                </a:cubicBezTo>
                <a:cubicBezTo>
                  <a:pt x="139" y="107"/>
                  <a:pt x="137" y="109"/>
                  <a:pt x="137" y="109"/>
                </a:cubicBezTo>
                <a:close/>
                <a:moveTo>
                  <a:pt x="136" y="114"/>
                </a:moveTo>
                <a:cubicBezTo>
                  <a:pt x="138" y="114"/>
                  <a:pt x="137" y="113"/>
                  <a:pt x="137" y="115"/>
                </a:cubicBezTo>
                <a:cubicBezTo>
                  <a:pt x="138" y="114"/>
                  <a:pt x="138" y="113"/>
                  <a:pt x="141" y="111"/>
                </a:cubicBezTo>
                <a:cubicBezTo>
                  <a:pt x="142" y="110"/>
                  <a:pt x="141" y="111"/>
                  <a:pt x="140" y="111"/>
                </a:cubicBezTo>
                <a:cubicBezTo>
                  <a:pt x="141" y="110"/>
                  <a:pt x="142" y="110"/>
                  <a:pt x="143" y="109"/>
                </a:cubicBezTo>
                <a:cubicBezTo>
                  <a:pt x="143" y="109"/>
                  <a:pt x="144" y="108"/>
                  <a:pt x="143" y="108"/>
                </a:cubicBezTo>
                <a:cubicBezTo>
                  <a:pt x="141" y="111"/>
                  <a:pt x="139" y="111"/>
                  <a:pt x="136" y="114"/>
                </a:cubicBezTo>
                <a:close/>
                <a:moveTo>
                  <a:pt x="142" y="117"/>
                </a:moveTo>
                <a:cubicBezTo>
                  <a:pt x="140" y="118"/>
                  <a:pt x="142" y="116"/>
                  <a:pt x="144" y="115"/>
                </a:cubicBezTo>
                <a:cubicBezTo>
                  <a:pt x="144" y="114"/>
                  <a:pt x="142" y="115"/>
                  <a:pt x="141" y="116"/>
                </a:cubicBezTo>
                <a:cubicBezTo>
                  <a:pt x="141" y="116"/>
                  <a:pt x="141" y="117"/>
                  <a:pt x="140" y="117"/>
                </a:cubicBezTo>
                <a:cubicBezTo>
                  <a:pt x="137" y="118"/>
                  <a:pt x="139" y="119"/>
                  <a:pt x="136" y="120"/>
                </a:cubicBezTo>
                <a:cubicBezTo>
                  <a:pt x="136" y="121"/>
                  <a:pt x="133" y="123"/>
                  <a:pt x="132" y="124"/>
                </a:cubicBezTo>
                <a:cubicBezTo>
                  <a:pt x="133" y="124"/>
                  <a:pt x="131" y="125"/>
                  <a:pt x="131" y="126"/>
                </a:cubicBezTo>
                <a:cubicBezTo>
                  <a:pt x="133" y="124"/>
                  <a:pt x="135" y="122"/>
                  <a:pt x="134" y="124"/>
                </a:cubicBezTo>
                <a:cubicBezTo>
                  <a:pt x="135" y="124"/>
                  <a:pt x="139" y="121"/>
                  <a:pt x="138" y="121"/>
                </a:cubicBezTo>
                <a:cubicBezTo>
                  <a:pt x="137" y="121"/>
                  <a:pt x="135" y="124"/>
                  <a:pt x="135" y="123"/>
                </a:cubicBezTo>
                <a:cubicBezTo>
                  <a:pt x="136" y="122"/>
                  <a:pt x="135" y="122"/>
                  <a:pt x="137" y="121"/>
                </a:cubicBezTo>
                <a:cubicBezTo>
                  <a:pt x="139" y="119"/>
                  <a:pt x="142" y="117"/>
                  <a:pt x="142" y="117"/>
                </a:cubicBezTo>
                <a:close/>
                <a:moveTo>
                  <a:pt x="143" y="118"/>
                </a:moveTo>
                <a:cubicBezTo>
                  <a:pt x="141" y="119"/>
                  <a:pt x="141" y="119"/>
                  <a:pt x="141" y="119"/>
                </a:cubicBezTo>
                <a:cubicBezTo>
                  <a:pt x="140" y="120"/>
                  <a:pt x="140" y="120"/>
                  <a:pt x="141" y="121"/>
                </a:cubicBezTo>
                <a:cubicBezTo>
                  <a:pt x="143" y="119"/>
                  <a:pt x="142" y="119"/>
                  <a:pt x="143" y="118"/>
                </a:cubicBezTo>
                <a:cubicBezTo>
                  <a:pt x="143" y="119"/>
                  <a:pt x="144" y="118"/>
                  <a:pt x="145" y="117"/>
                </a:cubicBezTo>
                <a:cubicBezTo>
                  <a:pt x="143" y="118"/>
                  <a:pt x="144" y="117"/>
                  <a:pt x="143" y="118"/>
                </a:cubicBezTo>
                <a:close/>
                <a:moveTo>
                  <a:pt x="146" y="128"/>
                </a:moveTo>
                <a:cubicBezTo>
                  <a:pt x="147" y="128"/>
                  <a:pt x="145" y="129"/>
                  <a:pt x="145" y="130"/>
                </a:cubicBezTo>
                <a:cubicBezTo>
                  <a:pt x="146" y="129"/>
                  <a:pt x="146" y="129"/>
                  <a:pt x="148" y="128"/>
                </a:cubicBezTo>
                <a:cubicBezTo>
                  <a:pt x="147" y="128"/>
                  <a:pt x="147" y="127"/>
                  <a:pt x="148" y="127"/>
                </a:cubicBezTo>
                <a:cubicBezTo>
                  <a:pt x="147" y="127"/>
                  <a:pt x="146" y="128"/>
                  <a:pt x="146" y="128"/>
                </a:cubicBezTo>
                <a:close/>
                <a:moveTo>
                  <a:pt x="133" y="117"/>
                </a:moveTo>
                <a:cubicBezTo>
                  <a:pt x="133" y="118"/>
                  <a:pt x="134" y="117"/>
                  <a:pt x="135" y="117"/>
                </a:cubicBezTo>
                <a:cubicBezTo>
                  <a:pt x="136" y="116"/>
                  <a:pt x="137" y="115"/>
                  <a:pt x="137" y="115"/>
                </a:cubicBezTo>
                <a:cubicBezTo>
                  <a:pt x="136" y="116"/>
                  <a:pt x="135" y="115"/>
                  <a:pt x="133" y="117"/>
                </a:cubicBezTo>
                <a:close/>
                <a:moveTo>
                  <a:pt x="144" y="129"/>
                </a:moveTo>
                <a:cubicBezTo>
                  <a:pt x="143" y="129"/>
                  <a:pt x="141" y="129"/>
                  <a:pt x="139" y="132"/>
                </a:cubicBezTo>
                <a:cubicBezTo>
                  <a:pt x="139" y="133"/>
                  <a:pt x="145" y="129"/>
                  <a:pt x="146" y="127"/>
                </a:cubicBezTo>
                <a:cubicBezTo>
                  <a:pt x="145" y="128"/>
                  <a:pt x="144" y="128"/>
                  <a:pt x="144" y="129"/>
                </a:cubicBezTo>
                <a:close/>
                <a:moveTo>
                  <a:pt x="133" y="117"/>
                </a:moveTo>
                <a:cubicBezTo>
                  <a:pt x="132" y="118"/>
                  <a:pt x="132" y="117"/>
                  <a:pt x="131" y="118"/>
                </a:cubicBezTo>
                <a:cubicBezTo>
                  <a:pt x="131" y="119"/>
                  <a:pt x="133" y="117"/>
                  <a:pt x="135" y="116"/>
                </a:cubicBezTo>
                <a:cubicBezTo>
                  <a:pt x="134" y="116"/>
                  <a:pt x="136" y="114"/>
                  <a:pt x="134" y="115"/>
                </a:cubicBezTo>
                <a:cubicBezTo>
                  <a:pt x="134" y="116"/>
                  <a:pt x="134" y="116"/>
                  <a:pt x="133" y="117"/>
                </a:cubicBezTo>
                <a:close/>
                <a:moveTo>
                  <a:pt x="138" y="122"/>
                </a:moveTo>
                <a:cubicBezTo>
                  <a:pt x="137" y="123"/>
                  <a:pt x="137" y="123"/>
                  <a:pt x="139" y="122"/>
                </a:cubicBezTo>
                <a:cubicBezTo>
                  <a:pt x="140" y="121"/>
                  <a:pt x="140" y="120"/>
                  <a:pt x="138" y="122"/>
                </a:cubicBezTo>
                <a:close/>
                <a:moveTo>
                  <a:pt x="139" y="137"/>
                </a:moveTo>
                <a:cubicBezTo>
                  <a:pt x="141" y="135"/>
                  <a:pt x="141" y="137"/>
                  <a:pt x="139" y="138"/>
                </a:cubicBezTo>
                <a:cubicBezTo>
                  <a:pt x="140" y="137"/>
                  <a:pt x="141" y="137"/>
                  <a:pt x="142" y="136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2" y="135"/>
                  <a:pt x="143" y="134"/>
                  <a:pt x="144" y="134"/>
                </a:cubicBezTo>
                <a:cubicBezTo>
                  <a:pt x="142" y="136"/>
                  <a:pt x="138" y="139"/>
                  <a:pt x="138" y="140"/>
                </a:cubicBezTo>
                <a:cubicBezTo>
                  <a:pt x="138" y="140"/>
                  <a:pt x="137" y="141"/>
                  <a:pt x="136" y="141"/>
                </a:cubicBezTo>
                <a:cubicBezTo>
                  <a:pt x="138" y="140"/>
                  <a:pt x="138" y="139"/>
                  <a:pt x="139" y="138"/>
                </a:cubicBezTo>
                <a:cubicBezTo>
                  <a:pt x="139" y="137"/>
                  <a:pt x="136" y="138"/>
                  <a:pt x="133" y="141"/>
                </a:cubicBezTo>
                <a:cubicBezTo>
                  <a:pt x="134" y="141"/>
                  <a:pt x="136" y="139"/>
                  <a:pt x="137" y="139"/>
                </a:cubicBezTo>
                <a:cubicBezTo>
                  <a:pt x="137" y="139"/>
                  <a:pt x="138" y="139"/>
                  <a:pt x="138" y="139"/>
                </a:cubicBezTo>
                <a:cubicBezTo>
                  <a:pt x="135" y="142"/>
                  <a:pt x="132" y="145"/>
                  <a:pt x="132" y="146"/>
                </a:cubicBezTo>
                <a:cubicBezTo>
                  <a:pt x="133" y="145"/>
                  <a:pt x="135" y="144"/>
                  <a:pt x="135" y="143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35" y="144"/>
                  <a:pt x="136" y="142"/>
                  <a:pt x="136" y="142"/>
                </a:cubicBezTo>
                <a:cubicBezTo>
                  <a:pt x="137" y="142"/>
                  <a:pt x="134" y="145"/>
                  <a:pt x="137" y="143"/>
                </a:cubicBezTo>
                <a:cubicBezTo>
                  <a:pt x="136" y="142"/>
                  <a:pt x="139" y="141"/>
                  <a:pt x="140" y="141"/>
                </a:cubicBezTo>
                <a:cubicBezTo>
                  <a:pt x="139" y="140"/>
                  <a:pt x="141" y="139"/>
                  <a:pt x="141" y="139"/>
                </a:cubicBezTo>
                <a:cubicBezTo>
                  <a:pt x="140" y="139"/>
                  <a:pt x="140" y="139"/>
                  <a:pt x="141" y="138"/>
                </a:cubicBezTo>
                <a:cubicBezTo>
                  <a:pt x="144" y="136"/>
                  <a:pt x="146" y="134"/>
                  <a:pt x="148" y="133"/>
                </a:cubicBezTo>
                <a:cubicBezTo>
                  <a:pt x="147" y="133"/>
                  <a:pt x="143" y="135"/>
                  <a:pt x="146" y="132"/>
                </a:cubicBezTo>
                <a:cubicBezTo>
                  <a:pt x="143" y="133"/>
                  <a:pt x="141" y="134"/>
                  <a:pt x="139" y="137"/>
                </a:cubicBezTo>
                <a:close/>
                <a:moveTo>
                  <a:pt x="142" y="131"/>
                </a:moveTo>
                <a:cubicBezTo>
                  <a:pt x="142" y="131"/>
                  <a:pt x="143" y="132"/>
                  <a:pt x="144" y="130"/>
                </a:cubicBezTo>
                <a:cubicBezTo>
                  <a:pt x="144" y="130"/>
                  <a:pt x="144" y="130"/>
                  <a:pt x="144" y="129"/>
                </a:cubicBezTo>
                <a:cubicBezTo>
                  <a:pt x="144" y="130"/>
                  <a:pt x="143" y="130"/>
                  <a:pt x="142" y="131"/>
                </a:cubicBezTo>
                <a:close/>
                <a:moveTo>
                  <a:pt x="142" y="143"/>
                </a:moveTo>
                <a:cubicBezTo>
                  <a:pt x="142" y="143"/>
                  <a:pt x="145" y="140"/>
                  <a:pt x="145" y="142"/>
                </a:cubicBezTo>
                <a:cubicBezTo>
                  <a:pt x="147" y="140"/>
                  <a:pt x="149" y="139"/>
                  <a:pt x="150" y="138"/>
                </a:cubicBezTo>
                <a:cubicBezTo>
                  <a:pt x="148" y="139"/>
                  <a:pt x="147" y="140"/>
                  <a:pt x="146" y="140"/>
                </a:cubicBezTo>
                <a:cubicBezTo>
                  <a:pt x="147" y="139"/>
                  <a:pt x="147" y="139"/>
                  <a:pt x="148" y="138"/>
                </a:cubicBezTo>
                <a:cubicBezTo>
                  <a:pt x="147" y="139"/>
                  <a:pt x="150" y="137"/>
                  <a:pt x="150" y="137"/>
                </a:cubicBezTo>
                <a:cubicBezTo>
                  <a:pt x="148" y="138"/>
                  <a:pt x="142" y="142"/>
                  <a:pt x="142" y="143"/>
                </a:cubicBezTo>
                <a:close/>
                <a:moveTo>
                  <a:pt x="125" y="125"/>
                </a:moveTo>
                <a:cubicBezTo>
                  <a:pt x="126" y="125"/>
                  <a:pt x="128" y="123"/>
                  <a:pt x="128" y="124"/>
                </a:cubicBezTo>
                <a:cubicBezTo>
                  <a:pt x="126" y="126"/>
                  <a:pt x="124" y="127"/>
                  <a:pt x="124" y="128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8" y="123"/>
                  <a:pt x="132" y="121"/>
                  <a:pt x="131" y="120"/>
                </a:cubicBezTo>
                <a:cubicBezTo>
                  <a:pt x="129" y="122"/>
                  <a:pt x="127" y="123"/>
                  <a:pt x="125" y="125"/>
                </a:cubicBezTo>
                <a:close/>
                <a:moveTo>
                  <a:pt x="131" y="122"/>
                </a:moveTo>
                <a:cubicBezTo>
                  <a:pt x="132" y="122"/>
                  <a:pt x="131" y="122"/>
                  <a:pt x="131" y="123"/>
                </a:cubicBezTo>
                <a:cubicBezTo>
                  <a:pt x="132" y="122"/>
                  <a:pt x="132" y="121"/>
                  <a:pt x="133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33" y="120"/>
                  <a:pt x="135" y="117"/>
                  <a:pt x="131" y="119"/>
                </a:cubicBezTo>
                <a:cubicBezTo>
                  <a:pt x="131" y="120"/>
                  <a:pt x="134" y="119"/>
                  <a:pt x="131" y="122"/>
                </a:cubicBezTo>
                <a:close/>
                <a:moveTo>
                  <a:pt x="139" y="130"/>
                </a:moveTo>
                <a:cubicBezTo>
                  <a:pt x="138" y="132"/>
                  <a:pt x="142" y="129"/>
                  <a:pt x="142" y="129"/>
                </a:cubicBezTo>
                <a:lnTo>
                  <a:pt x="139" y="130"/>
                </a:lnTo>
                <a:close/>
                <a:moveTo>
                  <a:pt x="133" y="129"/>
                </a:moveTo>
                <a:cubicBezTo>
                  <a:pt x="135" y="127"/>
                  <a:pt x="136" y="126"/>
                  <a:pt x="135" y="126"/>
                </a:cubicBezTo>
                <a:cubicBezTo>
                  <a:pt x="133" y="128"/>
                  <a:pt x="132" y="129"/>
                  <a:pt x="133" y="129"/>
                </a:cubicBezTo>
                <a:close/>
                <a:moveTo>
                  <a:pt x="129" y="121"/>
                </a:moveTo>
                <a:cubicBezTo>
                  <a:pt x="128" y="120"/>
                  <a:pt x="126" y="121"/>
                  <a:pt x="124" y="124"/>
                </a:cubicBezTo>
                <a:cubicBezTo>
                  <a:pt x="125" y="123"/>
                  <a:pt x="125" y="123"/>
                  <a:pt x="124" y="124"/>
                </a:cubicBezTo>
                <a:cubicBezTo>
                  <a:pt x="123" y="124"/>
                  <a:pt x="121" y="127"/>
                  <a:pt x="120" y="128"/>
                </a:cubicBezTo>
                <a:cubicBezTo>
                  <a:pt x="121" y="128"/>
                  <a:pt x="121" y="128"/>
                  <a:pt x="120" y="130"/>
                </a:cubicBezTo>
                <a:cubicBezTo>
                  <a:pt x="121" y="129"/>
                  <a:pt x="121" y="129"/>
                  <a:pt x="121" y="129"/>
                </a:cubicBezTo>
                <a:cubicBezTo>
                  <a:pt x="125" y="126"/>
                  <a:pt x="124" y="125"/>
                  <a:pt x="128" y="123"/>
                </a:cubicBezTo>
                <a:cubicBezTo>
                  <a:pt x="127" y="122"/>
                  <a:pt x="126" y="123"/>
                  <a:pt x="129" y="121"/>
                </a:cubicBezTo>
                <a:close/>
                <a:moveTo>
                  <a:pt x="129" y="131"/>
                </a:moveTo>
                <a:cubicBezTo>
                  <a:pt x="130" y="130"/>
                  <a:pt x="133" y="127"/>
                  <a:pt x="134" y="126"/>
                </a:cubicBezTo>
                <a:cubicBezTo>
                  <a:pt x="131" y="128"/>
                  <a:pt x="130" y="130"/>
                  <a:pt x="129" y="131"/>
                </a:cubicBezTo>
                <a:close/>
                <a:moveTo>
                  <a:pt x="133" y="136"/>
                </a:moveTo>
                <a:cubicBezTo>
                  <a:pt x="135" y="136"/>
                  <a:pt x="137" y="136"/>
                  <a:pt x="139" y="133"/>
                </a:cubicBezTo>
                <a:cubicBezTo>
                  <a:pt x="136" y="135"/>
                  <a:pt x="136" y="134"/>
                  <a:pt x="133" y="136"/>
                </a:cubicBezTo>
                <a:close/>
                <a:moveTo>
                  <a:pt x="124" y="131"/>
                </a:moveTo>
                <a:cubicBezTo>
                  <a:pt x="125" y="131"/>
                  <a:pt x="125" y="131"/>
                  <a:pt x="124" y="132"/>
                </a:cubicBezTo>
                <a:cubicBezTo>
                  <a:pt x="126" y="131"/>
                  <a:pt x="131" y="127"/>
                  <a:pt x="128" y="128"/>
                </a:cubicBezTo>
                <a:cubicBezTo>
                  <a:pt x="128" y="129"/>
                  <a:pt x="126" y="130"/>
                  <a:pt x="124" y="131"/>
                </a:cubicBezTo>
                <a:close/>
                <a:moveTo>
                  <a:pt x="121" y="127"/>
                </a:moveTo>
                <a:cubicBezTo>
                  <a:pt x="121" y="126"/>
                  <a:pt x="121" y="125"/>
                  <a:pt x="123" y="124"/>
                </a:cubicBezTo>
                <a:cubicBezTo>
                  <a:pt x="120" y="126"/>
                  <a:pt x="117" y="127"/>
                  <a:pt x="117" y="128"/>
                </a:cubicBezTo>
                <a:cubicBezTo>
                  <a:pt x="118" y="128"/>
                  <a:pt x="120" y="126"/>
                  <a:pt x="121" y="126"/>
                </a:cubicBezTo>
                <a:cubicBezTo>
                  <a:pt x="120" y="126"/>
                  <a:pt x="119" y="128"/>
                  <a:pt x="121" y="127"/>
                </a:cubicBezTo>
                <a:close/>
                <a:moveTo>
                  <a:pt x="120" y="131"/>
                </a:moveTo>
                <a:cubicBezTo>
                  <a:pt x="121" y="131"/>
                  <a:pt x="122" y="131"/>
                  <a:pt x="124" y="129"/>
                </a:cubicBezTo>
                <a:cubicBezTo>
                  <a:pt x="124" y="128"/>
                  <a:pt x="121" y="130"/>
                  <a:pt x="120" y="131"/>
                </a:cubicBezTo>
                <a:close/>
                <a:moveTo>
                  <a:pt x="119" y="140"/>
                </a:moveTo>
                <a:cubicBezTo>
                  <a:pt x="121" y="139"/>
                  <a:pt x="122" y="137"/>
                  <a:pt x="124" y="135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21" y="137"/>
                  <a:pt x="119" y="139"/>
                  <a:pt x="119" y="140"/>
                </a:cubicBezTo>
                <a:close/>
                <a:moveTo>
                  <a:pt x="117" y="131"/>
                </a:moveTo>
                <a:cubicBezTo>
                  <a:pt x="119" y="130"/>
                  <a:pt x="117" y="130"/>
                  <a:pt x="118" y="129"/>
                </a:cubicBezTo>
                <a:cubicBezTo>
                  <a:pt x="116" y="131"/>
                  <a:pt x="116" y="131"/>
                  <a:pt x="117" y="131"/>
                </a:cubicBezTo>
                <a:close/>
                <a:moveTo>
                  <a:pt x="112" y="133"/>
                </a:moveTo>
                <a:cubicBezTo>
                  <a:pt x="112" y="134"/>
                  <a:pt x="114" y="132"/>
                  <a:pt x="113" y="133"/>
                </a:cubicBezTo>
                <a:cubicBezTo>
                  <a:pt x="117" y="130"/>
                  <a:pt x="114" y="131"/>
                  <a:pt x="112" y="133"/>
                </a:cubicBezTo>
                <a:close/>
                <a:moveTo>
                  <a:pt x="117" y="138"/>
                </a:moveTo>
                <a:cubicBezTo>
                  <a:pt x="116" y="140"/>
                  <a:pt x="113" y="143"/>
                  <a:pt x="114" y="143"/>
                </a:cubicBezTo>
                <a:cubicBezTo>
                  <a:pt x="117" y="140"/>
                  <a:pt x="116" y="140"/>
                  <a:pt x="119" y="137"/>
                </a:cubicBezTo>
                <a:cubicBezTo>
                  <a:pt x="118" y="138"/>
                  <a:pt x="118" y="137"/>
                  <a:pt x="117" y="138"/>
                </a:cubicBezTo>
                <a:close/>
                <a:moveTo>
                  <a:pt x="114" y="157"/>
                </a:moveTo>
                <a:cubicBezTo>
                  <a:pt x="112" y="158"/>
                  <a:pt x="113" y="158"/>
                  <a:pt x="111" y="158"/>
                </a:cubicBezTo>
                <a:cubicBezTo>
                  <a:pt x="113" y="158"/>
                  <a:pt x="109" y="161"/>
                  <a:pt x="109" y="161"/>
                </a:cubicBezTo>
                <a:cubicBezTo>
                  <a:pt x="111" y="159"/>
                  <a:pt x="109" y="160"/>
                  <a:pt x="108" y="161"/>
                </a:cubicBezTo>
                <a:cubicBezTo>
                  <a:pt x="108" y="162"/>
                  <a:pt x="107" y="163"/>
                  <a:pt x="107" y="164"/>
                </a:cubicBezTo>
                <a:cubicBezTo>
                  <a:pt x="105" y="166"/>
                  <a:pt x="105" y="164"/>
                  <a:pt x="102" y="167"/>
                </a:cubicBezTo>
                <a:cubicBezTo>
                  <a:pt x="102" y="169"/>
                  <a:pt x="103" y="167"/>
                  <a:pt x="104" y="167"/>
                </a:cubicBezTo>
                <a:cubicBezTo>
                  <a:pt x="103" y="168"/>
                  <a:pt x="102" y="168"/>
                  <a:pt x="101" y="169"/>
                </a:cubicBezTo>
                <a:cubicBezTo>
                  <a:pt x="103" y="169"/>
                  <a:pt x="106" y="166"/>
                  <a:pt x="107" y="164"/>
                </a:cubicBezTo>
                <a:cubicBezTo>
                  <a:pt x="106" y="167"/>
                  <a:pt x="101" y="172"/>
                  <a:pt x="99" y="173"/>
                </a:cubicBezTo>
                <a:cubicBezTo>
                  <a:pt x="99" y="173"/>
                  <a:pt x="99" y="175"/>
                  <a:pt x="98" y="175"/>
                </a:cubicBezTo>
                <a:cubicBezTo>
                  <a:pt x="98" y="175"/>
                  <a:pt x="99" y="175"/>
                  <a:pt x="98" y="175"/>
                </a:cubicBezTo>
                <a:cubicBezTo>
                  <a:pt x="99" y="175"/>
                  <a:pt x="98" y="175"/>
                  <a:pt x="99" y="175"/>
                </a:cubicBezTo>
                <a:cubicBezTo>
                  <a:pt x="99" y="175"/>
                  <a:pt x="100" y="174"/>
                  <a:pt x="100" y="174"/>
                </a:cubicBezTo>
                <a:cubicBezTo>
                  <a:pt x="100" y="174"/>
                  <a:pt x="100" y="174"/>
                  <a:pt x="100" y="174"/>
                </a:cubicBezTo>
                <a:cubicBezTo>
                  <a:pt x="101" y="172"/>
                  <a:pt x="101" y="172"/>
                  <a:pt x="101" y="172"/>
                </a:cubicBezTo>
                <a:cubicBezTo>
                  <a:pt x="102" y="172"/>
                  <a:pt x="103" y="171"/>
                  <a:pt x="104" y="170"/>
                </a:cubicBezTo>
                <a:cubicBezTo>
                  <a:pt x="103" y="170"/>
                  <a:pt x="106" y="168"/>
                  <a:pt x="106" y="167"/>
                </a:cubicBezTo>
                <a:cubicBezTo>
                  <a:pt x="108" y="166"/>
                  <a:pt x="114" y="158"/>
                  <a:pt x="117" y="157"/>
                </a:cubicBezTo>
                <a:cubicBezTo>
                  <a:pt x="117" y="157"/>
                  <a:pt x="116" y="157"/>
                  <a:pt x="117" y="156"/>
                </a:cubicBezTo>
                <a:cubicBezTo>
                  <a:pt x="119" y="155"/>
                  <a:pt x="120" y="153"/>
                  <a:pt x="123" y="151"/>
                </a:cubicBezTo>
                <a:cubicBezTo>
                  <a:pt x="122" y="150"/>
                  <a:pt x="125" y="150"/>
                  <a:pt x="126" y="148"/>
                </a:cubicBezTo>
                <a:cubicBezTo>
                  <a:pt x="126" y="148"/>
                  <a:pt x="127" y="147"/>
                  <a:pt x="126" y="147"/>
                </a:cubicBezTo>
                <a:cubicBezTo>
                  <a:pt x="123" y="150"/>
                  <a:pt x="122" y="148"/>
                  <a:pt x="120" y="151"/>
                </a:cubicBezTo>
                <a:cubicBezTo>
                  <a:pt x="121" y="150"/>
                  <a:pt x="120" y="153"/>
                  <a:pt x="119" y="153"/>
                </a:cubicBezTo>
                <a:cubicBezTo>
                  <a:pt x="119" y="152"/>
                  <a:pt x="117" y="155"/>
                  <a:pt x="116" y="155"/>
                </a:cubicBezTo>
                <a:cubicBezTo>
                  <a:pt x="117" y="154"/>
                  <a:pt x="118" y="153"/>
                  <a:pt x="118" y="152"/>
                </a:cubicBezTo>
                <a:cubicBezTo>
                  <a:pt x="117" y="154"/>
                  <a:pt x="116" y="154"/>
                  <a:pt x="116" y="154"/>
                </a:cubicBezTo>
                <a:cubicBezTo>
                  <a:pt x="116" y="154"/>
                  <a:pt x="117" y="153"/>
                  <a:pt x="117" y="153"/>
                </a:cubicBezTo>
                <a:cubicBezTo>
                  <a:pt x="115" y="155"/>
                  <a:pt x="115" y="155"/>
                  <a:pt x="114" y="157"/>
                </a:cubicBezTo>
                <a:close/>
                <a:moveTo>
                  <a:pt x="119" y="151"/>
                </a:moveTo>
                <a:cubicBezTo>
                  <a:pt x="120" y="150"/>
                  <a:pt x="121" y="149"/>
                  <a:pt x="121" y="148"/>
                </a:cubicBezTo>
                <a:cubicBezTo>
                  <a:pt x="120" y="149"/>
                  <a:pt x="119" y="149"/>
                  <a:pt x="118" y="151"/>
                </a:cubicBezTo>
                <a:cubicBezTo>
                  <a:pt x="118" y="152"/>
                  <a:pt x="119" y="150"/>
                  <a:pt x="120" y="150"/>
                </a:cubicBezTo>
                <a:cubicBezTo>
                  <a:pt x="119" y="151"/>
                  <a:pt x="118" y="152"/>
                  <a:pt x="119" y="151"/>
                </a:cubicBezTo>
                <a:close/>
                <a:moveTo>
                  <a:pt x="124" y="159"/>
                </a:moveTo>
                <a:cubicBezTo>
                  <a:pt x="125" y="159"/>
                  <a:pt x="128" y="159"/>
                  <a:pt x="128" y="157"/>
                </a:cubicBezTo>
                <a:cubicBezTo>
                  <a:pt x="125" y="160"/>
                  <a:pt x="127" y="156"/>
                  <a:pt x="124" y="159"/>
                </a:cubicBezTo>
                <a:close/>
                <a:moveTo>
                  <a:pt x="112" y="142"/>
                </a:moveTo>
                <a:cubicBezTo>
                  <a:pt x="110" y="143"/>
                  <a:pt x="109" y="144"/>
                  <a:pt x="109" y="145"/>
                </a:cubicBezTo>
                <a:cubicBezTo>
                  <a:pt x="110" y="145"/>
                  <a:pt x="111" y="143"/>
                  <a:pt x="112" y="142"/>
                </a:cubicBezTo>
                <a:cubicBezTo>
                  <a:pt x="112" y="143"/>
                  <a:pt x="112" y="143"/>
                  <a:pt x="113" y="142"/>
                </a:cubicBezTo>
                <a:cubicBezTo>
                  <a:pt x="113" y="142"/>
                  <a:pt x="112" y="142"/>
                  <a:pt x="112" y="142"/>
                </a:cubicBezTo>
                <a:close/>
                <a:moveTo>
                  <a:pt x="114" y="170"/>
                </a:moveTo>
                <a:cubicBezTo>
                  <a:pt x="115" y="170"/>
                  <a:pt x="118" y="166"/>
                  <a:pt x="117" y="166"/>
                </a:cubicBezTo>
                <a:cubicBezTo>
                  <a:pt x="115" y="168"/>
                  <a:pt x="116" y="167"/>
                  <a:pt x="114" y="170"/>
                </a:cubicBezTo>
                <a:close/>
                <a:moveTo>
                  <a:pt x="88" y="182"/>
                </a:moveTo>
                <a:cubicBezTo>
                  <a:pt x="88" y="182"/>
                  <a:pt x="89" y="182"/>
                  <a:pt x="89" y="181"/>
                </a:cubicBezTo>
                <a:cubicBezTo>
                  <a:pt x="88" y="181"/>
                  <a:pt x="88" y="182"/>
                  <a:pt x="88" y="182"/>
                </a:cubicBezTo>
                <a:close/>
                <a:moveTo>
                  <a:pt x="108" y="144"/>
                </a:moveTo>
                <a:cubicBezTo>
                  <a:pt x="106" y="144"/>
                  <a:pt x="109" y="142"/>
                  <a:pt x="108" y="142"/>
                </a:cubicBezTo>
                <a:cubicBezTo>
                  <a:pt x="107" y="142"/>
                  <a:pt x="103" y="145"/>
                  <a:pt x="103" y="145"/>
                </a:cubicBezTo>
                <a:cubicBezTo>
                  <a:pt x="105" y="144"/>
                  <a:pt x="106" y="145"/>
                  <a:pt x="107" y="144"/>
                </a:cubicBezTo>
                <a:cubicBezTo>
                  <a:pt x="109" y="143"/>
                  <a:pt x="109" y="143"/>
                  <a:pt x="110" y="141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07" y="143"/>
                  <a:pt x="110" y="142"/>
                  <a:pt x="108" y="144"/>
                </a:cubicBezTo>
                <a:close/>
                <a:moveTo>
                  <a:pt x="802" y="247"/>
                </a:moveTo>
                <a:cubicBezTo>
                  <a:pt x="799" y="242"/>
                  <a:pt x="799" y="242"/>
                  <a:pt x="799" y="242"/>
                </a:cubicBezTo>
                <a:cubicBezTo>
                  <a:pt x="798" y="242"/>
                  <a:pt x="801" y="247"/>
                  <a:pt x="801" y="246"/>
                </a:cubicBezTo>
                <a:cubicBezTo>
                  <a:pt x="801" y="247"/>
                  <a:pt x="801" y="247"/>
                  <a:pt x="801" y="247"/>
                </a:cubicBezTo>
                <a:cubicBezTo>
                  <a:pt x="800" y="244"/>
                  <a:pt x="802" y="246"/>
                  <a:pt x="802" y="247"/>
                </a:cubicBezTo>
                <a:close/>
                <a:moveTo>
                  <a:pt x="596" y="44"/>
                </a:moveTo>
                <a:cubicBezTo>
                  <a:pt x="592" y="42"/>
                  <a:pt x="592" y="42"/>
                  <a:pt x="592" y="42"/>
                </a:cubicBezTo>
                <a:cubicBezTo>
                  <a:pt x="592" y="43"/>
                  <a:pt x="593" y="43"/>
                  <a:pt x="594" y="44"/>
                </a:cubicBezTo>
                <a:cubicBezTo>
                  <a:pt x="591" y="43"/>
                  <a:pt x="597" y="45"/>
                  <a:pt x="596" y="44"/>
                </a:cubicBezTo>
                <a:close/>
                <a:moveTo>
                  <a:pt x="493" y="9"/>
                </a:moveTo>
                <a:cubicBezTo>
                  <a:pt x="495" y="10"/>
                  <a:pt x="500" y="11"/>
                  <a:pt x="502" y="11"/>
                </a:cubicBezTo>
                <a:cubicBezTo>
                  <a:pt x="500" y="10"/>
                  <a:pt x="492" y="9"/>
                  <a:pt x="493" y="9"/>
                </a:cubicBezTo>
                <a:close/>
                <a:moveTo>
                  <a:pt x="467" y="5"/>
                </a:moveTo>
                <a:cubicBezTo>
                  <a:pt x="469" y="5"/>
                  <a:pt x="477" y="7"/>
                  <a:pt x="475" y="6"/>
                </a:cubicBezTo>
                <a:cubicBezTo>
                  <a:pt x="473" y="6"/>
                  <a:pt x="466" y="4"/>
                  <a:pt x="466" y="5"/>
                </a:cubicBezTo>
                <a:cubicBezTo>
                  <a:pt x="467" y="6"/>
                  <a:pt x="469" y="7"/>
                  <a:pt x="470" y="6"/>
                </a:cubicBezTo>
                <a:cubicBezTo>
                  <a:pt x="469" y="6"/>
                  <a:pt x="468" y="6"/>
                  <a:pt x="467" y="5"/>
                </a:cubicBezTo>
                <a:close/>
                <a:moveTo>
                  <a:pt x="411" y="0"/>
                </a:moveTo>
                <a:cubicBezTo>
                  <a:pt x="410" y="0"/>
                  <a:pt x="406" y="0"/>
                  <a:pt x="404" y="1"/>
                </a:cubicBezTo>
                <a:cubicBezTo>
                  <a:pt x="407" y="1"/>
                  <a:pt x="411" y="1"/>
                  <a:pt x="414" y="1"/>
                </a:cubicBezTo>
                <a:cubicBezTo>
                  <a:pt x="413" y="1"/>
                  <a:pt x="411" y="1"/>
                  <a:pt x="412" y="1"/>
                </a:cubicBezTo>
                <a:cubicBezTo>
                  <a:pt x="413" y="1"/>
                  <a:pt x="417" y="0"/>
                  <a:pt x="415" y="0"/>
                </a:cubicBezTo>
                <a:cubicBezTo>
                  <a:pt x="415" y="1"/>
                  <a:pt x="413" y="0"/>
                  <a:pt x="411" y="0"/>
                </a:cubicBezTo>
                <a:close/>
                <a:moveTo>
                  <a:pt x="394" y="50"/>
                </a:moveTo>
                <a:cubicBezTo>
                  <a:pt x="394" y="49"/>
                  <a:pt x="401" y="50"/>
                  <a:pt x="399" y="50"/>
                </a:cubicBezTo>
                <a:cubicBezTo>
                  <a:pt x="399" y="49"/>
                  <a:pt x="391" y="49"/>
                  <a:pt x="394" y="50"/>
                </a:cubicBezTo>
                <a:close/>
                <a:moveTo>
                  <a:pt x="388" y="50"/>
                </a:moveTo>
                <a:cubicBezTo>
                  <a:pt x="389" y="50"/>
                  <a:pt x="391" y="51"/>
                  <a:pt x="393" y="50"/>
                </a:cubicBezTo>
                <a:cubicBezTo>
                  <a:pt x="384" y="50"/>
                  <a:pt x="379" y="50"/>
                  <a:pt x="376" y="50"/>
                </a:cubicBezTo>
                <a:cubicBezTo>
                  <a:pt x="379" y="50"/>
                  <a:pt x="373" y="51"/>
                  <a:pt x="376" y="51"/>
                </a:cubicBezTo>
                <a:cubicBezTo>
                  <a:pt x="378" y="50"/>
                  <a:pt x="383" y="51"/>
                  <a:pt x="382" y="50"/>
                </a:cubicBezTo>
                <a:cubicBezTo>
                  <a:pt x="383" y="50"/>
                  <a:pt x="386" y="50"/>
                  <a:pt x="388" y="50"/>
                </a:cubicBezTo>
                <a:close/>
                <a:moveTo>
                  <a:pt x="350" y="7"/>
                </a:moveTo>
                <a:cubicBezTo>
                  <a:pt x="351" y="6"/>
                  <a:pt x="358" y="6"/>
                  <a:pt x="359" y="6"/>
                </a:cubicBezTo>
                <a:cubicBezTo>
                  <a:pt x="355" y="6"/>
                  <a:pt x="351" y="7"/>
                  <a:pt x="349" y="7"/>
                </a:cubicBezTo>
                <a:cubicBezTo>
                  <a:pt x="350" y="7"/>
                  <a:pt x="350" y="7"/>
                  <a:pt x="350" y="7"/>
                </a:cubicBezTo>
                <a:cubicBezTo>
                  <a:pt x="350" y="7"/>
                  <a:pt x="349" y="7"/>
                  <a:pt x="350" y="7"/>
                </a:cubicBezTo>
                <a:close/>
                <a:moveTo>
                  <a:pt x="350" y="8"/>
                </a:moveTo>
                <a:cubicBezTo>
                  <a:pt x="350" y="8"/>
                  <a:pt x="350" y="8"/>
                  <a:pt x="351" y="7"/>
                </a:cubicBezTo>
                <a:cubicBezTo>
                  <a:pt x="348" y="8"/>
                  <a:pt x="348" y="7"/>
                  <a:pt x="347" y="7"/>
                </a:cubicBezTo>
                <a:cubicBezTo>
                  <a:pt x="346" y="8"/>
                  <a:pt x="345" y="8"/>
                  <a:pt x="343" y="8"/>
                </a:cubicBezTo>
                <a:cubicBezTo>
                  <a:pt x="342" y="8"/>
                  <a:pt x="336" y="8"/>
                  <a:pt x="335" y="9"/>
                </a:cubicBezTo>
                <a:cubicBezTo>
                  <a:pt x="336" y="9"/>
                  <a:pt x="337" y="9"/>
                  <a:pt x="337" y="9"/>
                </a:cubicBezTo>
                <a:cubicBezTo>
                  <a:pt x="334" y="10"/>
                  <a:pt x="330" y="9"/>
                  <a:pt x="327" y="11"/>
                </a:cubicBezTo>
                <a:cubicBezTo>
                  <a:pt x="331" y="11"/>
                  <a:pt x="333" y="10"/>
                  <a:pt x="336" y="10"/>
                </a:cubicBezTo>
                <a:cubicBezTo>
                  <a:pt x="336" y="9"/>
                  <a:pt x="337" y="9"/>
                  <a:pt x="339" y="9"/>
                </a:cubicBezTo>
                <a:cubicBezTo>
                  <a:pt x="339" y="9"/>
                  <a:pt x="336" y="9"/>
                  <a:pt x="337" y="10"/>
                </a:cubicBezTo>
                <a:cubicBezTo>
                  <a:pt x="342" y="9"/>
                  <a:pt x="350" y="9"/>
                  <a:pt x="351" y="8"/>
                </a:cubicBezTo>
                <a:cubicBezTo>
                  <a:pt x="350" y="8"/>
                  <a:pt x="350" y="8"/>
                  <a:pt x="350" y="8"/>
                </a:cubicBezTo>
                <a:close/>
                <a:moveTo>
                  <a:pt x="314" y="14"/>
                </a:moveTo>
                <a:cubicBezTo>
                  <a:pt x="315" y="14"/>
                  <a:pt x="322" y="13"/>
                  <a:pt x="320" y="13"/>
                </a:cubicBezTo>
                <a:cubicBezTo>
                  <a:pt x="317" y="14"/>
                  <a:pt x="316" y="13"/>
                  <a:pt x="314" y="14"/>
                </a:cubicBezTo>
                <a:close/>
                <a:moveTo>
                  <a:pt x="241" y="77"/>
                </a:moveTo>
                <a:cubicBezTo>
                  <a:pt x="240" y="77"/>
                  <a:pt x="241" y="75"/>
                  <a:pt x="240" y="76"/>
                </a:cubicBezTo>
                <a:cubicBezTo>
                  <a:pt x="240" y="76"/>
                  <a:pt x="238" y="77"/>
                  <a:pt x="238" y="77"/>
                </a:cubicBezTo>
                <a:cubicBezTo>
                  <a:pt x="238" y="77"/>
                  <a:pt x="238" y="77"/>
                  <a:pt x="237" y="77"/>
                </a:cubicBezTo>
                <a:cubicBezTo>
                  <a:pt x="237" y="78"/>
                  <a:pt x="238" y="77"/>
                  <a:pt x="238" y="77"/>
                </a:cubicBezTo>
                <a:cubicBezTo>
                  <a:pt x="236" y="79"/>
                  <a:pt x="236" y="78"/>
                  <a:pt x="235" y="79"/>
                </a:cubicBezTo>
                <a:cubicBezTo>
                  <a:pt x="236" y="79"/>
                  <a:pt x="240" y="77"/>
                  <a:pt x="241" y="77"/>
                </a:cubicBezTo>
                <a:close/>
                <a:moveTo>
                  <a:pt x="232" y="80"/>
                </a:moveTo>
                <a:cubicBezTo>
                  <a:pt x="232" y="81"/>
                  <a:pt x="233" y="81"/>
                  <a:pt x="228" y="83"/>
                </a:cubicBezTo>
                <a:cubicBezTo>
                  <a:pt x="231" y="83"/>
                  <a:pt x="236" y="79"/>
                  <a:pt x="241" y="77"/>
                </a:cubicBezTo>
                <a:cubicBezTo>
                  <a:pt x="238" y="78"/>
                  <a:pt x="235" y="79"/>
                  <a:pt x="232" y="80"/>
                </a:cubicBezTo>
                <a:close/>
                <a:moveTo>
                  <a:pt x="222" y="84"/>
                </a:moveTo>
                <a:cubicBezTo>
                  <a:pt x="220" y="86"/>
                  <a:pt x="220" y="87"/>
                  <a:pt x="223" y="86"/>
                </a:cubicBezTo>
                <a:cubicBezTo>
                  <a:pt x="221" y="87"/>
                  <a:pt x="219" y="89"/>
                  <a:pt x="217" y="89"/>
                </a:cubicBezTo>
                <a:cubicBezTo>
                  <a:pt x="217" y="88"/>
                  <a:pt x="219" y="88"/>
                  <a:pt x="219" y="87"/>
                </a:cubicBezTo>
                <a:cubicBezTo>
                  <a:pt x="217" y="88"/>
                  <a:pt x="213" y="90"/>
                  <a:pt x="213" y="91"/>
                </a:cubicBezTo>
                <a:cubicBezTo>
                  <a:pt x="218" y="88"/>
                  <a:pt x="214" y="91"/>
                  <a:pt x="215" y="91"/>
                </a:cubicBezTo>
                <a:cubicBezTo>
                  <a:pt x="219" y="89"/>
                  <a:pt x="219" y="89"/>
                  <a:pt x="219" y="89"/>
                </a:cubicBezTo>
                <a:cubicBezTo>
                  <a:pt x="219" y="88"/>
                  <a:pt x="224" y="86"/>
                  <a:pt x="226" y="84"/>
                </a:cubicBezTo>
                <a:cubicBezTo>
                  <a:pt x="222" y="86"/>
                  <a:pt x="223" y="85"/>
                  <a:pt x="222" y="84"/>
                </a:cubicBezTo>
                <a:close/>
                <a:moveTo>
                  <a:pt x="214" y="101"/>
                </a:moveTo>
                <a:cubicBezTo>
                  <a:pt x="214" y="103"/>
                  <a:pt x="210" y="104"/>
                  <a:pt x="207" y="106"/>
                </a:cubicBezTo>
                <a:cubicBezTo>
                  <a:pt x="211" y="104"/>
                  <a:pt x="216" y="101"/>
                  <a:pt x="220" y="99"/>
                </a:cubicBezTo>
                <a:cubicBezTo>
                  <a:pt x="219" y="99"/>
                  <a:pt x="215" y="102"/>
                  <a:pt x="215" y="101"/>
                </a:cubicBezTo>
                <a:cubicBezTo>
                  <a:pt x="219" y="99"/>
                  <a:pt x="223" y="98"/>
                  <a:pt x="226" y="95"/>
                </a:cubicBezTo>
                <a:cubicBezTo>
                  <a:pt x="223" y="97"/>
                  <a:pt x="219" y="98"/>
                  <a:pt x="214" y="101"/>
                </a:cubicBezTo>
                <a:close/>
                <a:moveTo>
                  <a:pt x="211" y="86"/>
                </a:moveTo>
                <a:cubicBezTo>
                  <a:pt x="213" y="83"/>
                  <a:pt x="216" y="83"/>
                  <a:pt x="217" y="81"/>
                </a:cubicBezTo>
                <a:cubicBezTo>
                  <a:pt x="214" y="83"/>
                  <a:pt x="214" y="82"/>
                  <a:pt x="210" y="84"/>
                </a:cubicBezTo>
                <a:cubicBezTo>
                  <a:pt x="210" y="85"/>
                  <a:pt x="208" y="86"/>
                  <a:pt x="211" y="86"/>
                </a:cubicBezTo>
                <a:close/>
                <a:moveTo>
                  <a:pt x="210" y="82"/>
                </a:moveTo>
                <a:cubicBezTo>
                  <a:pt x="211" y="82"/>
                  <a:pt x="207" y="83"/>
                  <a:pt x="208" y="84"/>
                </a:cubicBezTo>
                <a:cubicBezTo>
                  <a:pt x="211" y="83"/>
                  <a:pt x="211" y="82"/>
                  <a:pt x="213" y="80"/>
                </a:cubicBezTo>
                <a:cubicBezTo>
                  <a:pt x="214" y="80"/>
                  <a:pt x="214" y="81"/>
                  <a:pt x="215" y="80"/>
                </a:cubicBezTo>
                <a:cubicBezTo>
                  <a:pt x="216" y="79"/>
                  <a:pt x="212" y="81"/>
                  <a:pt x="210" y="82"/>
                </a:cubicBezTo>
                <a:close/>
                <a:moveTo>
                  <a:pt x="203" y="100"/>
                </a:moveTo>
                <a:cubicBezTo>
                  <a:pt x="201" y="100"/>
                  <a:pt x="199" y="102"/>
                  <a:pt x="199" y="102"/>
                </a:cubicBezTo>
                <a:cubicBezTo>
                  <a:pt x="201" y="100"/>
                  <a:pt x="205" y="97"/>
                  <a:pt x="207" y="96"/>
                </a:cubicBezTo>
                <a:cubicBezTo>
                  <a:pt x="207" y="96"/>
                  <a:pt x="213" y="92"/>
                  <a:pt x="212" y="92"/>
                </a:cubicBezTo>
                <a:cubicBezTo>
                  <a:pt x="211" y="93"/>
                  <a:pt x="207" y="95"/>
                  <a:pt x="207" y="96"/>
                </a:cubicBezTo>
                <a:cubicBezTo>
                  <a:pt x="204" y="97"/>
                  <a:pt x="201" y="100"/>
                  <a:pt x="197" y="101"/>
                </a:cubicBezTo>
                <a:cubicBezTo>
                  <a:pt x="197" y="102"/>
                  <a:pt x="198" y="101"/>
                  <a:pt x="196" y="103"/>
                </a:cubicBezTo>
                <a:cubicBezTo>
                  <a:pt x="192" y="104"/>
                  <a:pt x="183" y="110"/>
                  <a:pt x="180" y="114"/>
                </a:cubicBezTo>
                <a:cubicBezTo>
                  <a:pt x="175" y="115"/>
                  <a:pt x="167" y="123"/>
                  <a:pt x="160" y="128"/>
                </a:cubicBezTo>
                <a:cubicBezTo>
                  <a:pt x="161" y="128"/>
                  <a:pt x="163" y="127"/>
                  <a:pt x="161" y="129"/>
                </a:cubicBezTo>
                <a:cubicBezTo>
                  <a:pt x="164" y="127"/>
                  <a:pt x="163" y="126"/>
                  <a:pt x="165" y="125"/>
                </a:cubicBezTo>
                <a:cubicBezTo>
                  <a:pt x="166" y="125"/>
                  <a:pt x="167" y="124"/>
                  <a:pt x="165" y="127"/>
                </a:cubicBezTo>
                <a:cubicBezTo>
                  <a:pt x="167" y="125"/>
                  <a:pt x="166" y="126"/>
                  <a:pt x="168" y="125"/>
                </a:cubicBezTo>
                <a:cubicBezTo>
                  <a:pt x="168" y="124"/>
                  <a:pt x="169" y="122"/>
                  <a:pt x="167" y="123"/>
                </a:cubicBezTo>
                <a:cubicBezTo>
                  <a:pt x="172" y="119"/>
                  <a:pt x="174" y="119"/>
                  <a:pt x="177" y="116"/>
                </a:cubicBezTo>
                <a:cubicBezTo>
                  <a:pt x="176" y="117"/>
                  <a:pt x="178" y="116"/>
                  <a:pt x="179" y="115"/>
                </a:cubicBezTo>
                <a:cubicBezTo>
                  <a:pt x="179" y="115"/>
                  <a:pt x="178" y="115"/>
                  <a:pt x="179" y="114"/>
                </a:cubicBezTo>
                <a:cubicBezTo>
                  <a:pt x="183" y="113"/>
                  <a:pt x="189" y="107"/>
                  <a:pt x="193" y="105"/>
                </a:cubicBezTo>
                <a:cubicBezTo>
                  <a:pt x="193" y="105"/>
                  <a:pt x="192" y="105"/>
                  <a:pt x="194" y="104"/>
                </a:cubicBezTo>
                <a:cubicBezTo>
                  <a:pt x="193" y="106"/>
                  <a:pt x="196" y="103"/>
                  <a:pt x="198" y="102"/>
                </a:cubicBezTo>
                <a:cubicBezTo>
                  <a:pt x="198" y="103"/>
                  <a:pt x="189" y="108"/>
                  <a:pt x="194" y="106"/>
                </a:cubicBezTo>
                <a:cubicBezTo>
                  <a:pt x="192" y="107"/>
                  <a:pt x="190" y="108"/>
                  <a:pt x="190" y="108"/>
                </a:cubicBezTo>
                <a:cubicBezTo>
                  <a:pt x="194" y="106"/>
                  <a:pt x="190" y="109"/>
                  <a:pt x="189" y="110"/>
                </a:cubicBezTo>
                <a:cubicBezTo>
                  <a:pt x="194" y="107"/>
                  <a:pt x="196" y="106"/>
                  <a:pt x="200" y="103"/>
                </a:cubicBezTo>
                <a:cubicBezTo>
                  <a:pt x="201" y="103"/>
                  <a:pt x="200" y="103"/>
                  <a:pt x="201" y="102"/>
                </a:cubicBezTo>
                <a:cubicBezTo>
                  <a:pt x="202" y="102"/>
                  <a:pt x="205" y="100"/>
                  <a:pt x="205" y="99"/>
                </a:cubicBezTo>
                <a:cubicBezTo>
                  <a:pt x="207" y="98"/>
                  <a:pt x="210" y="96"/>
                  <a:pt x="210" y="97"/>
                </a:cubicBezTo>
                <a:cubicBezTo>
                  <a:pt x="212" y="96"/>
                  <a:pt x="213" y="96"/>
                  <a:pt x="213" y="95"/>
                </a:cubicBezTo>
                <a:cubicBezTo>
                  <a:pt x="211" y="96"/>
                  <a:pt x="215" y="94"/>
                  <a:pt x="214" y="94"/>
                </a:cubicBezTo>
                <a:cubicBezTo>
                  <a:pt x="213" y="95"/>
                  <a:pt x="213" y="94"/>
                  <a:pt x="211" y="95"/>
                </a:cubicBezTo>
                <a:cubicBezTo>
                  <a:pt x="211" y="96"/>
                  <a:pt x="207" y="98"/>
                  <a:pt x="205" y="99"/>
                </a:cubicBezTo>
                <a:cubicBezTo>
                  <a:pt x="205" y="99"/>
                  <a:pt x="202" y="101"/>
                  <a:pt x="202" y="101"/>
                </a:cubicBezTo>
                <a:cubicBezTo>
                  <a:pt x="200" y="101"/>
                  <a:pt x="205" y="99"/>
                  <a:pt x="203" y="100"/>
                </a:cubicBezTo>
                <a:close/>
                <a:moveTo>
                  <a:pt x="201" y="82"/>
                </a:moveTo>
                <a:cubicBezTo>
                  <a:pt x="203" y="81"/>
                  <a:pt x="203" y="82"/>
                  <a:pt x="205" y="81"/>
                </a:cubicBezTo>
                <a:cubicBezTo>
                  <a:pt x="205" y="80"/>
                  <a:pt x="206" y="80"/>
                  <a:pt x="205" y="79"/>
                </a:cubicBezTo>
                <a:cubicBezTo>
                  <a:pt x="203" y="80"/>
                  <a:pt x="202" y="81"/>
                  <a:pt x="201" y="82"/>
                </a:cubicBezTo>
                <a:close/>
                <a:moveTo>
                  <a:pt x="192" y="82"/>
                </a:moveTo>
                <a:cubicBezTo>
                  <a:pt x="192" y="81"/>
                  <a:pt x="194" y="80"/>
                  <a:pt x="194" y="80"/>
                </a:cubicBezTo>
                <a:cubicBezTo>
                  <a:pt x="192" y="80"/>
                  <a:pt x="187" y="84"/>
                  <a:pt x="190" y="83"/>
                </a:cubicBezTo>
                <a:cubicBezTo>
                  <a:pt x="192" y="81"/>
                  <a:pt x="191" y="83"/>
                  <a:pt x="191" y="83"/>
                </a:cubicBezTo>
                <a:cubicBezTo>
                  <a:pt x="192" y="83"/>
                  <a:pt x="194" y="82"/>
                  <a:pt x="195" y="81"/>
                </a:cubicBezTo>
                <a:cubicBezTo>
                  <a:pt x="195" y="81"/>
                  <a:pt x="195" y="82"/>
                  <a:pt x="195" y="82"/>
                </a:cubicBezTo>
                <a:cubicBezTo>
                  <a:pt x="197" y="81"/>
                  <a:pt x="197" y="81"/>
                  <a:pt x="197" y="81"/>
                </a:cubicBezTo>
                <a:cubicBezTo>
                  <a:pt x="197" y="80"/>
                  <a:pt x="197" y="80"/>
                  <a:pt x="197" y="80"/>
                </a:cubicBezTo>
                <a:cubicBezTo>
                  <a:pt x="194" y="82"/>
                  <a:pt x="193" y="81"/>
                  <a:pt x="192" y="82"/>
                </a:cubicBezTo>
                <a:close/>
                <a:moveTo>
                  <a:pt x="196" y="84"/>
                </a:moveTo>
                <a:cubicBezTo>
                  <a:pt x="193" y="86"/>
                  <a:pt x="192" y="85"/>
                  <a:pt x="192" y="85"/>
                </a:cubicBezTo>
                <a:cubicBezTo>
                  <a:pt x="192" y="86"/>
                  <a:pt x="191" y="86"/>
                  <a:pt x="191" y="87"/>
                </a:cubicBezTo>
                <a:cubicBezTo>
                  <a:pt x="193" y="86"/>
                  <a:pt x="192" y="87"/>
                  <a:pt x="194" y="87"/>
                </a:cubicBezTo>
                <a:cubicBezTo>
                  <a:pt x="196" y="86"/>
                  <a:pt x="195" y="86"/>
                  <a:pt x="197" y="85"/>
                </a:cubicBezTo>
                <a:cubicBezTo>
                  <a:pt x="198" y="84"/>
                  <a:pt x="195" y="86"/>
                  <a:pt x="195" y="85"/>
                </a:cubicBezTo>
                <a:cubicBezTo>
                  <a:pt x="195" y="85"/>
                  <a:pt x="198" y="82"/>
                  <a:pt x="196" y="83"/>
                </a:cubicBezTo>
                <a:cubicBezTo>
                  <a:pt x="196" y="83"/>
                  <a:pt x="196" y="83"/>
                  <a:pt x="196" y="84"/>
                </a:cubicBezTo>
                <a:close/>
                <a:moveTo>
                  <a:pt x="187" y="104"/>
                </a:moveTo>
                <a:cubicBezTo>
                  <a:pt x="188" y="103"/>
                  <a:pt x="188" y="105"/>
                  <a:pt x="192" y="103"/>
                </a:cubicBezTo>
                <a:cubicBezTo>
                  <a:pt x="192" y="102"/>
                  <a:pt x="190" y="103"/>
                  <a:pt x="190" y="103"/>
                </a:cubicBezTo>
                <a:cubicBezTo>
                  <a:pt x="192" y="102"/>
                  <a:pt x="193" y="101"/>
                  <a:pt x="194" y="99"/>
                </a:cubicBezTo>
                <a:cubicBezTo>
                  <a:pt x="195" y="100"/>
                  <a:pt x="195" y="100"/>
                  <a:pt x="195" y="100"/>
                </a:cubicBezTo>
                <a:cubicBezTo>
                  <a:pt x="197" y="98"/>
                  <a:pt x="198" y="98"/>
                  <a:pt x="201" y="96"/>
                </a:cubicBezTo>
                <a:cubicBezTo>
                  <a:pt x="200" y="96"/>
                  <a:pt x="201" y="94"/>
                  <a:pt x="200" y="95"/>
                </a:cubicBezTo>
                <a:cubicBezTo>
                  <a:pt x="196" y="97"/>
                  <a:pt x="191" y="101"/>
                  <a:pt x="189" y="102"/>
                </a:cubicBezTo>
                <a:cubicBezTo>
                  <a:pt x="188" y="103"/>
                  <a:pt x="191" y="102"/>
                  <a:pt x="188" y="103"/>
                </a:cubicBezTo>
                <a:cubicBezTo>
                  <a:pt x="188" y="103"/>
                  <a:pt x="187" y="104"/>
                  <a:pt x="187" y="104"/>
                </a:cubicBezTo>
                <a:close/>
                <a:moveTo>
                  <a:pt x="198" y="107"/>
                </a:moveTo>
                <a:cubicBezTo>
                  <a:pt x="200" y="106"/>
                  <a:pt x="201" y="105"/>
                  <a:pt x="202" y="105"/>
                </a:cubicBezTo>
                <a:cubicBezTo>
                  <a:pt x="201" y="105"/>
                  <a:pt x="199" y="106"/>
                  <a:pt x="198" y="106"/>
                </a:cubicBezTo>
                <a:cubicBezTo>
                  <a:pt x="200" y="105"/>
                  <a:pt x="200" y="104"/>
                  <a:pt x="202" y="103"/>
                </a:cubicBezTo>
                <a:cubicBezTo>
                  <a:pt x="201" y="104"/>
                  <a:pt x="203" y="102"/>
                  <a:pt x="205" y="102"/>
                </a:cubicBezTo>
                <a:cubicBezTo>
                  <a:pt x="204" y="101"/>
                  <a:pt x="200" y="104"/>
                  <a:pt x="197" y="105"/>
                </a:cubicBezTo>
                <a:cubicBezTo>
                  <a:pt x="199" y="105"/>
                  <a:pt x="196" y="108"/>
                  <a:pt x="198" y="107"/>
                </a:cubicBezTo>
                <a:close/>
                <a:moveTo>
                  <a:pt x="186" y="99"/>
                </a:moveTo>
                <a:cubicBezTo>
                  <a:pt x="183" y="101"/>
                  <a:pt x="173" y="108"/>
                  <a:pt x="182" y="103"/>
                </a:cubicBezTo>
                <a:cubicBezTo>
                  <a:pt x="183" y="101"/>
                  <a:pt x="187" y="99"/>
                  <a:pt x="183" y="102"/>
                </a:cubicBezTo>
                <a:cubicBezTo>
                  <a:pt x="186" y="100"/>
                  <a:pt x="187" y="99"/>
                  <a:pt x="188" y="98"/>
                </a:cubicBezTo>
                <a:cubicBezTo>
                  <a:pt x="187" y="99"/>
                  <a:pt x="187" y="98"/>
                  <a:pt x="186" y="99"/>
                </a:cubicBezTo>
                <a:close/>
                <a:moveTo>
                  <a:pt x="169" y="89"/>
                </a:moveTo>
                <a:cubicBezTo>
                  <a:pt x="171" y="89"/>
                  <a:pt x="178" y="83"/>
                  <a:pt x="174" y="85"/>
                </a:cubicBezTo>
                <a:cubicBezTo>
                  <a:pt x="174" y="86"/>
                  <a:pt x="171" y="88"/>
                  <a:pt x="169" y="89"/>
                </a:cubicBezTo>
                <a:close/>
                <a:moveTo>
                  <a:pt x="182" y="123"/>
                </a:moveTo>
                <a:cubicBezTo>
                  <a:pt x="187" y="120"/>
                  <a:pt x="189" y="118"/>
                  <a:pt x="195" y="114"/>
                </a:cubicBezTo>
                <a:cubicBezTo>
                  <a:pt x="194" y="115"/>
                  <a:pt x="195" y="113"/>
                  <a:pt x="194" y="114"/>
                </a:cubicBezTo>
                <a:cubicBezTo>
                  <a:pt x="194" y="114"/>
                  <a:pt x="191" y="117"/>
                  <a:pt x="189" y="118"/>
                </a:cubicBezTo>
                <a:cubicBezTo>
                  <a:pt x="190" y="117"/>
                  <a:pt x="190" y="117"/>
                  <a:pt x="190" y="116"/>
                </a:cubicBezTo>
                <a:cubicBezTo>
                  <a:pt x="188" y="118"/>
                  <a:pt x="186" y="120"/>
                  <a:pt x="183" y="121"/>
                </a:cubicBezTo>
                <a:cubicBezTo>
                  <a:pt x="184" y="121"/>
                  <a:pt x="184" y="120"/>
                  <a:pt x="183" y="121"/>
                </a:cubicBezTo>
                <a:cubicBezTo>
                  <a:pt x="183" y="121"/>
                  <a:pt x="182" y="123"/>
                  <a:pt x="182" y="123"/>
                </a:cubicBezTo>
                <a:close/>
                <a:moveTo>
                  <a:pt x="178" y="110"/>
                </a:moveTo>
                <a:cubicBezTo>
                  <a:pt x="180" y="109"/>
                  <a:pt x="180" y="109"/>
                  <a:pt x="180" y="109"/>
                </a:cubicBezTo>
                <a:cubicBezTo>
                  <a:pt x="178" y="111"/>
                  <a:pt x="182" y="109"/>
                  <a:pt x="182" y="108"/>
                </a:cubicBezTo>
                <a:cubicBezTo>
                  <a:pt x="181" y="108"/>
                  <a:pt x="179" y="109"/>
                  <a:pt x="178" y="110"/>
                </a:cubicBezTo>
                <a:close/>
                <a:moveTo>
                  <a:pt x="178" y="117"/>
                </a:moveTo>
                <a:cubicBezTo>
                  <a:pt x="177" y="118"/>
                  <a:pt x="176" y="118"/>
                  <a:pt x="175" y="120"/>
                </a:cubicBezTo>
                <a:cubicBezTo>
                  <a:pt x="176" y="119"/>
                  <a:pt x="176" y="119"/>
                  <a:pt x="177" y="119"/>
                </a:cubicBezTo>
                <a:cubicBezTo>
                  <a:pt x="178" y="118"/>
                  <a:pt x="182" y="116"/>
                  <a:pt x="181" y="116"/>
                </a:cubicBezTo>
                <a:cubicBezTo>
                  <a:pt x="177" y="119"/>
                  <a:pt x="181" y="114"/>
                  <a:pt x="178" y="117"/>
                </a:cubicBezTo>
                <a:close/>
                <a:moveTo>
                  <a:pt x="164" y="122"/>
                </a:moveTo>
                <a:cubicBezTo>
                  <a:pt x="169" y="117"/>
                  <a:pt x="172" y="117"/>
                  <a:pt x="177" y="112"/>
                </a:cubicBezTo>
                <a:cubicBezTo>
                  <a:pt x="174" y="114"/>
                  <a:pt x="176" y="112"/>
                  <a:pt x="174" y="113"/>
                </a:cubicBezTo>
                <a:cubicBezTo>
                  <a:pt x="171" y="116"/>
                  <a:pt x="165" y="119"/>
                  <a:pt x="164" y="122"/>
                </a:cubicBezTo>
                <a:close/>
                <a:moveTo>
                  <a:pt x="159" y="111"/>
                </a:moveTo>
                <a:cubicBezTo>
                  <a:pt x="160" y="110"/>
                  <a:pt x="164" y="108"/>
                  <a:pt x="164" y="107"/>
                </a:cubicBezTo>
                <a:cubicBezTo>
                  <a:pt x="162" y="109"/>
                  <a:pt x="158" y="112"/>
                  <a:pt x="159" y="111"/>
                </a:cubicBezTo>
                <a:close/>
                <a:moveTo>
                  <a:pt x="170" y="123"/>
                </a:moveTo>
                <a:cubicBezTo>
                  <a:pt x="172" y="122"/>
                  <a:pt x="175" y="118"/>
                  <a:pt x="172" y="121"/>
                </a:cubicBezTo>
                <a:cubicBezTo>
                  <a:pt x="172" y="121"/>
                  <a:pt x="173" y="120"/>
                  <a:pt x="173" y="121"/>
                </a:cubicBezTo>
                <a:cubicBezTo>
                  <a:pt x="172" y="121"/>
                  <a:pt x="168" y="124"/>
                  <a:pt x="170" y="123"/>
                </a:cubicBezTo>
                <a:close/>
                <a:moveTo>
                  <a:pt x="125" y="113"/>
                </a:move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2" y="116"/>
                  <a:pt x="123" y="115"/>
                </a:cubicBezTo>
                <a:cubicBezTo>
                  <a:pt x="125" y="114"/>
                  <a:pt x="125" y="114"/>
                  <a:pt x="125" y="113"/>
                </a:cubicBezTo>
                <a:cubicBezTo>
                  <a:pt x="125" y="113"/>
                  <a:pt x="126" y="113"/>
                  <a:pt x="126" y="112"/>
                </a:cubicBezTo>
                <a:cubicBezTo>
                  <a:pt x="125" y="113"/>
                  <a:pt x="125" y="113"/>
                  <a:pt x="125" y="113"/>
                </a:cubicBezTo>
                <a:close/>
                <a:moveTo>
                  <a:pt x="107" y="138"/>
                </a:moveTo>
                <a:cubicBezTo>
                  <a:pt x="106" y="138"/>
                  <a:pt x="106" y="138"/>
                  <a:pt x="105" y="139"/>
                </a:cubicBezTo>
                <a:cubicBezTo>
                  <a:pt x="105" y="138"/>
                  <a:pt x="107" y="136"/>
                  <a:pt x="107" y="136"/>
                </a:cubicBezTo>
                <a:cubicBezTo>
                  <a:pt x="105" y="138"/>
                  <a:pt x="104" y="139"/>
                  <a:pt x="102" y="141"/>
                </a:cubicBezTo>
                <a:cubicBezTo>
                  <a:pt x="104" y="141"/>
                  <a:pt x="106" y="140"/>
                  <a:pt x="108" y="139"/>
                </a:cubicBezTo>
                <a:cubicBezTo>
                  <a:pt x="104" y="141"/>
                  <a:pt x="110" y="134"/>
                  <a:pt x="107" y="137"/>
                </a:cubicBezTo>
                <a:cubicBezTo>
                  <a:pt x="107" y="137"/>
                  <a:pt x="107" y="137"/>
                  <a:pt x="107" y="138"/>
                </a:cubicBezTo>
                <a:close/>
                <a:moveTo>
                  <a:pt x="128" y="160"/>
                </a:moveTo>
                <a:cubicBezTo>
                  <a:pt x="127" y="161"/>
                  <a:pt x="126" y="161"/>
                  <a:pt x="126" y="161"/>
                </a:cubicBezTo>
                <a:cubicBezTo>
                  <a:pt x="125" y="163"/>
                  <a:pt x="128" y="160"/>
                  <a:pt x="128" y="162"/>
                </a:cubicBezTo>
                <a:cubicBezTo>
                  <a:pt x="127" y="163"/>
                  <a:pt x="126" y="164"/>
                  <a:pt x="125" y="164"/>
                </a:cubicBezTo>
                <a:cubicBezTo>
                  <a:pt x="125" y="165"/>
                  <a:pt x="128" y="162"/>
                  <a:pt x="129" y="162"/>
                </a:cubicBezTo>
                <a:cubicBezTo>
                  <a:pt x="128" y="162"/>
                  <a:pt x="127" y="163"/>
                  <a:pt x="127" y="163"/>
                </a:cubicBezTo>
                <a:cubicBezTo>
                  <a:pt x="131" y="161"/>
                  <a:pt x="128" y="162"/>
                  <a:pt x="131" y="159"/>
                </a:cubicBezTo>
                <a:cubicBezTo>
                  <a:pt x="130" y="159"/>
                  <a:pt x="127" y="162"/>
                  <a:pt x="128" y="160"/>
                </a:cubicBezTo>
                <a:close/>
                <a:moveTo>
                  <a:pt x="95" y="148"/>
                </a:moveTo>
                <a:cubicBezTo>
                  <a:pt x="95" y="148"/>
                  <a:pt x="96" y="148"/>
                  <a:pt x="96" y="148"/>
                </a:cubicBezTo>
                <a:cubicBezTo>
                  <a:pt x="94" y="149"/>
                  <a:pt x="94" y="150"/>
                  <a:pt x="94" y="150"/>
                </a:cubicBezTo>
                <a:cubicBezTo>
                  <a:pt x="98" y="147"/>
                  <a:pt x="99" y="145"/>
                  <a:pt x="101" y="143"/>
                </a:cubicBezTo>
                <a:cubicBezTo>
                  <a:pt x="102" y="143"/>
                  <a:pt x="102" y="142"/>
                  <a:pt x="102" y="141"/>
                </a:cubicBezTo>
                <a:cubicBezTo>
                  <a:pt x="100" y="143"/>
                  <a:pt x="97" y="147"/>
                  <a:pt x="95" y="148"/>
                </a:cubicBezTo>
                <a:close/>
                <a:moveTo>
                  <a:pt x="110" y="169"/>
                </a:moveTo>
                <a:cubicBezTo>
                  <a:pt x="110" y="169"/>
                  <a:pt x="111" y="169"/>
                  <a:pt x="111" y="169"/>
                </a:cubicBezTo>
                <a:cubicBezTo>
                  <a:pt x="110" y="170"/>
                  <a:pt x="109" y="171"/>
                  <a:pt x="109" y="171"/>
                </a:cubicBezTo>
                <a:cubicBezTo>
                  <a:pt x="112" y="168"/>
                  <a:pt x="113" y="166"/>
                  <a:pt x="114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2" y="167"/>
                  <a:pt x="111" y="169"/>
                  <a:pt x="110" y="169"/>
                </a:cubicBezTo>
                <a:close/>
                <a:moveTo>
                  <a:pt x="91" y="154"/>
                </a:moveTo>
                <a:cubicBezTo>
                  <a:pt x="92" y="155"/>
                  <a:pt x="92" y="155"/>
                  <a:pt x="92" y="155"/>
                </a:cubicBezTo>
                <a:cubicBezTo>
                  <a:pt x="94" y="153"/>
                  <a:pt x="93" y="153"/>
                  <a:pt x="94" y="152"/>
                </a:cubicBezTo>
                <a:cubicBezTo>
                  <a:pt x="94" y="152"/>
                  <a:pt x="94" y="152"/>
                  <a:pt x="95" y="152"/>
                </a:cubicBezTo>
                <a:cubicBezTo>
                  <a:pt x="95" y="152"/>
                  <a:pt x="95" y="151"/>
                  <a:pt x="95" y="151"/>
                </a:cubicBezTo>
                <a:cubicBezTo>
                  <a:pt x="94" y="151"/>
                  <a:pt x="94" y="151"/>
                  <a:pt x="94" y="152"/>
                </a:cubicBezTo>
                <a:cubicBezTo>
                  <a:pt x="93" y="153"/>
                  <a:pt x="93" y="153"/>
                  <a:pt x="91" y="154"/>
                </a:cubicBezTo>
                <a:close/>
                <a:moveTo>
                  <a:pt x="92" y="162"/>
                </a:moveTo>
                <a:cubicBezTo>
                  <a:pt x="94" y="162"/>
                  <a:pt x="97" y="157"/>
                  <a:pt x="99" y="155"/>
                </a:cubicBezTo>
                <a:cubicBezTo>
                  <a:pt x="96" y="158"/>
                  <a:pt x="95" y="159"/>
                  <a:pt x="92" y="162"/>
                </a:cubicBezTo>
                <a:close/>
                <a:moveTo>
                  <a:pt x="88" y="161"/>
                </a:moveTo>
                <a:cubicBezTo>
                  <a:pt x="87" y="161"/>
                  <a:pt x="87" y="161"/>
                  <a:pt x="87" y="161"/>
                </a:cubicBezTo>
                <a:cubicBezTo>
                  <a:pt x="87" y="161"/>
                  <a:pt x="87" y="161"/>
                  <a:pt x="87" y="161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3"/>
                  <a:pt x="87" y="163"/>
                </a:cubicBezTo>
                <a:cubicBezTo>
                  <a:pt x="87" y="163"/>
                  <a:pt x="87" y="162"/>
                  <a:pt x="87" y="162"/>
                </a:cubicBezTo>
                <a:cubicBezTo>
                  <a:pt x="87" y="162"/>
                  <a:pt x="87" y="162"/>
                  <a:pt x="88" y="161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8" y="162"/>
                  <a:pt x="90" y="159"/>
                  <a:pt x="91" y="158"/>
                </a:cubicBezTo>
                <a:cubicBezTo>
                  <a:pt x="91" y="157"/>
                  <a:pt x="93" y="157"/>
                  <a:pt x="94" y="156"/>
                </a:cubicBezTo>
                <a:cubicBezTo>
                  <a:pt x="92" y="156"/>
                  <a:pt x="90" y="158"/>
                  <a:pt x="88" y="161"/>
                </a:cubicBezTo>
                <a:close/>
                <a:moveTo>
                  <a:pt x="106" y="176"/>
                </a:moveTo>
                <a:cubicBezTo>
                  <a:pt x="106" y="177"/>
                  <a:pt x="105" y="177"/>
                  <a:pt x="105" y="178"/>
                </a:cubicBezTo>
                <a:cubicBezTo>
                  <a:pt x="104" y="178"/>
                  <a:pt x="104" y="178"/>
                  <a:pt x="104" y="178"/>
                </a:cubicBezTo>
                <a:cubicBezTo>
                  <a:pt x="104" y="179"/>
                  <a:pt x="103" y="179"/>
                  <a:pt x="103" y="180"/>
                </a:cubicBezTo>
                <a:cubicBezTo>
                  <a:pt x="104" y="179"/>
                  <a:pt x="104" y="180"/>
                  <a:pt x="104" y="179"/>
                </a:cubicBezTo>
                <a:cubicBezTo>
                  <a:pt x="105" y="179"/>
                  <a:pt x="105" y="180"/>
                  <a:pt x="106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05" y="178"/>
                  <a:pt x="105" y="179"/>
                  <a:pt x="106" y="178"/>
                </a:cubicBezTo>
                <a:cubicBezTo>
                  <a:pt x="105" y="179"/>
                  <a:pt x="108" y="175"/>
                  <a:pt x="108" y="175"/>
                </a:cubicBezTo>
                <a:cubicBezTo>
                  <a:pt x="108" y="175"/>
                  <a:pt x="108" y="175"/>
                  <a:pt x="109" y="175"/>
                </a:cubicBezTo>
                <a:cubicBezTo>
                  <a:pt x="108" y="175"/>
                  <a:pt x="107" y="175"/>
                  <a:pt x="106" y="176"/>
                </a:cubicBezTo>
                <a:close/>
                <a:moveTo>
                  <a:pt x="109" y="180"/>
                </a:moveTo>
                <a:cubicBezTo>
                  <a:pt x="108" y="180"/>
                  <a:pt x="108" y="180"/>
                  <a:pt x="108" y="180"/>
                </a:cubicBezTo>
                <a:cubicBezTo>
                  <a:pt x="108" y="181"/>
                  <a:pt x="108" y="181"/>
                  <a:pt x="108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6" y="182"/>
                  <a:pt x="106" y="183"/>
                  <a:pt x="105" y="184"/>
                </a:cubicBezTo>
                <a:cubicBezTo>
                  <a:pt x="106" y="184"/>
                  <a:pt x="107" y="183"/>
                  <a:pt x="107" y="182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8" y="182"/>
                  <a:pt x="108" y="182"/>
                  <a:pt x="110" y="180"/>
                </a:cubicBezTo>
                <a:cubicBezTo>
                  <a:pt x="110" y="180"/>
                  <a:pt x="109" y="180"/>
                  <a:pt x="109" y="180"/>
                </a:cubicBezTo>
                <a:close/>
                <a:moveTo>
                  <a:pt x="88" y="171"/>
                </a:moveTo>
                <a:cubicBezTo>
                  <a:pt x="89" y="170"/>
                  <a:pt x="88" y="170"/>
                  <a:pt x="88" y="170"/>
                </a:cubicBezTo>
                <a:cubicBezTo>
                  <a:pt x="89" y="171"/>
                  <a:pt x="90" y="169"/>
                  <a:pt x="90" y="169"/>
                </a:cubicBezTo>
                <a:cubicBezTo>
                  <a:pt x="90" y="169"/>
                  <a:pt x="90" y="168"/>
                  <a:pt x="89" y="169"/>
                </a:cubicBezTo>
                <a:cubicBezTo>
                  <a:pt x="89" y="169"/>
                  <a:pt x="88" y="170"/>
                  <a:pt x="88" y="171"/>
                </a:cubicBezTo>
                <a:close/>
                <a:moveTo>
                  <a:pt x="98" y="180"/>
                </a:moveTo>
                <a:cubicBezTo>
                  <a:pt x="99" y="179"/>
                  <a:pt x="99" y="180"/>
                  <a:pt x="100" y="180"/>
                </a:cubicBezTo>
                <a:cubicBezTo>
                  <a:pt x="99" y="179"/>
                  <a:pt x="98" y="179"/>
                  <a:pt x="98" y="180"/>
                </a:cubicBezTo>
                <a:close/>
                <a:moveTo>
                  <a:pt x="102" y="183"/>
                </a:moveTo>
                <a:cubicBezTo>
                  <a:pt x="102" y="182"/>
                  <a:pt x="101" y="182"/>
                  <a:pt x="102" y="182"/>
                </a:cubicBezTo>
                <a:cubicBezTo>
                  <a:pt x="102" y="182"/>
                  <a:pt x="102" y="183"/>
                  <a:pt x="102" y="182"/>
                </a:cubicBezTo>
                <a:cubicBezTo>
                  <a:pt x="102" y="182"/>
                  <a:pt x="101" y="182"/>
                  <a:pt x="101" y="182"/>
                </a:cubicBezTo>
                <a:cubicBezTo>
                  <a:pt x="102" y="182"/>
                  <a:pt x="101" y="183"/>
                  <a:pt x="102" y="183"/>
                </a:cubicBezTo>
                <a:close/>
                <a:moveTo>
                  <a:pt x="102" y="191"/>
                </a:moveTo>
                <a:cubicBezTo>
                  <a:pt x="102" y="191"/>
                  <a:pt x="104" y="189"/>
                  <a:pt x="104" y="188"/>
                </a:cubicBezTo>
                <a:cubicBezTo>
                  <a:pt x="103" y="187"/>
                  <a:pt x="103" y="186"/>
                  <a:pt x="102" y="187"/>
                </a:cubicBezTo>
                <a:cubicBezTo>
                  <a:pt x="104" y="188"/>
                  <a:pt x="101" y="190"/>
                  <a:pt x="102" y="191"/>
                </a:cubicBezTo>
                <a:close/>
                <a:moveTo>
                  <a:pt x="100" y="187"/>
                </a:moveTo>
                <a:cubicBezTo>
                  <a:pt x="100" y="187"/>
                  <a:pt x="99" y="187"/>
                  <a:pt x="100" y="187"/>
                </a:cubicBezTo>
                <a:cubicBezTo>
                  <a:pt x="100" y="187"/>
                  <a:pt x="101" y="187"/>
                  <a:pt x="101" y="187"/>
                </a:cubicBezTo>
                <a:cubicBezTo>
                  <a:pt x="100" y="187"/>
                  <a:pt x="100" y="187"/>
                  <a:pt x="100" y="187"/>
                </a:cubicBezTo>
                <a:close/>
                <a:moveTo>
                  <a:pt x="99" y="192"/>
                </a:moveTo>
                <a:cubicBezTo>
                  <a:pt x="97" y="193"/>
                  <a:pt x="94" y="197"/>
                  <a:pt x="94" y="198"/>
                </a:cubicBezTo>
                <a:cubicBezTo>
                  <a:pt x="95" y="197"/>
                  <a:pt x="96" y="196"/>
                  <a:pt x="97" y="194"/>
                </a:cubicBezTo>
                <a:cubicBezTo>
                  <a:pt x="97" y="195"/>
                  <a:pt x="97" y="195"/>
                  <a:pt x="97" y="194"/>
                </a:cubicBezTo>
                <a:cubicBezTo>
                  <a:pt x="98" y="192"/>
                  <a:pt x="101" y="192"/>
                  <a:pt x="102" y="189"/>
                </a:cubicBezTo>
                <a:cubicBezTo>
                  <a:pt x="101" y="189"/>
                  <a:pt x="101" y="190"/>
                  <a:pt x="101" y="190"/>
                </a:cubicBezTo>
                <a:cubicBezTo>
                  <a:pt x="100" y="189"/>
                  <a:pt x="102" y="189"/>
                  <a:pt x="102" y="188"/>
                </a:cubicBezTo>
                <a:cubicBezTo>
                  <a:pt x="100" y="189"/>
                  <a:pt x="100" y="191"/>
                  <a:pt x="98" y="191"/>
                </a:cubicBezTo>
                <a:cubicBezTo>
                  <a:pt x="99" y="191"/>
                  <a:pt x="99" y="192"/>
                  <a:pt x="99" y="192"/>
                </a:cubicBezTo>
                <a:close/>
                <a:moveTo>
                  <a:pt x="95" y="191"/>
                </a:moveTo>
                <a:cubicBezTo>
                  <a:pt x="96" y="191"/>
                  <a:pt x="95" y="192"/>
                  <a:pt x="96" y="192"/>
                </a:cubicBezTo>
                <a:cubicBezTo>
                  <a:pt x="96" y="191"/>
                  <a:pt x="98" y="191"/>
                  <a:pt x="97" y="190"/>
                </a:cubicBezTo>
                <a:cubicBezTo>
                  <a:pt x="98" y="190"/>
                  <a:pt x="98" y="189"/>
                  <a:pt x="98" y="189"/>
                </a:cubicBezTo>
                <a:cubicBezTo>
                  <a:pt x="98" y="189"/>
                  <a:pt x="97" y="189"/>
                  <a:pt x="98" y="189"/>
                </a:cubicBezTo>
                <a:cubicBezTo>
                  <a:pt x="98" y="189"/>
                  <a:pt x="99" y="189"/>
                  <a:pt x="100" y="188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98" y="187"/>
                  <a:pt x="99" y="188"/>
                  <a:pt x="98" y="188"/>
                </a:cubicBezTo>
                <a:cubicBezTo>
                  <a:pt x="98" y="187"/>
                  <a:pt x="96" y="189"/>
                  <a:pt x="97" y="190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0"/>
                  <a:pt x="97" y="190"/>
                  <a:pt x="96" y="191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1"/>
                  <a:pt x="96" y="191"/>
                  <a:pt x="95" y="191"/>
                </a:cubicBezTo>
                <a:close/>
                <a:moveTo>
                  <a:pt x="85" y="191"/>
                </a:moveTo>
                <a:cubicBezTo>
                  <a:pt x="85" y="194"/>
                  <a:pt x="82" y="195"/>
                  <a:pt x="81" y="197"/>
                </a:cubicBezTo>
                <a:cubicBezTo>
                  <a:pt x="82" y="198"/>
                  <a:pt x="82" y="197"/>
                  <a:pt x="82" y="197"/>
                </a:cubicBezTo>
                <a:cubicBezTo>
                  <a:pt x="84" y="195"/>
                  <a:pt x="85" y="193"/>
                  <a:pt x="87" y="192"/>
                </a:cubicBezTo>
                <a:cubicBezTo>
                  <a:pt x="87" y="192"/>
                  <a:pt x="87" y="193"/>
                  <a:pt x="88" y="193"/>
                </a:cubicBezTo>
                <a:cubicBezTo>
                  <a:pt x="88" y="193"/>
                  <a:pt x="89" y="191"/>
                  <a:pt x="90" y="191"/>
                </a:cubicBezTo>
                <a:cubicBezTo>
                  <a:pt x="89" y="190"/>
                  <a:pt x="89" y="190"/>
                  <a:pt x="89" y="190"/>
                </a:cubicBezTo>
                <a:cubicBezTo>
                  <a:pt x="89" y="191"/>
                  <a:pt x="88" y="193"/>
                  <a:pt x="87" y="192"/>
                </a:cubicBezTo>
                <a:cubicBezTo>
                  <a:pt x="87" y="191"/>
                  <a:pt x="88" y="190"/>
                  <a:pt x="89" y="189"/>
                </a:cubicBezTo>
                <a:cubicBezTo>
                  <a:pt x="88" y="189"/>
                  <a:pt x="88" y="188"/>
                  <a:pt x="87" y="189"/>
                </a:cubicBezTo>
                <a:cubicBezTo>
                  <a:pt x="88" y="189"/>
                  <a:pt x="87" y="190"/>
                  <a:pt x="88" y="190"/>
                </a:cubicBezTo>
                <a:cubicBezTo>
                  <a:pt x="87" y="190"/>
                  <a:pt x="88" y="190"/>
                  <a:pt x="87" y="190"/>
                </a:cubicBezTo>
                <a:cubicBezTo>
                  <a:pt x="86" y="190"/>
                  <a:pt x="86" y="192"/>
                  <a:pt x="85" y="191"/>
                </a:cubicBezTo>
                <a:cubicBezTo>
                  <a:pt x="86" y="191"/>
                  <a:pt x="86" y="191"/>
                  <a:pt x="86" y="191"/>
                </a:cubicBezTo>
                <a:cubicBezTo>
                  <a:pt x="85" y="191"/>
                  <a:pt x="86" y="191"/>
                  <a:pt x="85" y="191"/>
                </a:cubicBezTo>
                <a:close/>
                <a:moveTo>
                  <a:pt x="94" y="201"/>
                </a:moveTo>
                <a:cubicBezTo>
                  <a:pt x="95" y="200"/>
                  <a:pt x="94" y="199"/>
                  <a:pt x="95" y="200"/>
                </a:cubicBezTo>
                <a:cubicBezTo>
                  <a:pt x="95" y="199"/>
                  <a:pt x="95" y="199"/>
                  <a:pt x="96" y="199"/>
                </a:cubicBezTo>
                <a:cubicBezTo>
                  <a:pt x="94" y="198"/>
                  <a:pt x="94" y="200"/>
                  <a:pt x="94" y="201"/>
                </a:cubicBezTo>
                <a:close/>
                <a:moveTo>
                  <a:pt x="93" y="198"/>
                </a:moveTo>
                <a:cubicBezTo>
                  <a:pt x="93" y="199"/>
                  <a:pt x="93" y="199"/>
                  <a:pt x="92" y="199"/>
                </a:cubicBezTo>
                <a:cubicBezTo>
                  <a:pt x="93" y="200"/>
                  <a:pt x="91" y="200"/>
                  <a:pt x="92" y="200"/>
                </a:cubicBezTo>
                <a:cubicBezTo>
                  <a:pt x="92" y="199"/>
                  <a:pt x="94" y="199"/>
                  <a:pt x="93" y="198"/>
                </a:cubicBezTo>
                <a:close/>
                <a:moveTo>
                  <a:pt x="91" y="201"/>
                </a:moveTo>
                <a:cubicBezTo>
                  <a:pt x="91" y="202"/>
                  <a:pt x="91" y="201"/>
                  <a:pt x="90" y="201"/>
                </a:cubicBezTo>
                <a:cubicBezTo>
                  <a:pt x="90" y="202"/>
                  <a:pt x="91" y="202"/>
                  <a:pt x="91" y="202"/>
                </a:cubicBezTo>
                <a:cubicBezTo>
                  <a:pt x="91" y="202"/>
                  <a:pt x="91" y="202"/>
                  <a:pt x="91" y="203"/>
                </a:cubicBezTo>
                <a:cubicBezTo>
                  <a:pt x="91" y="202"/>
                  <a:pt x="92" y="202"/>
                  <a:pt x="91" y="202"/>
                </a:cubicBezTo>
                <a:cubicBezTo>
                  <a:pt x="92" y="201"/>
                  <a:pt x="92" y="202"/>
                  <a:pt x="92" y="201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1"/>
                  <a:pt x="93" y="201"/>
                </a:cubicBezTo>
                <a:cubicBezTo>
                  <a:pt x="93" y="200"/>
                  <a:pt x="93" y="200"/>
                  <a:pt x="93" y="200"/>
                </a:cubicBezTo>
                <a:cubicBezTo>
                  <a:pt x="92" y="199"/>
                  <a:pt x="92" y="201"/>
                  <a:pt x="91" y="201"/>
                </a:cubicBezTo>
                <a:close/>
                <a:moveTo>
                  <a:pt x="87" y="202"/>
                </a:moveTo>
                <a:cubicBezTo>
                  <a:pt x="87" y="203"/>
                  <a:pt x="86" y="204"/>
                  <a:pt x="86" y="205"/>
                </a:cubicBezTo>
                <a:cubicBezTo>
                  <a:pt x="88" y="203"/>
                  <a:pt x="89" y="204"/>
                  <a:pt x="90" y="205"/>
                </a:cubicBezTo>
                <a:cubicBezTo>
                  <a:pt x="89" y="204"/>
                  <a:pt x="90" y="204"/>
                  <a:pt x="90" y="204"/>
                </a:cubicBezTo>
                <a:cubicBezTo>
                  <a:pt x="90" y="204"/>
                  <a:pt x="89" y="204"/>
                  <a:pt x="89" y="203"/>
                </a:cubicBezTo>
                <a:cubicBezTo>
                  <a:pt x="89" y="204"/>
                  <a:pt x="89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2"/>
                  <a:pt x="89" y="202"/>
                </a:cubicBezTo>
                <a:cubicBezTo>
                  <a:pt x="87" y="202"/>
                  <a:pt x="88" y="201"/>
                  <a:pt x="87" y="202"/>
                </a:cubicBezTo>
                <a:close/>
                <a:moveTo>
                  <a:pt x="64" y="186"/>
                </a:move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4" y="186"/>
                  <a:pt x="64" y="186"/>
                </a:cubicBezTo>
                <a:close/>
                <a:moveTo>
                  <a:pt x="86" y="208"/>
                </a:moveTo>
                <a:cubicBezTo>
                  <a:pt x="86" y="208"/>
                  <a:pt x="86" y="207"/>
                  <a:pt x="86" y="207"/>
                </a:cubicBezTo>
                <a:cubicBezTo>
                  <a:pt x="85" y="207"/>
                  <a:pt x="87" y="207"/>
                  <a:pt x="87" y="206"/>
                </a:cubicBezTo>
                <a:cubicBezTo>
                  <a:pt x="86" y="206"/>
                  <a:pt x="85" y="208"/>
                  <a:pt x="86" y="208"/>
                </a:cubicBezTo>
                <a:close/>
                <a:moveTo>
                  <a:pt x="84" y="206"/>
                </a:moveTo>
                <a:cubicBezTo>
                  <a:pt x="84" y="206"/>
                  <a:pt x="84" y="207"/>
                  <a:pt x="85" y="206"/>
                </a:cubicBezTo>
                <a:cubicBezTo>
                  <a:pt x="84" y="206"/>
                  <a:pt x="84" y="205"/>
                  <a:pt x="84" y="206"/>
                </a:cubicBezTo>
                <a:cubicBezTo>
                  <a:pt x="84" y="206"/>
                  <a:pt x="83" y="205"/>
                  <a:pt x="84" y="206"/>
                </a:cubicBezTo>
                <a:close/>
                <a:moveTo>
                  <a:pt x="79" y="215"/>
                </a:moveTo>
                <a:cubicBezTo>
                  <a:pt x="79" y="215"/>
                  <a:pt x="79" y="215"/>
                  <a:pt x="80" y="215"/>
                </a:cubicBezTo>
                <a:cubicBezTo>
                  <a:pt x="80" y="214"/>
                  <a:pt x="82" y="213"/>
                  <a:pt x="81" y="212"/>
                </a:cubicBezTo>
                <a:cubicBezTo>
                  <a:pt x="81" y="212"/>
                  <a:pt x="81" y="212"/>
                  <a:pt x="81" y="212"/>
                </a:cubicBezTo>
                <a:cubicBezTo>
                  <a:pt x="81" y="212"/>
                  <a:pt x="80" y="212"/>
                  <a:pt x="80" y="212"/>
                </a:cubicBezTo>
                <a:cubicBezTo>
                  <a:pt x="81" y="212"/>
                  <a:pt x="81" y="212"/>
                  <a:pt x="81" y="213"/>
                </a:cubicBezTo>
                <a:cubicBezTo>
                  <a:pt x="80" y="212"/>
                  <a:pt x="80" y="213"/>
                  <a:pt x="80" y="212"/>
                </a:cubicBezTo>
                <a:cubicBezTo>
                  <a:pt x="79" y="212"/>
                  <a:pt x="79" y="212"/>
                  <a:pt x="79" y="213"/>
                </a:cubicBezTo>
                <a:cubicBezTo>
                  <a:pt x="79" y="214"/>
                  <a:pt x="77" y="216"/>
                  <a:pt x="76" y="217"/>
                </a:cubicBezTo>
                <a:cubicBezTo>
                  <a:pt x="77" y="217"/>
                  <a:pt x="77" y="216"/>
                  <a:pt x="77" y="217"/>
                </a:cubicBezTo>
                <a:cubicBezTo>
                  <a:pt x="77" y="217"/>
                  <a:pt x="77" y="217"/>
                  <a:pt x="77" y="217"/>
                </a:cubicBezTo>
                <a:cubicBezTo>
                  <a:pt x="77" y="217"/>
                  <a:pt x="78" y="216"/>
                  <a:pt x="79" y="216"/>
                </a:cubicBezTo>
                <a:cubicBezTo>
                  <a:pt x="78" y="216"/>
                  <a:pt x="78" y="215"/>
                  <a:pt x="78" y="215"/>
                </a:cubicBezTo>
                <a:cubicBezTo>
                  <a:pt x="79" y="215"/>
                  <a:pt x="78" y="215"/>
                  <a:pt x="79" y="215"/>
                </a:cubicBezTo>
                <a:cubicBezTo>
                  <a:pt x="79" y="215"/>
                  <a:pt x="79" y="215"/>
                  <a:pt x="79" y="215"/>
                </a:cubicBezTo>
                <a:close/>
                <a:moveTo>
                  <a:pt x="74" y="207"/>
                </a:moveTo>
                <a:cubicBezTo>
                  <a:pt x="73" y="207"/>
                  <a:pt x="73" y="208"/>
                  <a:pt x="72" y="207"/>
                </a:cubicBezTo>
                <a:cubicBezTo>
                  <a:pt x="71" y="209"/>
                  <a:pt x="70" y="210"/>
                  <a:pt x="69" y="210"/>
                </a:cubicBezTo>
                <a:cubicBezTo>
                  <a:pt x="68" y="211"/>
                  <a:pt x="69" y="210"/>
                  <a:pt x="69" y="211"/>
                </a:cubicBezTo>
                <a:cubicBezTo>
                  <a:pt x="68" y="211"/>
                  <a:pt x="69" y="212"/>
                  <a:pt x="68" y="212"/>
                </a:cubicBezTo>
                <a:cubicBezTo>
                  <a:pt x="69" y="212"/>
                  <a:pt x="69" y="211"/>
                  <a:pt x="68" y="211"/>
                </a:cubicBezTo>
                <a:cubicBezTo>
                  <a:pt x="68" y="212"/>
                  <a:pt x="67" y="212"/>
                  <a:pt x="68" y="213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69" y="212"/>
                  <a:pt x="69" y="213"/>
                  <a:pt x="69" y="214"/>
                </a:cubicBezTo>
                <a:cubicBezTo>
                  <a:pt x="70" y="213"/>
                  <a:pt x="70" y="211"/>
                  <a:pt x="71" y="211"/>
                </a:cubicBezTo>
                <a:cubicBezTo>
                  <a:pt x="70" y="211"/>
                  <a:pt x="70" y="212"/>
                  <a:pt x="70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1" y="213"/>
                  <a:pt x="70" y="213"/>
                  <a:pt x="71" y="214"/>
                </a:cubicBezTo>
                <a:cubicBezTo>
                  <a:pt x="69" y="213"/>
                  <a:pt x="70" y="215"/>
                  <a:pt x="69" y="216"/>
                </a:cubicBezTo>
                <a:cubicBezTo>
                  <a:pt x="68" y="217"/>
                  <a:pt x="66" y="218"/>
                  <a:pt x="67" y="219"/>
                </a:cubicBezTo>
                <a:cubicBezTo>
                  <a:pt x="65" y="219"/>
                  <a:pt x="64" y="222"/>
                  <a:pt x="62" y="223"/>
                </a:cubicBezTo>
                <a:cubicBezTo>
                  <a:pt x="63" y="223"/>
                  <a:pt x="62" y="223"/>
                  <a:pt x="63" y="223"/>
                </a:cubicBezTo>
                <a:cubicBezTo>
                  <a:pt x="63" y="223"/>
                  <a:pt x="62" y="225"/>
                  <a:pt x="63" y="225"/>
                </a:cubicBezTo>
                <a:cubicBezTo>
                  <a:pt x="63" y="224"/>
                  <a:pt x="63" y="223"/>
                  <a:pt x="64" y="223"/>
                </a:cubicBezTo>
                <a:cubicBezTo>
                  <a:pt x="64" y="221"/>
                  <a:pt x="67" y="221"/>
                  <a:pt x="67" y="219"/>
                </a:cubicBezTo>
                <a:cubicBezTo>
                  <a:pt x="68" y="218"/>
                  <a:pt x="68" y="218"/>
                  <a:pt x="69" y="217"/>
                </a:cubicBezTo>
                <a:cubicBezTo>
                  <a:pt x="69" y="217"/>
                  <a:pt x="68" y="217"/>
                  <a:pt x="69" y="216"/>
                </a:cubicBezTo>
                <a:cubicBezTo>
                  <a:pt x="70" y="217"/>
                  <a:pt x="69" y="216"/>
                  <a:pt x="69" y="216"/>
                </a:cubicBezTo>
                <a:cubicBezTo>
                  <a:pt x="70" y="216"/>
                  <a:pt x="73" y="213"/>
                  <a:pt x="72" y="212"/>
                </a:cubicBezTo>
                <a:cubicBezTo>
                  <a:pt x="73" y="212"/>
                  <a:pt x="73" y="212"/>
                  <a:pt x="73" y="212"/>
                </a:cubicBezTo>
                <a:cubicBezTo>
                  <a:pt x="73" y="211"/>
                  <a:pt x="73" y="210"/>
                  <a:pt x="72" y="210"/>
                </a:cubicBezTo>
                <a:cubicBezTo>
                  <a:pt x="73" y="210"/>
                  <a:pt x="73" y="210"/>
                  <a:pt x="73" y="211"/>
                </a:cubicBezTo>
                <a:cubicBezTo>
                  <a:pt x="72" y="210"/>
                  <a:pt x="72" y="211"/>
                  <a:pt x="72" y="211"/>
                </a:cubicBezTo>
                <a:cubicBezTo>
                  <a:pt x="72" y="210"/>
                  <a:pt x="72" y="209"/>
                  <a:pt x="72" y="209"/>
                </a:cubicBezTo>
                <a:cubicBezTo>
                  <a:pt x="72" y="210"/>
                  <a:pt x="71" y="210"/>
                  <a:pt x="71" y="210"/>
                </a:cubicBezTo>
                <a:cubicBezTo>
                  <a:pt x="72" y="210"/>
                  <a:pt x="71" y="209"/>
                  <a:pt x="72" y="209"/>
                </a:cubicBezTo>
                <a:cubicBezTo>
                  <a:pt x="73" y="209"/>
                  <a:pt x="72" y="207"/>
                  <a:pt x="74" y="208"/>
                </a:cubicBezTo>
                <a:cubicBezTo>
                  <a:pt x="74" y="208"/>
                  <a:pt x="74" y="207"/>
                  <a:pt x="74" y="207"/>
                </a:cubicBezTo>
                <a:close/>
                <a:moveTo>
                  <a:pt x="64" y="211"/>
                </a:moveTo>
                <a:cubicBezTo>
                  <a:pt x="66" y="211"/>
                  <a:pt x="67" y="206"/>
                  <a:pt x="68" y="207"/>
                </a:cubicBezTo>
                <a:cubicBezTo>
                  <a:pt x="68" y="206"/>
                  <a:pt x="70" y="205"/>
                  <a:pt x="69" y="204"/>
                </a:cubicBezTo>
                <a:cubicBezTo>
                  <a:pt x="68" y="206"/>
                  <a:pt x="66" y="208"/>
                  <a:pt x="64" y="211"/>
                </a:cubicBezTo>
                <a:close/>
                <a:moveTo>
                  <a:pt x="73" y="215"/>
                </a:moveTo>
                <a:cubicBezTo>
                  <a:pt x="73" y="215"/>
                  <a:pt x="74" y="214"/>
                  <a:pt x="73" y="214"/>
                </a:cubicBezTo>
                <a:cubicBezTo>
                  <a:pt x="73" y="215"/>
                  <a:pt x="72" y="214"/>
                  <a:pt x="72" y="215"/>
                </a:cubicBezTo>
                <a:cubicBezTo>
                  <a:pt x="72" y="215"/>
                  <a:pt x="71" y="215"/>
                  <a:pt x="71" y="217"/>
                </a:cubicBezTo>
                <a:cubicBezTo>
                  <a:pt x="71" y="217"/>
                  <a:pt x="71" y="217"/>
                  <a:pt x="71" y="217"/>
                </a:cubicBezTo>
                <a:cubicBezTo>
                  <a:pt x="72" y="217"/>
                  <a:pt x="73" y="215"/>
                  <a:pt x="74" y="216"/>
                </a:cubicBezTo>
                <a:cubicBezTo>
                  <a:pt x="74" y="216"/>
                  <a:pt x="74" y="215"/>
                  <a:pt x="75" y="215"/>
                </a:cubicBezTo>
                <a:cubicBezTo>
                  <a:pt x="74" y="214"/>
                  <a:pt x="74" y="214"/>
                  <a:pt x="74" y="213"/>
                </a:cubicBezTo>
                <a:cubicBezTo>
                  <a:pt x="75" y="213"/>
                  <a:pt x="75" y="212"/>
                  <a:pt x="76" y="212"/>
                </a:cubicBezTo>
                <a:cubicBezTo>
                  <a:pt x="75" y="212"/>
                  <a:pt x="76" y="211"/>
                  <a:pt x="76" y="211"/>
                </a:cubicBezTo>
                <a:cubicBezTo>
                  <a:pt x="75" y="211"/>
                  <a:pt x="74" y="213"/>
                  <a:pt x="73" y="214"/>
                </a:cubicBezTo>
                <a:cubicBezTo>
                  <a:pt x="74" y="214"/>
                  <a:pt x="74" y="215"/>
                  <a:pt x="73" y="215"/>
                </a:cubicBezTo>
                <a:close/>
                <a:moveTo>
                  <a:pt x="74" y="210"/>
                </a:moveTo>
                <a:cubicBezTo>
                  <a:pt x="74" y="210"/>
                  <a:pt x="74" y="210"/>
                  <a:pt x="74" y="210"/>
                </a:cubicBezTo>
                <a:cubicBezTo>
                  <a:pt x="75" y="211"/>
                  <a:pt x="75" y="211"/>
                  <a:pt x="75" y="211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4" y="210"/>
                  <a:pt x="74" y="210"/>
                </a:cubicBezTo>
                <a:close/>
                <a:moveTo>
                  <a:pt x="48" y="194"/>
                </a:moveTo>
                <a:cubicBezTo>
                  <a:pt x="47" y="194"/>
                  <a:pt x="49" y="193"/>
                  <a:pt x="48" y="193"/>
                </a:cubicBezTo>
                <a:cubicBezTo>
                  <a:pt x="47" y="193"/>
                  <a:pt x="47" y="195"/>
                  <a:pt x="48" y="194"/>
                </a:cubicBezTo>
                <a:close/>
                <a:moveTo>
                  <a:pt x="75" y="220"/>
                </a:moveTo>
                <a:cubicBezTo>
                  <a:pt x="76" y="219"/>
                  <a:pt x="77" y="219"/>
                  <a:pt x="77" y="217"/>
                </a:cubicBezTo>
                <a:cubicBezTo>
                  <a:pt x="76" y="218"/>
                  <a:pt x="75" y="219"/>
                  <a:pt x="75" y="220"/>
                </a:cubicBezTo>
                <a:close/>
                <a:moveTo>
                  <a:pt x="39" y="198"/>
                </a:moveTo>
                <a:cubicBezTo>
                  <a:pt x="39" y="199"/>
                  <a:pt x="39" y="198"/>
                  <a:pt x="39" y="199"/>
                </a:cubicBezTo>
                <a:cubicBezTo>
                  <a:pt x="40" y="199"/>
                  <a:pt x="40" y="198"/>
                  <a:pt x="40" y="198"/>
                </a:cubicBezTo>
                <a:cubicBezTo>
                  <a:pt x="40" y="198"/>
                  <a:pt x="39" y="198"/>
                  <a:pt x="39" y="198"/>
                </a:cubicBezTo>
                <a:close/>
                <a:moveTo>
                  <a:pt x="67" y="230"/>
                </a:moveTo>
                <a:cubicBezTo>
                  <a:pt x="68" y="230"/>
                  <a:pt x="68" y="229"/>
                  <a:pt x="67" y="229"/>
                </a:cubicBezTo>
                <a:cubicBezTo>
                  <a:pt x="67" y="229"/>
                  <a:pt x="66" y="229"/>
                  <a:pt x="67" y="230"/>
                </a:cubicBezTo>
                <a:cubicBezTo>
                  <a:pt x="67" y="230"/>
                  <a:pt x="67" y="230"/>
                  <a:pt x="67" y="230"/>
                </a:cubicBezTo>
                <a:cubicBezTo>
                  <a:pt x="68" y="230"/>
                  <a:pt x="71" y="228"/>
                  <a:pt x="70" y="227"/>
                </a:cubicBezTo>
                <a:cubicBezTo>
                  <a:pt x="70" y="228"/>
                  <a:pt x="69" y="228"/>
                  <a:pt x="68" y="228"/>
                </a:cubicBezTo>
                <a:cubicBezTo>
                  <a:pt x="68" y="228"/>
                  <a:pt x="67" y="228"/>
                  <a:pt x="68" y="227"/>
                </a:cubicBezTo>
                <a:cubicBezTo>
                  <a:pt x="67" y="228"/>
                  <a:pt x="67" y="229"/>
                  <a:pt x="68" y="229"/>
                </a:cubicBezTo>
                <a:cubicBezTo>
                  <a:pt x="68" y="229"/>
                  <a:pt x="68" y="229"/>
                  <a:pt x="68" y="230"/>
                </a:cubicBezTo>
                <a:cubicBezTo>
                  <a:pt x="68" y="229"/>
                  <a:pt x="67" y="230"/>
                  <a:pt x="67" y="230"/>
                </a:cubicBezTo>
                <a:close/>
                <a:moveTo>
                  <a:pt x="57" y="232"/>
                </a:moveTo>
                <a:cubicBezTo>
                  <a:pt x="56" y="231"/>
                  <a:pt x="57" y="233"/>
                  <a:pt x="56" y="233"/>
                </a:cubicBezTo>
                <a:cubicBezTo>
                  <a:pt x="56" y="233"/>
                  <a:pt x="57" y="233"/>
                  <a:pt x="57" y="232"/>
                </a:cubicBezTo>
                <a:cubicBezTo>
                  <a:pt x="57" y="231"/>
                  <a:pt x="60" y="229"/>
                  <a:pt x="61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61" y="227"/>
                  <a:pt x="62" y="226"/>
                  <a:pt x="62" y="226"/>
                </a:cubicBezTo>
                <a:cubicBezTo>
                  <a:pt x="61" y="226"/>
                  <a:pt x="61" y="226"/>
                  <a:pt x="60" y="226"/>
                </a:cubicBezTo>
                <a:cubicBezTo>
                  <a:pt x="61" y="226"/>
                  <a:pt x="61" y="227"/>
                  <a:pt x="61" y="227"/>
                </a:cubicBezTo>
                <a:cubicBezTo>
                  <a:pt x="59" y="228"/>
                  <a:pt x="58" y="230"/>
                  <a:pt x="57" y="232"/>
                </a:cubicBezTo>
                <a:close/>
                <a:moveTo>
                  <a:pt x="66" y="232"/>
                </a:moveTo>
                <a:cubicBezTo>
                  <a:pt x="67" y="232"/>
                  <a:pt x="65" y="232"/>
                  <a:pt x="65" y="231"/>
                </a:cubicBezTo>
                <a:cubicBezTo>
                  <a:pt x="66" y="232"/>
                  <a:pt x="64" y="232"/>
                  <a:pt x="64" y="233"/>
                </a:cubicBezTo>
                <a:cubicBezTo>
                  <a:pt x="65" y="233"/>
                  <a:pt x="65" y="233"/>
                  <a:pt x="66" y="233"/>
                </a:cubicBezTo>
                <a:cubicBezTo>
                  <a:pt x="65" y="232"/>
                  <a:pt x="65" y="233"/>
                  <a:pt x="65" y="233"/>
                </a:cubicBezTo>
                <a:cubicBezTo>
                  <a:pt x="65" y="232"/>
                  <a:pt x="65" y="232"/>
                  <a:pt x="66" y="232"/>
                </a:cubicBezTo>
                <a:cubicBezTo>
                  <a:pt x="66" y="232"/>
                  <a:pt x="66" y="232"/>
                  <a:pt x="66" y="233"/>
                </a:cubicBezTo>
                <a:cubicBezTo>
                  <a:pt x="67" y="232"/>
                  <a:pt x="68" y="232"/>
                  <a:pt x="67" y="231"/>
                </a:cubicBezTo>
                <a:cubicBezTo>
                  <a:pt x="67" y="231"/>
                  <a:pt x="67" y="232"/>
                  <a:pt x="66" y="232"/>
                </a:cubicBezTo>
                <a:close/>
                <a:moveTo>
                  <a:pt x="50" y="233"/>
                </a:moveTo>
                <a:cubicBezTo>
                  <a:pt x="50" y="232"/>
                  <a:pt x="50" y="232"/>
                  <a:pt x="50" y="232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8" y="233"/>
                  <a:pt x="48" y="234"/>
                  <a:pt x="47" y="235"/>
                </a:cubicBezTo>
                <a:cubicBezTo>
                  <a:pt x="48" y="233"/>
                  <a:pt x="49" y="231"/>
                  <a:pt x="50" y="229"/>
                </a:cubicBezTo>
                <a:cubicBezTo>
                  <a:pt x="52" y="228"/>
                  <a:pt x="53" y="226"/>
                  <a:pt x="55" y="224"/>
                </a:cubicBezTo>
                <a:cubicBezTo>
                  <a:pt x="55" y="225"/>
                  <a:pt x="54" y="226"/>
                  <a:pt x="53" y="227"/>
                </a:cubicBezTo>
                <a:cubicBezTo>
                  <a:pt x="52" y="228"/>
                  <a:pt x="53" y="228"/>
                  <a:pt x="52" y="229"/>
                </a:cubicBezTo>
                <a:cubicBezTo>
                  <a:pt x="52" y="229"/>
                  <a:pt x="52" y="230"/>
                  <a:pt x="52" y="229"/>
                </a:cubicBezTo>
                <a:cubicBezTo>
                  <a:pt x="52" y="231"/>
                  <a:pt x="50" y="232"/>
                  <a:pt x="50" y="233"/>
                </a:cubicBezTo>
                <a:close/>
                <a:moveTo>
                  <a:pt x="51" y="231"/>
                </a:moveTo>
                <a:cubicBezTo>
                  <a:pt x="51" y="231"/>
                  <a:pt x="50" y="231"/>
                  <a:pt x="50" y="231"/>
                </a:cubicBezTo>
                <a:cubicBezTo>
                  <a:pt x="50" y="232"/>
                  <a:pt x="50" y="232"/>
                  <a:pt x="51" y="231"/>
                </a:cubicBezTo>
                <a:close/>
                <a:moveTo>
                  <a:pt x="47" y="227"/>
                </a:moveTo>
                <a:cubicBezTo>
                  <a:pt x="47" y="226"/>
                  <a:pt x="48" y="225"/>
                  <a:pt x="48" y="225"/>
                </a:cubicBezTo>
                <a:cubicBezTo>
                  <a:pt x="47" y="225"/>
                  <a:pt x="47" y="225"/>
                  <a:pt x="47" y="225"/>
                </a:cubicBezTo>
                <a:cubicBezTo>
                  <a:pt x="48" y="226"/>
                  <a:pt x="46" y="226"/>
                  <a:pt x="47" y="227"/>
                </a:cubicBezTo>
                <a:close/>
                <a:moveTo>
                  <a:pt x="64" y="239"/>
                </a:moveTo>
                <a:cubicBezTo>
                  <a:pt x="64" y="238"/>
                  <a:pt x="65" y="238"/>
                  <a:pt x="64" y="238"/>
                </a:cubicBezTo>
                <a:cubicBezTo>
                  <a:pt x="64" y="238"/>
                  <a:pt x="64" y="238"/>
                  <a:pt x="64" y="238"/>
                </a:cubicBezTo>
                <a:cubicBezTo>
                  <a:pt x="65" y="238"/>
                  <a:pt x="63" y="239"/>
                  <a:pt x="64" y="239"/>
                </a:cubicBezTo>
                <a:close/>
                <a:moveTo>
                  <a:pt x="54" y="231"/>
                </a:moveTo>
                <a:cubicBezTo>
                  <a:pt x="53" y="232"/>
                  <a:pt x="53" y="232"/>
                  <a:pt x="53" y="232"/>
                </a:cubicBezTo>
                <a:cubicBezTo>
                  <a:pt x="53" y="231"/>
                  <a:pt x="53" y="231"/>
                  <a:pt x="53" y="231"/>
                </a:cubicBezTo>
                <a:cubicBezTo>
                  <a:pt x="53" y="231"/>
                  <a:pt x="52" y="231"/>
                  <a:pt x="52" y="231"/>
                </a:cubicBezTo>
                <a:cubicBezTo>
                  <a:pt x="52" y="232"/>
                  <a:pt x="53" y="232"/>
                  <a:pt x="52" y="232"/>
                </a:cubicBezTo>
                <a:cubicBezTo>
                  <a:pt x="51" y="232"/>
                  <a:pt x="51" y="234"/>
                  <a:pt x="50" y="235"/>
                </a:cubicBezTo>
                <a:cubicBezTo>
                  <a:pt x="50" y="235"/>
                  <a:pt x="51" y="236"/>
                  <a:pt x="51" y="235"/>
                </a:cubicBezTo>
                <a:cubicBezTo>
                  <a:pt x="52" y="235"/>
                  <a:pt x="50" y="235"/>
                  <a:pt x="51" y="235"/>
                </a:cubicBezTo>
                <a:cubicBezTo>
                  <a:pt x="51" y="235"/>
                  <a:pt x="52" y="235"/>
                  <a:pt x="52" y="234"/>
                </a:cubicBezTo>
                <a:cubicBezTo>
                  <a:pt x="51" y="234"/>
                  <a:pt x="51" y="234"/>
                  <a:pt x="51" y="233"/>
                </a:cubicBezTo>
                <a:cubicBezTo>
                  <a:pt x="52" y="233"/>
                  <a:pt x="52" y="232"/>
                  <a:pt x="53" y="232"/>
                </a:cubicBezTo>
                <a:cubicBezTo>
                  <a:pt x="53" y="232"/>
                  <a:pt x="53" y="233"/>
                  <a:pt x="53" y="233"/>
                </a:cubicBezTo>
                <a:cubicBezTo>
                  <a:pt x="54" y="232"/>
                  <a:pt x="54" y="231"/>
                  <a:pt x="53" y="231"/>
                </a:cubicBezTo>
                <a:cubicBezTo>
                  <a:pt x="53" y="231"/>
                  <a:pt x="54" y="231"/>
                  <a:pt x="54" y="231"/>
                </a:cubicBezTo>
                <a:close/>
                <a:moveTo>
                  <a:pt x="53" y="236"/>
                </a:moveTo>
                <a:cubicBezTo>
                  <a:pt x="54" y="237"/>
                  <a:pt x="51" y="238"/>
                  <a:pt x="52" y="239"/>
                </a:cubicBezTo>
                <a:cubicBezTo>
                  <a:pt x="53" y="237"/>
                  <a:pt x="55" y="235"/>
                  <a:pt x="56" y="233"/>
                </a:cubicBezTo>
                <a:cubicBezTo>
                  <a:pt x="55" y="234"/>
                  <a:pt x="55" y="235"/>
                  <a:pt x="54" y="235"/>
                </a:cubicBezTo>
                <a:cubicBezTo>
                  <a:pt x="54" y="236"/>
                  <a:pt x="54" y="236"/>
                  <a:pt x="54" y="235"/>
                </a:cubicBezTo>
                <a:cubicBezTo>
                  <a:pt x="54" y="236"/>
                  <a:pt x="53" y="237"/>
                  <a:pt x="53" y="236"/>
                </a:cubicBezTo>
                <a:close/>
                <a:moveTo>
                  <a:pt x="59" y="240"/>
                </a:moveTo>
                <a:cubicBezTo>
                  <a:pt x="59" y="240"/>
                  <a:pt x="60" y="240"/>
                  <a:pt x="60" y="240"/>
                </a:cubicBezTo>
                <a:cubicBezTo>
                  <a:pt x="60" y="239"/>
                  <a:pt x="60" y="240"/>
                  <a:pt x="59" y="239"/>
                </a:cubicBezTo>
                <a:cubicBezTo>
                  <a:pt x="60" y="239"/>
                  <a:pt x="59" y="239"/>
                  <a:pt x="59" y="239"/>
                </a:cubicBezTo>
                <a:cubicBezTo>
                  <a:pt x="60" y="240"/>
                  <a:pt x="59" y="240"/>
                  <a:pt x="59" y="240"/>
                </a:cubicBezTo>
                <a:close/>
                <a:moveTo>
                  <a:pt x="46" y="234"/>
                </a:moveTo>
                <a:cubicBezTo>
                  <a:pt x="47" y="234"/>
                  <a:pt x="47" y="233"/>
                  <a:pt x="47" y="233"/>
                </a:cubicBezTo>
                <a:cubicBezTo>
                  <a:pt x="46" y="234"/>
                  <a:pt x="46" y="232"/>
                  <a:pt x="46" y="233"/>
                </a:cubicBezTo>
                <a:cubicBezTo>
                  <a:pt x="46" y="233"/>
                  <a:pt x="46" y="233"/>
                  <a:pt x="46" y="233"/>
                </a:cubicBezTo>
                <a:cubicBezTo>
                  <a:pt x="46" y="233"/>
                  <a:pt x="46" y="234"/>
                  <a:pt x="46" y="234"/>
                </a:cubicBezTo>
                <a:close/>
                <a:moveTo>
                  <a:pt x="48" y="236"/>
                </a:moveTo>
                <a:cubicBezTo>
                  <a:pt x="48" y="237"/>
                  <a:pt x="49" y="237"/>
                  <a:pt x="49" y="238"/>
                </a:cubicBezTo>
                <a:cubicBezTo>
                  <a:pt x="49" y="237"/>
                  <a:pt x="51" y="237"/>
                  <a:pt x="51" y="236"/>
                </a:cubicBezTo>
                <a:cubicBezTo>
                  <a:pt x="50" y="236"/>
                  <a:pt x="50" y="236"/>
                  <a:pt x="49" y="237"/>
                </a:cubicBezTo>
                <a:cubicBezTo>
                  <a:pt x="49" y="236"/>
                  <a:pt x="50" y="236"/>
                  <a:pt x="49" y="235"/>
                </a:cubicBezTo>
                <a:cubicBezTo>
                  <a:pt x="49" y="236"/>
                  <a:pt x="49" y="236"/>
                  <a:pt x="48" y="236"/>
                </a:cubicBezTo>
                <a:close/>
                <a:moveTo>
                  <a:pt x="24" y="224"/>
                </a:moveTo>
                <a:cubicBezTo>
                  <a:pt x="24" y="223"/>
                  <a:pt x="24" y="224"/>
                  <a:pt x="25" y="223"/>
                </a:cubicBezTo>
                <a:cubicBezTo>
                  <a:pt x="24" y="223"/>
                  <a:pt x="24" y="223"/>
                  <a:pt x="23" y="223"/>
                </a:cubicBezTo>
                <a:cubicBezTo>
                  <a:pt x="24" y="224"/>
                  <a:pt x="24" y="223"/>
                  <a:pt x="24" y="224"/>
                </a:cubicBezTo>
                <a:cubicBezTo>
                  <a:pt x="24" y="224"/>
                  <a:pt x="24" y="224"/>
                  <a:pt x="24" y="224"/>
                </a:cubicBezTo>
                <a:close/>
                <a:moveTo>
                  <a:pt x="17" y="230"/>
                </a:moveTo>
                <a:cubicBezTo>
                  <a:pt x="18" y="228"/>
                  <a:pt x="19" y="228"/>
                  <a:pt x="19" y="227"/>
                </a:cubicBezTo>
                <a:cubicBezTo>
                  <a:pt x="19" y="227"/>
                  <a:pt x="16" y="229"/>
                  <a:pt x="17" y="230"/>
                </a:cubicBezTo>
                <a:close/>
                <a:moveTo>
                  <a:pt x="45" y="246"/>
                </a:moveTo>
                <a:cubicBezTo>
                  <a:pt x="45" y="246"/>
                  <a:pt x="46" y="247"/>
                  <a:pt x="46" y="247"/>
                </a:cubicBezTo>
                <a:cubicBezTo>
                  <a:pt x="45" y="247"/>
                  <a:pt x="45" y="248"/>
                  <a:pt x="45" y="248"/>
                </a:cubicBezTo>
                <a:cubicBezTo>
                  <a:pt x="46" y="248"/>
                  <a:pt x="46" y="247"/>
                  <a:pt x="47" y="247"/>
                </a:cubicBezTo>
                <a:cubicBezTo>
                  <a:pt x="47" y="247"/>
                  <a:pt x="47" y="247"/>
                  <a:pt x="47" y="247"/>
                </a:cubicBezTo>
                <a:cubicBezTo>
                  <a:pt x="46" y="247"/>
                  <a:pt x="46" y="245"/>
                  <a:pt x="45" y="246"/>
                </a:cubicBezTo>
                <a:close/>
                <a:moveTo>
                  <a:pt x="19" y="231"/>
                </a:moveTo>
                <a:cubicBezTo>
                  <a:pt x="19" y="231"/>
                  <a:pt x="18" y="231"/>
                  <a:pt x="18" y="231"/>
                </a:cubicBezTo>
                <a:cubicBezTo>
                  <a:pt x="19" y="232"/>
                  <a:pt x="19" y="230"/>
                  <a:pt x="18" y="230"/>
                </a:cubicBezTo>
                <a:cubicBezTo>
                  <a:pt x="18" y="231"/>
                  <a:pt x="19" y="230"/>
                  <a:pt x="19" y="231"/>
                </a:cubicBezTo>
                <a:close/>
                <a:moveTo>
                  <a:pt x="18" y="232"/>
                </a:moveTo>
                <a:cubicBezTo>
                  <a:pt x="18" y="234"/>
                  <a:pt x="17" y="234"/>
                  <a:pt x="17" y="235"/>
                </a:cubicBezTo>
                <a:cubicBezTo>
                  <a:pt x="17" y="235"/>
                  <a:pt x="17" y="234"/>
                  <a:pt x="18" y="234"/>
                </a:cubicBezTo>
                <a:cubicBezTo>
                  <a:pt x="18" y="233"/>
                  <a:pt x="19" y="232"/>
                  <a:pt x="18" y="232"/>
                </a:cubicBezTo>
                <a:cubicBezTo>
                  <a:pt x="17" y="232"/>
                  <a:pt x="18" y="233"/>
                  <a:pt x="18" y="232"/>
                </a:cubicBezTo>
                <a:close/>
                <a:moveTo>
                  <a:pt x="4" y="256"/>
                </a:moveTo>
                <a:cubicBezTo>
                  <a:pt x="5" y="255"/>
                  <a:pt x="5" y="254"/>
                  <a:pt x="6" y="253"/>
                </a:cubicBezTo>
                <a:cubicBezTo>
                  <a:pt x="5" y="254"/>
                  <a:pt x="4" y="255"/>
                  <a:pt x="4" y="256"/>
                </a:cubicBezTo>
                <a:close/>
                <a:moveTo>
                  <a:pt x="5" y="258"/>
                </a:moveTo>
                <a:cubicBezTo>
                  <a:pt x="6" y="257"/>
                  <a:pt x="6" y="258"/>
                  <a:pt x="6" y="257"/>
                </a:cubicBezTo>
                <a:cubicBezTo>
                  <a:pt x="6" y="257"/>
                  <a:pt x="6" y="256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5" y="257"/>
                  <a:pt x="5" y="257"/>
                  <a:pt x="5" y="258"/>
                </a:cubicBezTo>
                <a:close/>
                <a:moveTo>
                  <a:pt x="810" y="264"/>
                </a:moveTo>
                <a:cubicBezTo>
                  <a:pt x="810" y="263"/>
                  <a:pt x="808" y="261"/>
                  <a:pt x="809" y="261"/>
                </a:cubicBezTo>
                <a:cubicBezTo>
                  <a:pt x="810" y="263"/>
                  <a:pt x="809" y="259"/>
                  <a:pt x="809" y="258"/>
                </a:cubicBezTo>
                <a:cubicBezTo>
                  <a:pt x="810" y="258"/>
                  <a:pt x="811" y="261"/>
                  <a:pt x="811" y="261"/>
                </a:cubicBezTo>
                <a:cubicBezTo>
                  <a:pt x="809" y="256"/>
                  <a:pt x="809" y="255"/>
                  <a:pt x="807" y="251"/>
                </a:cubicBezTo>
                <a:cubicBezTo>
                  <a:pt x="808" y="254"/>
                  <a:pt x="807" y="252"/>
                  <a:pt x="806" y="253"/>
                </a:cubicBezTo>
                <a:cubicBezTo>
                  <a:pt x="806" y="253"/>
                  <a:pt x="807" y="260"/>
                  <a:pt x="805" y="261"/>
                </a:cubicBezTo>
                <a:cubicBezTo>
                  <a:pt x="805" y="261"/>
                  <a:pt x="804" y="259"/>
                  <a:pt x="804" y="259"/>
                </a:cubicBezTo>
                <a:cubicBezTo>
                  <a:pt x="803" y="261"/>
                  <a:pt x="804" y="266"/>
                  <a:pt x="801" y="262"/>
                </a:cubicBezTo>
                <a:cubicBezTo>
                  <a:pt x="805" y="271"/>
                  <a:pt x="805" y="267"/>
                  <a:pt x="806" y="266"/>
                </a:cubicBezTo>
                <a:cubicBezTo>
                  <a:pt x="806" y="266"/>
                  <a:pt x="810" y="269"/>
                  <a:pt x="808" y="265"/>
                </a:cubicBezTo>
                <a:cubicBezTo>
                  <a:pt x="809" y="266"/>
                  <a:pt x="810" y="269"/>
                  <a:pt x="810" y="268"/>
                </a:cubicBezTo>
                <a:cubicBezTo>
                  <a:pt x="811" y="267"/>
                  <a:pt x="808" y="263"/>
                  <a:pt x="810" y="264"/>
                </a:cubicBezTo>
                <a:close/>
                <a:moveTo>
                  <a:pt x="440" y="4"/>
                </a:moveTo>
                <a:cubicBezTo>
                  <a:pt x="437" y="3"/>
                  <a:pt x="437" y="4"/>
                  <a:pt x="434" y="4"/>
                </a:cubicBezTo>
                <a:cubicBezTo>
                  <a:pt x="434" y="3"/>
                  <a:pt x="433" y="3"/>
                  <a:pt x="433" y="3"/>
                </a:cubicBezTo>
                <a:cubicBezTo>
                  <a:pt x="435" y="3"/>
                  <a:pt x="437" y="3"/>
                  <a:pt x="438" y="2"/>
                </a:cubicBezTo>
                <a:cubicBezTo>
                  <a:pt x="434" y="2"/>
                  <a:pt x="429" y="3"/>
                  <a:pt x="425" y="3"/>
                </a:cubicBezTo>
                <a:cubicBezTo>
                  <a:pt x="428" y="3"/>
                  <a:pt x="433" y="4"/>
                  <a:pt x="437" y="4"/>
                </a:cubicBezTo>
                <a:cubicBezTo>
                  <a:pt x="436" y="4"/>
                  <a:pt x="434" y="4"/>
                  <a:pt x="434" y="4"/>
                </a:cubicBezTo>
                <a:cubicBezTo>
                  <a:pt x="439" y="4"/>
                  <a:pt x="441" y="4"/>
                  <a:pt x="443" y="5"/>
                </a:cubicBezTo>
                <a:cubicBezTo>
                  <a:pt x="442" y="4"/>
                  <a:pt x="446" y="5"/>
                  <a:pt x="446" y="5"/>
                </a:cubicBezTo>
                <a:cubicBezTo>
                  <a:pt x="444" y="4"/>
                  <a:pt x="444" y="5"/>
                  <a:pt x="440" y="4"/>
                </a:cubicBezTo>
                <a:close/>
                <a:moveTo>
                  <a:pt x="399" y="5"/>
                </a:moveTo>
                <a:cubicBezTo>
                  <a:pt x="398" y="4"/>
                  <a:pt x="401" y="4"/>
                  <a:pt x="398" y="4"/>
                </a:cubicBezTo>
                <a:cubicBezTo>
                  <a:pt x="393" y="5"/>
                  <a:pt x="386" y="4"/>
                  <a:pt x="382" y="5"/>
                </a:cubicBezTo>
                <a:cubicBezTo>
                  <a:pt x="385" y="5"/>
                  <a:pt x="389" y="5"/>
                  <a:pt x="390" y="6"/>
                </a:cubicBezTo>
                <a:cubicBezTo>
                  <a:pt x="395" y="5"/>
                  <a:pt x="398" y="6"/>
                  <a:pt x="400" y="5"/>
                </a:cubicBezTo>
                <a:lnTo>
                  <a:pt x="399" y="5"/>
                </a:lnTo>
                <a:close/>
                <a:moveTo>
                  <a:pt x="142" y="101"/>
                </a:moveTo>
                <a:cubicBezTo>
                  <a:pt x="142" y="102"/>
                  <a:pt x="141" y="103"/>
                  <a:pt x="143" y="102"/>
                </a:cubicBezTo>
                <a:cubicBezTo>
                  <a:pt x="147" y="98"/>
                  <a:pt x="152" y="95"/>
                  <a:pt x="156" y="91"/>
                </a:cubicBezTo>
                <a:cubicBezTo>
                  <a:pt x="154" y="92"/>
                  <a:pt x="153" y="93"/>
                  <a:pt x="152" y="94"/>
                </a:cubicBezTo>
                <a:cubicBezTo>
                  <a:pt x="153" y="93"/>
                  <a:pt x="154" y="92"/>
                  <a:pt x="154" y="91"/>
                </a:cubicBezTo>
                <a:cubicBezTo>
                  <a:pt x="149" y="95"/>
                  <a:pt x="141" y="101"/>
                  <a:pt x="134" y="107"/>
                </a:cubicBezTo>
                <a:cubicBezTo>
                  <a:pt x="135" y="107"/>
                  <a:pt x="140" y="103"/>
                  <a:pt x="142" y="101"/>
                </a:cubicBezTo>
                <a:close/>
                <a:moveTo>
                  <a:pt x="84" y="158"/>
                </a:moveTo>
                <a:cubicBezTo>
                  <a:pt x="84" y="159"/>
                  <a:pt x="84" y="160"/>
                  <a:pt x="83" y="160"/>
                </a:cubicBezTo>
                <a:cubicBezTo>
                  <a:pt x="83" y="161"/>
                  <a:pt x="83" y="162"/>
                  <a:pt x="84" y="161"/>
                </a:cubicBezTo>
                <a:cubicBezTo>
                  <a:pt x="84" y="161"/>
                  <a:pt x="84" y="161"/>
                  <a:pt x="84" y="161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5" y="160"/>
                  <a:pt x="84" y="161"/>
                  <a:pt x="85" y="161"/>
                </a:cubicBezTo>
                <a:cubicBezTo>
                  <a:pt x="85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60"/>
                  <a:pt x="85" y="159"/>
                  <a:pt x="85" y="159"/>
                </a:cubicBezTo>
                <a:cubicBezTo>
                  <a:pt x="85" y="159"/>
                  <a:pt x="86" y="159"/>
                  <a:pt x="87" y="158"/>
                </a:cubicBezTo>
                <a:cubicBezTo>
                  <a:pt x="85" y="159"/>
                  <a:pt x="86" y="157"/>
                  <a:pt x="84" y="158"/>
                </a:cubicBezTo>
                <a:close/>
                <a:moveTo>
                  <a:pt x="103" y="180"/>
                </a:moveTo>
                <a:cubicBezTo>
                  <a:pt x="102" y="180"/>
                  <a:pt x="102" y="181"/>
                  <a:pt x="102" y="181"/>
                </a:cubicBezTo>
                <a:cubicBezTo>
                  <a:pt x="102" y="181"/>
                  <a:pt x="103" y="181"/>
                  <a:pt x="103" y="181"/>
                </a:cubicBezTo>
                <a:cubicBezTo>
                  <a:pt x="103" y="181"/>
                  <a:pt x="102" y="181"/>
                  <a:pt x="103" y="182"/>
                </a:cubicBezTo>
                <a:cubicBezTo>
                  <a:pt x="103" y="182"/>
                  <a:pt x="103" y="181"/>
                  <a:pt x="104" y="181"/>
                </a:cubicBezTo>
                <a:cubicBezTo>
                  <a:pt x="103" y="182"/>
                  <a:pt x="103" y="182"/>
                  <a:pt x="103" y="183"/>
                </a:cubicBezTo>
                <a:cubicBezTo>
                  <a:pt x="103" y="182"/>
                  <a:pt x="104" y="182"/>
                  <a:pt x="104" y="181"/>
                </a:cubicBezTo>
                <a:cubicBezTo>
                  <a:pt x="103" y="182"/>
                  <a:pt x="104" y="180"/>
                  <a:pt x="103" y="180"/>
                </a:cubicBezTo>
                <a:close/>
                <a:moveTo>
                  <a:pt x="77" y="160"/>
                </a:moveTo>
                <a:cubicBezTo>
                  <a:pt x="79" y="161"/>
                  <a:pt x="79" y="158"/>
                  <a:pt x="80" y="158"/>
                </a:cubicBezTo>
                <a:cubicBezTo>
                  <a:pt x="80" y="157"/>
                  <a:pt x="80" y="157"/>
                  <a:pt x="80" y="157"/>
                </a:cubicBezTo>
                <a:cubicBezTo>
                  <a:pt x="79" y="157"/>
                  <a:pt x="78" y="159"/>
                  <a:pt x="77" y="160"/>
                </a:cubicBezTo>
                <a:close/>
                <a:moveTo>
                  <a:pt x="81" y="163"/>
                </a:moveTo>
                <a:cubicBezTo>
                  <a:pt x="81" y="163"/>
                  <a:pt x="81" y="164"/>
                  <a:pt x="81" y="164"/>
                </a:cubicBezTo>
                <a:cubicBezTo>
                  <a:pt x="81" y="164"/>
                  <a:pt x="80" y="165"/>
                  <a:pt x="80" y="165"/>
                </a:cubicBezTo>
                <a:cubicBezTo>
                  <a:pt x="82" y="164"/>
                  <a:pt x="83" y="163"/>
                  <a:pt x="83" y="162"/>
                </a:cubicBezTo>
                <a:cubicBezTo>
                  <a:pt x="83" y="161"/>
                  <a:pt x="83" y="161"/>
                  <a:pt x="82" y="161"/>
                </a:cubicBezTo>
                <a:cubicBezTo>
                  <a:pt x="81" y="161"/>
                  <a:pt x="82" y="163"/>
                  <a:pt x="81" y="163"/>
                </a:cubicBezTo>
                <a:close/>
                <a:moveTo>
                  <a:pt x="95" y="192"/>
                </a:moveTo>
                <a:cubicBezTo>
                  <a:pt x="95" y="192"/>
                  <a:pt x="95" y="192"/>
                  <a:pt x="94" y="192"/>
                </a:cubicBezTo>
                <a:cubicBezTo>
                  <a:pt x="94" y="192"/>
                  <a:pt x="94" y="193"/>
                  <a:pt x="94" y="193"/>
                </a:cubicBezTo>
                <a:cubicBezTo>
                  <a:pt x="93" y="193"/>
                  <a:pt x="93" y="194"/>
                  <a:pt x="94" y="194"/>
                </a:cubicBezTo>
                <a:cubicBezTo>
                  <a:pt x="93" y="194"/>
                  <a:pt x="91" y="196"/>
                  <a:pt x="91" y="197"/>
                </a:cubicBezTo>
                <a:cubicBezTo>
                  <a:pt x="91" y="197"/>
                  <a:pt x="91" y="197"/>
                  <a:pt x="91" y="197"/>
                </a:cubicBezTo>
                <a:cubicBezTo>
                  <a:pt x="91" y="198"/>
                  <a:pt x="90" y="198"/>
                  <a:pt x="90" y="199"/>
                </a:cubicBezTo>
                <a:cubicBezTo>
                  <a:pt x="91" y="197"/>
                  <a:pt x="92" y="197"/>
                  <a:pt x="93" y="197"/>
                </a:cubicBezTo>
                <a:cubicBezTo>
                  <a:pt x="93" y="197"/>
                  <a:pt x="93" y="197"/>
                  <a:pt x="93" y="196"/>
                </a:cubicBezTo>
                <a:cubicBezTo>
                  <a:pt x="93" y="196"/>
                  <a:pt x="94" y="195"/>
                  <a:pt x="94" y="195"/>
                </a:cubicBezTo>
                <a:cubicBezTo>
                  <a:pt x="94" y="195"/>
                  <a:pt x="94" y="195"/>
                  <a:pt x="94" y="196"/>
                </a:cubicBezTo>
                <a:cubicBezTo>
                  <a:pt x="95" y="194"/>
                  <a:pt x="95" y="192"/>
                  <a:pt x="96" y="193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3"/>
                  <a:pt x="97" y="193"/>
                  <a:pt x="97" y="192"/>
                </a:cubicBezTo>
                <a:cubicBezTo>
                  <a:pt x="96" y="193"/>
                  <a:pt x="97" y="192"/>
                  <a:pt x="96" y="192"/>
                </a:cubicBezTo>
                <a:cubicBezTo>
                  <a:pt x="96" y="193"/>
                  <a:pt x="96" y="192"/>
                  <a:pt x="95" y="192"/>
                </a:cubicBezTo>
                <a:close/>
                <a:moveTo>
                  <a:pt x="65" y="175"/>
                </a:moveTo>
                <a:cubicBezTo>
                  <a:pt x="64" y="175"/>
                  <a:pt x="64" y="175"/>
                  <a:pt x="63" y="175"/>
                </a:cubicBezTo>
                <a:cubicBezTo>
                  <a:pt x="63" y="175"/>
                  <a:pt x="63" y="175"/>
                  <a:pt x="63" y="176"/>
                </a:cubicBezTo>
                <a:cubicBezTo>
                  <a:pt x="64" y="176"/>
                  <a:pt x="64" y="176"/>
                  <a:pt x="64" y="177"/>
                </a:cubicBezTo>
                <a:cubicBezTo>
                  <a:pt x="65" y="175"/>
                  <a:pt x="66" y="175"/>
                  <a:pt x="67" y="173"/>
                </a:cubicBezTo>
                <a:cubicBezTo>
                  <a:pt x="65" y="173"/>
                  <a:pt x="66" y="174"/>
                  <a:pt x="65" y="175"/>
                </a:cubicBezTo>
                <a:close/>
                <a:moveTo>
                  <a:pt x="45" y="240"/>
                </a:moveTo>
                <a:cubicBezTo>
                  <a:pt x="46" y="241"/>
                  <a:pt x="46" y="241"/>
                  <a:pt x="46" y="241"/>
                </a:cubicBezTo>
                <a:cubicBezTo>
                  <a:pt x="45" y="241"/>
                  <a:pt x="45" y="242"/>
                  <a:pt x="44" y="243"/>
                </a:cubicBezTo>
                <a:cubicBezTo>
                  <a:pt x="44" y="243"/>
                  <a:pt x="43" y="243"/>
                  <a:pt x="43" y="243"/>
                </a:cubicBezTo>
                <a:cubicBezTo>
                  <a:pt x="43" y="244"/>
                  <a:pt x="43" y="244"/>
                  <a:pt x="42" y="245"/>
                </a:cubicBezTo>
                <a:cubicBezTo>
                  <a:pt x="43" y="245"/>
                  <a:pt x="43" y="245"/>
                  <a:pt x="44" y="244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4" y="244"/>
                  <a:pt x="45" y="243"/>
                  <a:pt x="45" y="244"/>
                </a:cubicBezTo>
                <a:cubicBezTo>
                  <a:pt x="45" y="241"/>
                  <a:pt x="47" y="241"/>
                  <a:pt x="48" y="239"/>
                </a:cubicBezTo>
                <a:cubicBezTo>
                  <a:pt x="47" y="238"/>
                  <a:pt x="48" y="238"/>
                  <a:pt x="48" y="237"/>
                </a:cubicBezTo>
                <a:cubicBezTo>
                  <a:pt x="47" y="238"/>
                  <a:pt x="47" y="240"/>
                  <a:pt x="45" y="240"/>
                </a:cubicBezTo>
                <a:close/>
                <a:moveTo>
                  <a:pt x="820" y="180"/>
                </a:moveTo>
                <a:cubicBezTo>
                  <a:pt x="820" y="181"/>
                  <a:pt x="820" y="181"/>
                  <a:pt x="820" y="181"/>
                </a:cubicBezTo>
                <a:cubicBezTo>
                  <a:pt x="821" y="181"/>
                  <a:pt x="820" y="180"/>
                  <a:pt x="820" y="180"/>
                </a:cubicBezTo>
                <a:close/>
                <a:moveTo>
                  <a:pt x="866" y="171"/>
                </a:moveTo>
                <a:cubicBezTo>
                  <a:pt x="865" y="171"/>
                  <a:pt x="865" y="172"/>
                  <a:pt x="865" y="172"/>
                </a:cubicBezTo>
                <a:cubicBezTo>
                  <a:pt x="865" y="172"/>
                  <a:pt x="866" y="172"/>
                  <a:pt x="866" y="171"/>
                </a:cubicBezTo>
                <a:close/>
                <a:moveTo>
                  <a:pt x="867" y="170"/>
                </a:moveTo>
                <a:cubicBezTo>
                  <a:pt x="867" y="170"/>
                  <a:pt x="866" y="171"/>
                  <a:pt x="866" y="171"/>
                </a:cubicBezTo>
                <a:cubicBezTo>
                  <a:pt x="867" y="171"/>
                  <a:pt x="867" y="170"/>
                  <a:pt x="867" y="170"/>
                </a:cubicBezTo>
                <a:close/>
                <a:moveTo>
                  <a:pt x="861" y="164"/>
                </a:moveTo>
                <a:cubicBezTo>
                  <a:pt x="861" y="164"/>
                  <a:pt x="861" y="165"/>
                  <a:pt x="861" y="165"/>
                </a:cubicBezTo>
                <a:cubicBezTo>
                  <a:pt x="861" y="164"/>
                  <a:pt x="861" y="164"/>
                  <a:pt x="861" y="164"/>
                </a:cubicBezTo>
                <a:close/>
                <a:moveTo>
                  <a:pt x="868" y="162"/>
                </a:moveTo>
                <a:cubicBezTo>
                  <a:pt x="868" y="163"/>
                  <a:pt x="868" y="163"/>
                  <a:pt x="868" y="164"/>
                </a:cubicBezTo>
                <a:cubicBezTo>
                  <a:pt x="868" y="163"/>
                  <a:pt x="868" y="162"/>
                  <a:pt x="868" y="162"/>
                </a:cubicBezTo>
                <a:close/>
                <a:moveTo>
                  <a:pt x="837" y="147"/>
                </a:moveTo>
                <a:cubicBezTo>
                  <a:pt x="837" y="148"/>
                  <a:pt x="837" y="150"/>
                  <a:pt x="836" y="151"/>
                </a:cubicBezTo>
                <a:cubicBezTo>
                  <a:pt x="837" y="150"/>
                  <a:pt x="837" y="148"/>
                  <a:pt x="837" y="147"/>
                </a:cubicBezTo>
                <a:close/>
                <a:moveTo>
                  <a:pt x="852" y="150"/>
                </a:moveTo>
                <a:cubicBezTo>
                  <a:pt x="852" y="149"/>
                  <a:pt x="852" y="149"/>
                  <a:pt x="852" y="149"/>
                </a:cubicBezTo>
                <a:cubicBezTo>
                  <a:pt x="852" y="148"/>
                  <a:pt x="853" y="145"/>
                  <a:pt x="852" y="146"/>
                </a:cubicBezTo>
                <a:cubicBezTo>
                  <a:pt x="852" y="147"/>
                  <a:pt x="851" y="150"/>
                  <a:pt x="851" y="151"/>
                </a:cubicBezTo>
                <a:cubicBezTo>
                  <a:pt x="852" y="151"/>
                  <a:pt x="852" y="150"/>
                  <a:pt x="852" y="150"/>
                </a:cubicBezTo>
                <a:close/>
                <a:moveTo>
                  <a:pt x="857" y="134"/>
                </a:moveTo>
                <a:cubicBezTo>
                  <a:pt x="857" y="134"/>
                  <a:pt x="857" y="134"/>
                  <a:pt x="857" y="134"/>
                </a:cubicBezTo>
                <a:cubicBezTo>
                  <a:pt x="857" y="135"/>
                  <a:pt x="857" y="135"/>
                  <a:pt x="857" y="135"/>
                </a:cubicBezTo>
                <a:lnTo>
                  <a:pt x="857" y="134"/>
                </a:lnTo>
                <a:close/>
                <a:moveTo>
                  <a:pt x="855" y="121"/>
                </a:moveTo>
                <a:cubicBezTo>
                  <a:pt x="855" y="119"/>
                  <a:pt x="855" y="121"/>
                  <a:pt x="855" y="122"/>
                </a:cubicBezTo>
                <a:cubicBezTo>
                  <a:pt x="854" y="122"/>
                  <a:pt x="855" y="122"/>
                  <a:pt x="855" y="122"/>
                </a:cubicBezTo>
                <a:cubicBezTo>
                  <a:pt x="854" y="123"/>
                  <a:pt x="853" y="126"/>
                  <a:pt x="854" y="127"/>
                </a:cubicBezTo>
                <a:cubicBezTo>
                  <a:pt x="854" y="125"/>
                  <a:pt x="855" y="123"/>
                  <a:pt x="855" y="121"/>
                </a:cubicBezTo>
                <a:close/>
                <a:moveTo>
                  <a:pt x="861" y="127"/>
                </a:moveTo>
                <a:cubicBezTo>
                  <a:pt x="861" y="127"/>
                  <a:pt x="861" y="128"/>
                  <a:pt x="861" y="128"/>
                </a:cubicBezTo>
                <a:cubicBezTo>
                  <a:pt x="862" y="128"/>
                  <a:pt x="862" y="127"/>
                  <a:pt x="861" y="127"/>
                </a:cubicBezTo>
                <a:close/>
                <a:moveTo>
                  <a:pt x="843" y="120"/>
                </a:moveTo>
                <a:cubicBezTo>
                  <a:pt x="843" y="121"/>
                  <a:pt x="842" y="121"/>
                  <a:pt x="842" y="122"/>
                </a:cubicBezTo>
                <a:cubicBezTo>
                  <a:pt x="843" y="121"/>
                  <a:pt x="843" y="120"/>
                  <a:pt x="843" y="120"/>
                </a:cubicBezTo>
                <a:close/>
                <a:moveTo>
                  <a:pt x="859" y="124"/>
                </a:moveTo>
                <a:cubicBezTo>
                  <a:pt x="859" y="125"/>
                  <a:pt x="859" y="126"/>
                  <a:pt x="859" y="126"/>
                </a:cubicBezTo>
                <a:cubicBezTo>
                  <a:pt x="859" y="125"/>
                  <a:pt x="860" y="124"/>
                  <a:pt x="859" y="124"/>
                </a:cubicBezTo>
                <a:close/>
                <a:moveTo>
                  <a:pt x="862" y="124"/>
                </a:moveTo>
                <a:cubicBezTo>
                  <a:pt x="862" y="124"/>
                  <a:pt x="861" y="125"/>
                  <a:pt x="862" y="126"/>
                </a:cubicBezTo>
                <a:cubicBezTo>
                  <a:pt x="862" y="125"/>
                  <a:pt x="862" y="124"/>
                  <a:pt x="862" y="124"/>
                </a:cubicBezTo>
                <a:close/>
                <a:moveTo>
                  <a:pt x="839" y="118"/>
                </a:moveTo>
                <a:cubicBezTo>
                  <a:pt x="839" y="118"/>
                  <a:pt x="839" y="119"/>
                  <a:pt x="839" y="119"/>
                </a:cubicBezTo>
                <a:cubicBezTo>
                  <a:pt x="839" y="119"/>
                  <a:pt x="839" y="118"/>
                  <a:pt x="839" y="118"/>
                </a:cubicBezTo>
                <a:close/>
                <a:moveTo>
                  <a:pt x="844" y="116"/>
                </a:moveTo>
                <a:cubicBezTo>
                  <a:pt x="843" y="117"/>
                  <a:pt x="843" y="119"/>
                  <a:pt x="843" y="119"/>
                </a:cubicBezTo>
                <a:cubicBezTo>
                  <a:pt x="843" y="118"/>
                  <a:pt x="844" y="117"/>
                  <a:pt x="844" y="116"/>
                </a:cubicBezTo>
                <a:close/>
                <a:moveTo>
                  <a:pt x="862" y="120"/>
                </a:moveTo>
                <a:cubicBezTo>
                  <a:pt x="862" y="121"/>
                  <a:pt x="861" y="122"/>
                  <a:pt x="862" y="123"/>
                </a:cubicBezTo>
                <a:cubicBezTo>
                  <a:pt x="862" y="122"/>
                  <a:pt x="863" y="121"/>
                  <a:pt x="862" y="120"/>
                </a:cubicBezTo>
                <a:close/>
                <a:moveTo>
                  <a:pt x="855" y="118"/>
                </a:moveTo>
                <a:cubicBezTo>
                  <a:pt x="855" y="118"/>
                  <a:pt x="855" y="119"/>
                  <a:pt x="855" y="119"/>
                </a:cubicBezTo>
                <a:cubicBezTo>
                  <a:pt x="855" y="119"/>
                  <a:pt x="856" y="118"/>
                  <a:pt x="855" y="118"/>
                </a:cubicBezTo>
                <a:close/>
                <a:moveTo>
                  <a:pt x="858" y="117"/>
                </a:moveTo>
                <a:cubicBezTo>
                  <a:pt x="857" y="117"/>
                  <a:pt x="857" y="118"/>
                  <a:pt x="857" y="118"/>
                </a:cubicBezTo>
                <a:cubicBezTo>
                  <a:pt x="857" y="118"/>
                  <a:pt x="858" y="117"/>
                  <a:pt x="858" y="117"/>
                </a:cubicBezTo>
                <a:close/>
                <a:moveTo>
                  <a:pt x="860" y="116"/>
                </a:moveTo>
                <a:cubicBezTo>
                  <a:pt x="860" y="116"/>
                  <a:pt x="860" y="116"/>
                  <a:pt x="860" y="116"/>
                </a:cubicBezTo>
                <a:cubicBezTo>
                  <a:pt x="859" y="115"/>
                  <a:pt x="859" y="117"/>
                  <a:pt x="859" y="117"/>
                </a:cubicBezTo>
                <a:cubicBezTo>
                  <a:pt x="860" y="117"/>
                  <a:pt x="859" y="117"/>
                  <a:pt x="860" y="116"/>
                </a:cubicBezTo>
                <a:close/>
                <a:moveTo>
                  <a:pt x="849" y="110"/>
                </a:moveTo>
                <a:cubicBezTo>
                  <a:pt x="848" y="113"/>
                  <a:pt x="849" y="111"/>
                  <a:pt x="849" y="110"/>
                </a:cubicBezTo>
                <a:close/>
                <a:moveTo>
                  <a:pt x="845" y="105"/>
                </a:moveTo>
                <a:cubicBezTo>
                  <a:pt x="844" y="106"/>
                  <a:pt x="844" y="106"/>
                  <a:pt x="844" y="107"/>
                </a:cubicBezTo>
                <a:cubicBezTo>
                  <a:pt x="844" y="107"/>
                  <a:pt x="845" y="105"/>
                  <a:pt x="845" y="105"/>
                </a:cubicBezTo>
                <a:close/>
                <a:moveTo>
                  <a:pt x="844" y="105"/>
                </a:moveTo>
                <a:cubicBezTo>
                  <a:pt x="843" y="105"/>
                  <a:pt x="843" y="106"/>
                  <a:pt x="843" y="106"/>
                </a:cubicBezTo>
                <a:lnTo>
                  <a:pt x="844" y="105"/>
                </a:lnTo>
                <a:close/>
                <a:moveTo>
                  <a:pt x="836" y="101"/>
                </a:moveTo>
                <a:cubicBezTo>
                  <a:pt x="836" y="102"/>
                  <a:pt x="836" y="102"/>
                  <a:pt x="836" y="102"/>
                </a:cubicBezTo>
                <a:cubicBezTo>
                  <a:pt x="836" y="102"/>
                  <a:pt x="836" y="101"/>
                  <a:pt x="836" y="101"/>
                </a:cubicBezTo>
                <a:close/>
                <a:moveTo>
                  <a:pt x="838" y="98"/>
                </a:moveTo>
                <a:cubicBezTo>
                  <a:pt x="839" y="95"/>
                  <a:pt x="838" y="96"/>
                  <a:pt x="838" y="98"/>
                </a:cubicBezTo>
                <a:close/>
                <a:moveTo>
                  <a:pt x="828" y="135"/>
                </a:moveTo>
                <a:cubicBezTo>
                  <a:pt x="828" y="136"/>
                  <a:pt x="828" y="137"/>
                  <a:pt x="827" y="137"/>
                </a:cubicBezTo>
                <a:cubicBezTo>
                  <a:pt x="828" y="138"/>
                  <a:pt x="828" y="138"/>
                  <a:pt x="828" y="138"/>
                </a:cubicBezTo>
                <a:cubicBezTo>
                  <a:pt x="828" y="137"/>
                  <a:pt x="829" y="136"/>
                  <a:pt x="828" y="135"/>
                </a:cubicBezTo>
                <a:close/>
                <a:moveTo>
                  <a:pt x="846" y="121"/>
                </a:moveTo>
                <a:cubicBezTo>
                  <a:pt x="847" y="121"/>
                  <a:pt x="846" y="122"/>
                  <a:pt x="846" y="123"/>
                </a:cubicBezTo>
                <a:cubicBezTo>
                  <a:pt x="847" y="121"/>
                  <a:pt x="848" y="117"/>
                  <a:pt x="848" y="115"/>
                </a:cubicBezTo>
                <a:cubicBezTo>
                  <a:pt x="848" y="117"/>
                  <a:pt x="846" y="118"/>
                  <a:pt x="847" y="119"/>
                </a:cubicBezTo>
                <a:cubicBezTo>
                  <a:pt x="847" y="119"/>
                  <a:pt x="847" y="119"/>
                  <a:pt x="847" y="118"/>
                </a:cubicBezTo>
                <a:cubicBezTo>
                  <a:pt x="846" y="119"/>
                  <a:pt x="846" y="120"/>
                  <a:pt x="846" y="121"/>
                </a:cubicBezTo>
                <a:cubicBezTo>
                  <a:pt x="846" y="121"/>
                  <a:pt x="846" y="120"/>
                  <a:pt x="846" y="120"/>
                </a:cubicBezTo>
                <a:cubicBezTo>
                  <a:pt x="846" y="121"/>
                  <a:pt x="845" y="121"/>
                  <a:pt x="845" y="121"/>
                </a:cubicBezTo>
                <a:cubicBezTo>
                  <a:pt x="846" y="122"/>
                  <a:pt x="846" y="121"/>
                  <a:pt x="846" y="121"/>
                </a:cubicBezTo>
                <a:close/>
                <a:moveTo>
                  <a:pt x="860" y="122"/>
                </a:moveTo>
                <a:cubicBezTo>
                  <a:pt x="860" y="122"/>
                  <a:pt x="859" y="123"/>
                  <a:pt x="860" y="123"/>
                </a:cubicBezTo>
                <a:cubicBezTo>
                  <a:pt x="860" y="123"/>
                  <a:pt x="860" y="123"/>
                  <a:pt x="860" y="123"/>
                </a:cubicBezTo>
                <a:cubicBezTo>
                  <a:pt x="859" y="124"/>
                  <a:pt x="860" y="122"/>
                  <a:pt x="860" y="122"/>
                </a:cubicBezTo>
                <a:close/>
                <a:moveTo>
                  <a:pt x="861" y="115"/>
                </a:moveTo>
                <a:cubicBezTo>
                  <a:pt x="861" y="115"/>
                  <a:pt x="861" y="115"/>
                  <a:pt x="861" y="115"/>
                </a:cubicBezTo>
                <a:cubicBezTo>
                  <a:pt x="862" y="117"/>
                  <a:pt x="859" y="120"/>
                  <a:pt x="860" y="122"/>
                </a:cubicBezTo>
                <a:cubicBezTo>
                  <a:pt x="860" y="118"/>
                  <a:pt x="862" y="115"/>
                  <a:pt x="862" y="112"/>
                </a:cubicBezTo>
                <a:cubicBezTo>
                  <a:pt x="862" y="112"/>
                  <a:pt x="862" y="111"/>
                  <a:pt x="862" y="111"/>
                </a:cubicBezTo>
                <a:cubicBezTo>
                  <a:pt x="862" y="110"/>
                  <a:pt x="864" y="107"/>
                  <a:pt x="863" y="106"/>
                </a:cubicBezTo>
                <a:cubicBezTo>
                  <a:pt x="863" y="107"/>
                  <a:pt x="862" y="108"/>
                  <a:pt x="862" y="110"/>
                </a:cubicBezTo>
                <a:cubicBezTo>
                  <a:pt x="861" y="109"/>
                  <a:pt x="861" y="109"/>
                  <a:pt x="861" y="109"/>
                </a:cubicBezTo>
                <a:cubicBezTo>
                  <a:pt x="862" y="111"/>
                  <a:pt x="861" y="114"/>
                  <a:pt x="861" y="115"/>
                </a:cubicBezTo>
                <a:close/>
                <a:moveTo>
                  <a:pt x="842" y="104"/>
                </a:moveTo>
                <a:cubicBezTo>
                  <a:pt x="842" y="105"/>
                  <a:pt x="842" y="105"/>
                  <a:pt x="842" y="106"/>
                </a:cubicBezTo>
                <a:cubicBezTo>
                  <a:pt x="843" y="105"/>
                  <a:pt x="842" y="104"/>
                  <a:pt x="842" y="104"/>
                </a:cubicBezTo>
                <a:close/>
                <a:moveTo>
                  <a:pt x="707" y="252"/>
                </a:moveTo>
                <a:cubicBezTo>
                  <a:pt x="708" y="252"/>
                  <a:pt x="709" y="252"/>
                  <a:pt x="710" y="253"/>
                </a:cubicBezTo>
                <a:cubicBezTo>
                  <a:pt x="710" y="254"/>
                  <a:pt x="709" y="255"/>
                  <a:pt x="710" y="256"/>
                </a:cubicBezTo>
                <a:cubicBezTo>
                  <a:pt x="712" y="257"/>
                  <a:pt x="715" y="253"/>
                  <a:pt x="715" y="256"/>
                </a:cubicBezTo>
                <a:cubicBezTo>
                  <a:pt x="717" y="258"/>
                  <a:pt x="720" y="259"/>
                  <a:pt x="723" y="259"/>
                </a:cubicBezTo>
                <a:cubicBezTo>
                  <a:pt x="725" y="260"/>
                  <a:pt x="726" y="261"/>
                  <a:pt x="728" y="262"/>
                </a:cubicBezTo>
                <a:cubicBezTo>
                  <a:pt x="730" y="262"/>
                  <a:pt x="733" y="262"/>
                  <a:pt x="734" y="263"/>
                </a:cubicBezTo>
                <a:cubicBezTo>
                  <a:pt x="736" y="263"/>
                  <a:pt x="737" y="264"/>
                  <a:pt x="739" y="265"/>
                </a:cubicBezTo>
                <a:cubicBezTo>
                  <a:pt x="744" y="267"/>
                  <a:pt x="749" y="267"/>
                  <a:pt x="753" y="269"/>
                </a:cubicBezTo>
                <a:cubicBezTo>
                  <a:pt x="756" y="269"/>
                  <a:pt x="760" y="271"/>
                  <a:pt x="762" y="272"/>
                </a:cubicBezTo>
                <a:cubicBezTo>
                  <a:pt x="765" y="272"/>
                  <a:pt x="768" y="274"/>
                  <a:pt x="771" y="275"/>
                </a:cubicBezTo>
                <a:cubicBezTo>
                  <a:pt x="772" y="275"/>
                  <a:pt x="774" y="275"/>
                  <a:pt x="776" y="276"/>
                </a:cubicBezTo>
                <a:cubicBezTo>
                  <a:pt x="776" y="276"/>
                  <a:pt x="777" y="276"/>
                  <a:pt x="777" y="276"/>
                </a:cubicBezTo>
                <a:cubicBezTo>
                  <a:pt x="779" y="277"/>
                  <a:pt x="781" y="277"/>
                  <a:pt x="782" y="277"/>
                </a:cubicBezTo>
                <a:cubicBezTo>
                  <a:pt x="784" y="278"/>
                  <a:pt x="785" y="279"/>
                  <a:pt x="787" y="279"/>
                </a:cubicBezTo>
                <a:cubicBezTo>
                  <a:pt x="789" y="280"/>
                  <a:pt x="792" y="281"/>
                  <a:pt x="795" y="281"/>
                </a:cubicBezTo>
                <a:cubicBezTo>
                  <a:pt x="796" y="282"/>
                  <a:pt x="798" y="282"/>
                  <a:pt x="799" y="282"/>
                </a:cubicBezTo>
                <a:cubicBezTo>
                  <a:pt x="800" y="283"/>
                  <a:pt x="800" y="283"/>
                  <a:pt x="801" y="283"/>
                </a:cubicBezTo>
                <a:cubicBezTo>
                  <a:pt x="802" y="283"/>
                  <a:pt x="802" y="283"/>
                  <a:pt x="802" y="283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4" y="285"/>
                  <a:pt x="805" y="284"/>
                  <a:pt x="806" y="285"/>
                </a:cubicBezTo>
                <a:cubicBezTo>
                  <a:pt x="807" y="285"/>
                  <a:pt x="808" y="286"/>
                  <a:pt x="809" y="287"/>
                </a:cubicBezTo>
                <a:cubicBezTo>
                  <a:pt x="810" y="286"/>
                  <a:pt x="811" y="287"/>
                  <a:pt x="812" y="288"/>
                </a:cubicBezTo>
                <a:cubicBezTo>
                  <a:pt x="813" y="288"/>
                  <a:pt x="813" y="288"/>
                  <a:pt x="813" y="288"/>
                </a:cubicBezTo>
                <a:cubicBezTo>
                  <a:pt x="813" y="288"/>
                  <a:pt x="813" y="287"/>
                  <a:pt x="813" y="287"/>
                </a:cubicBezTo>
                <a:cubicBezTo>
                  <a:pt x="813" y="287"/>
                  <a:pt x="813" y="287"/>
                  <a:pt x="813" y="286"/>
                </a:cubicBezTo>
                <a:cubicBezTo>
                  <a:pt x="813" y="286"/>
                  <a:pt x="813" y="286"/>
                  <a:pt x="813" y="286"/>
                </a:cubicBezTo>
                <a:cubicBezTo>
                  <a:pt x="813" y="285"/>
                  <a:pt x="813" y="285"/>
                  <a:pt x="813" y="284"/>
                </a:cubicBezTo>
                <a:cubicBezTo>
                  <a:pt x="813" y="282"/>
                  <a:pt x="813" y="282"/>
                  <a:pt x="813" y="282"/>
                </a:cubicBezTo>
                <a:cubicBezTo>
                  <a:pt x="813" y="282"/>
                  <a:pt x="812" y="281"/>
                  <a:pt x="812" y="280"/>
                </a:cubicBezTo>
                <a:cubicBezTo>
                  <a:pt x="812" y="280"/>
                  <a:pt x="813" y="280"/>
                  <a:pt x="813" y="279"/>
                </a:cubicBezTo>
                <a:cubicBezTo>
                  <a:pt x="813" y="279"/>
                  <a:pt x="812" y="279"/>
                  <a:pt x="812" y="279"/>
                </a:cubicBezTo>
                <a:cubicBezTo>
                  <a:pt x="812" y="278"/>
                  <a:pt x="812" y="278"/>
                  <a:pt x="812" y="278"/>
                </a:cubicBezTo>
                <a:cubicBezTo>
                  <a:pt x="812" y="277"/>
                  <a:pt x="812" y="277"/>
                  <a:pt x="812" y="277"/>
                </a:cubicBezTo>
                <a:cubicBezTo>
                  <a:pt x="812" y="276"/>
                  <a:pt x="812" y="276"/>
                  <a:pt x="812" y="275"/>
                </a:cubicBezTo>
                <a:cubicBezTo>
                  <a:pt x="813" y="270"/>
                  <a:pt x="813" y="265"/>
                  <a:pt x="813" y="259"/>
                </a:cubicBezTo>
                <a:cubicBezTo>
                  <a:pt x="813" y="254"/>
                  <a:pt x="813" y="250"/>
                  <a:pt x="813" y="245"/>
                </a:cubicBezTo>
                <a:cubicBezTo>
                  <a:pt x="815" y="226"/>
                  <a:pt x="815" y="226"/>
                  <a:pt x="815" y="226"/>
                </a:cubicBezTo>
                <a:cubicBezTo>
                  <a:pt x="815" y="219"/>
                  <a:pt x="816" y="212"/>
                  <a:pt x="817" y="206"/>
                </a:cubicBezTo>
                <a:cubicBezTo>
                  <a:pt x="817" y="206"/>
                  <a:pt x="818" y="205"/>
                  <a:pt x="818" y="205"/>
                </a:cubicBezTo>
                <a:cubicBezTo>
                  <a:pt x="818" y="204"/>
                  <a:pt x="817" y="204"/>
                  <a:pt x="818" y="204"/>
                </a:cubicBezTo>
                <a:cubicBezTo>
                  <a:pt x="818" y="203"/>
                  <a:pt x="818" y="203"/>
                  <a:pt x="818" y="203"/>
                </a:cubicBezTo>
                <a:cubicBezTo>
                  <a:pt x="819" y="197"/>
                  <a:pt x="820" y="192"/>
                  <a:pt x="822" y="186"/>
                </a:cubicBezTo>
                <a:cubicBezTo>
                  <a:pt x="822" y="185"/>
                  <a:pt x="822" y="186"/>
                  <a:pt x="822" y="186"/>
                </a:cubicBezTo>
                <a:cubicBezTo>
                  <a:pt x="823" y="183"/>
                  <a:pt x="824" y="178"/>
                  <a:pt x="825" y="175"/>
                </a:cubicBezTo>
                <a:cubicBezTo>
                  <a:pt x="825" y="173"/>
                  <a:pt x="825" y="171"/>
                  <a:pt x="826" y="170"/>
                </a:cubicBezTo>
                <a:cubicBezTo>
                  <a:pt x="826" y="169"/>
                  <a:pt x="825" y="169"/>
                  <a:pt x="825" y="169"/>
                </a:cubicBezTo>
                <a:cubicBezTo>
                  <a:pt x="826" y="169"/>
                  <a:pt x="826" y="169"/>
                  <a:pt x="826" y="169"/>
                </a:cubicBezTo>
                <a:cubicBezTo>
                  <a:pt x="826" y="167"/>
                  <a:pt x="826" y="167"/>
                  <a:pt x="826" y="167"/>
                </a:cubicBezTo>
                <a:cubicBezTo>
                  <a:pt x="827" y="164"/>
                  <a:pt x="828" y="160"/>
                  <a:pt x="829" y="156"/>
                </a:cubicBezTo>
                <a:cubicBezTo>
                  <a:pt x="829" y="155"/>
                  <a:pt x="829" y="155"/>
                  <a:pt x="829" y="154"/>
                </a:cubicBezTo>
                <a:cubicBezTo>
                  <a:pt x="830" y="154"/>
                  <a:pt x="830" y="154"/>
                  <a:pt x="829" y="153"/>
                </a:cubicBezTo>
                <a:cubicBezTo>
                  <a:pt x="829" y="153"/>
                  <a:pt x="830" y="151"/>
                  <a:pt x="830" y="152"/>
                </a:cubicBezTo>
                <a:cubicBezTo>
                  <a:pt x="830" y="151"/>
                  <a:pt x="830" y="152"/>
                  <a:pt x="830" y="152"/>
                </a:cubicBezTo>
                <a:cubicBezTo>
                  <a:pt x="831" y="151"/>
                  <a:pt x="831" y="149"/>
                  <a:pt x="831" y="147"/>
                </a:cubicBezTo>
                <a:cubicBezTo>
                  <a:pt x="831" y="146"/>
                  <a:pt x="832" y="144"/>
                  <a:pt x="833" y="142"/>
                </a:cubicBezTo>
                <a:cubicBezTo>
                  <a:pt x="833" y="144"/>
                  <a:pt x="833" y="146"/>
                  <a:pt x="835" y="147"/>
                </a:cubicBezTo>
                <a:cubicBezTo>
                  <a:pt x="836" y="145"/>
                  <a:pt x="836" y="141"/>
                  <a:pt x="837" y="140"/>
                </a:cubicBezTo>
                <a:cubicBezTo>
                  <a:pt x="838" y="135"/>
                  <a:pt x="839" y="130"/>
                  <a:pt x="840" y="125"/>
                </a:cubicBezTo>
                <a:cubicBezTo>
                  <a:pt x="840" y="124"/>
                  <a:pt x="840" y="124"/>
                  <a:pt x="840" y="124"/>
                </a:cubicBezTo>
                <a:cubicBezTo>
                  <a:pt x="842" y="119"/>
                  <a:pt x="842" y="114"/>
                  <a:pt x="844" y="108"/>
                </a:cubicBezTo>
                <a:cubicBezTo>
                  <a:pt x="842" y="119"/>
                  <a:pt x="839" y="128"/>
                  <a:pt x="838" y="138"/>
                </a:cubicBezTo>
                <a:cubicBezTo>
                  <a:pt x="837" y="140"/>
                  <a:pt x="836" y="146"/>
                  <a:pt x="835" y="150"/>
                </a:cubicBezTo>
                <a:cubicBezTo>
                  <a:pt x="835" y="152"/>
                  <a:pt x="836" y="153"/>
                  <a:pt x="838" y="152"/>
                </a:cubicBezTo>
                <a:cubicBezTo>
                  <a:pt x="840" y="150"/>
                  <a:pt x="839" y="147"/>
                  <a:pt x="840" y="145"/>
                </a:cubicBezTo>
                <a:cubicBezTo>
                  <a:pt x="841" y="145"/>
                  <a:pt x="841" y="144"/>
                  <a:pt x="842" y="145"/>
                </a:cubicBezTo>
                <a:cubicBezTo>
                  <a:pt x="842" y="150"/>
                  <a:pt x="840" y="156"/>
                  <a:pt x="840" y="160"/>
                </a:cubicBezTo>
                <a:cubicBezTo>
                  <a:pt x="840" y="161"/>
                  <a:pt x="840" y="162"/>
                  <a:pt x="840" y="163"/>
                </a:cubicBezTo>
                <a:cubicBezTo>
                  <a:pt x="840" y="163"/>
                  <a:pt x="840" y="164"/>
                  <a:pt x="841" y="164"/>
                </a:cubicBezTo>
                <a:cubicBezTo>
                  <a:pt x="841" y="164"/>
                  <a:pt x="841" y="164"/>
                  <a:pt x="842" y="164"/>
                </a:cubicBezTo>
                <a:cubicBezTo>
                  <a:pt x="842" y="159"/>
                  <a:pt x="846" y="156"/>
                  <a:pt x="846" y="151"/>
                </a:cubicBezTo>
                <a:cubicBezTo>
                  <a:pt x="847" y="150"/>
                  <a:pt x="848" y="149"/>
                  <a:pt x="849" y="149"/>
                </a:cubicBezTo>
                <a:cubicBezTo>
                  <a:pt x="849" y="147"/>
                  <a:pt x="850" y="145"/>
                  <a:pt x="850" y="143"/>
                </a:cubicBezTo>
                <a:cubicBezTo>
                  <a:pt x="850" y="142"/>
                  <a:pt x="850" y="142"/>
                  <a:pt x="850" y="142"/>
                </a:cubicBezTo>
                <a:cubicBezTo>
                  <a:pt x="851" y="137"/>
                  <a:pt x="851" y="133"/>
                  <a:pt x="853" y="129"/>
                </a:cubicBezTo>
                <a:cubicBezTo>
                  <a:pt x="853" y="133"/>
                  <a:pt x="852" y="136"/>
                  <a:pt x="851" y="140"/>
                </a:cubicBezTo>
                <a:cubicBezTo>
                  <a:pt x="851" y="140"/>
                  <a:pt x="852" y="141"/>
                  <a:pt x="852" y="141"/>
                </a:cubicBezTo>
                <a:cubicBezTo>
                  <a:pt x="851" y="144"/>
                  <a:pt x="850" y="149"/>
                  <a:pt x="849" y="152"/>
                </a:cubicBezTo>
                <a:cubicBezTo>
                  <a:pt x="850" y="153"/>
                  <a:pt x="851" y="153"/>
                  <a:pt x="851" y="152"/>
                </a:cubicBezTo>
                <a:cubicBezTo>
                  <a:pt x="851" y="152"/>
                  <a:pt x="851" y="153"/>
                  <a:pt x="851" y="153"/>
                </a:cubicBezTo>
                <a:cubicBezTo>
                  <a:pt x="851" y="153"/>
                  <a:pt x="851" y="153"/>
                  <a:pt x="852" y="153"/>
                </a:cubicBezTo>
                <a:cubicBezTo>
                  <a:pt x="851" y="155"/>
                  <a:pt x="851" y="155"/>
                  <a:pt x="851" y="157"/>
                </a:cubicBezTo>
                <a:cubicBezTo>
                  <a:pt x="851" y="158"/>
                  <a:pt x="851" y="158"/>
                  <a:pt x="852" y="158"/>
                </a:cubicBezTo>
                <a:cubicBezTo>
                  <a:pt x="852" y="156"/>
                  <a:pt x="853" y="155"/>
                  <a:pt x="853" y="153"/>
                </a:cubicBezTo>
                <a:cubicBezTo>
                  <a:pt x="853" y="152"/>
                  <a:pt x="853" y="151"/>
                  <a:pt x="853" y="151"/>
                </a:cubicBezTo>
                <a:cubicBezTo>
                  <a:pt x="853" y="150"/>
                  <a:pt x="853" y="150"/>
                  <a:pt x="854" y="150"/>
                </a:cubicBezTo>
                <a:cubicBezTo>
                  <a:pt x="854" y="149"/>
                  <a:pt x="853" y="149"/>
                  <a:pt x="853" y="148"/>
                </a:cubicBezTo>
                <a:cubicBezTo>
                  <a:pt x="853" y="148"/>
                  <a:pt x="854" y="148"/>
                  <a:pt x="854" y="147"/>
                </a:cubicBezTo>
                <a:cubicBezTo>
                  <a:pt x="855" y="145"/>
                  <a:pt x="854" y="143"/>
                  <a:pt x="855" y="141"/>
                </a:cubicBezTo>
                <a:cubicBezTo>
                  <a:pt x="855" y="140"/>
                  <a:pt x="856" y="139"/>
                  <a:pt x="857" y="137"/>
                </a:cubicBezTo>
                <a:cubicBezTo>
                  <a:pt x="857" y="138"/>
                  <a:pt x="856" y="139"/>
                  <a:pt x="856" y="140"/>
                </a:cubicBezTo>
                <a:cubicBezTo>
                  <a:pt x="855" y="144"/>
                  <a:pt x="856" y="148"/>
                  <a:pt x="855" y="151"/>
                </a:cubicBezTo>
                <a:cubicBezTo>
                  <a:pt x="856" y="152"/>
                  <a:pt x="856" y="151"/>
                  <a:pt x="857" y="151"/>
                </a:cubicBezTo>
                <a:cubicBezTo>
                  <a:pt x="857" y="150"/>
                  <a:pt x="857" y="149"/>
                  <a:pt x="857" y="148"/>
                </a:cubicBezTo>
                <a:cubicBezTo>
                  <a:pt x="857" y="148"/>
                  <a:pt x="857" y="149"/>
                  <a:pt x="857" y="148"/>
                </a:cubicBezTo>
                <a:cubicBezTo>
                  <a:pt x="857" y="146"/>
                  <a:pt x="857" y="144"/>
                  <a:pt x="858" y="141"/>
                </a:cubicBezTo>
                <a:cubicBezTo>
                  <a:pt x="858" y="141"/>
                  <a:pt x="858" y="140"/>
                  <a:pt x="859" y="141"/>
                </a:cubicBezTo>
                <a:cubicBezTo>
                  <a:pt x="859" y="140"/>
                  <a:pt x="859" y="140"/>
                  <a:pt x="860" y="140"/>
                </a:cubicBezTo>
                <a:cubicBezTo>
                  <a:pt x="860" y="139"/>
                  <a:pt x="859" y="140"/>
                  <a:pt x="859" y="140"/>
                </a:cubicBezTo>
                <a:cubicBezTo>
                  <a:pt x="860" y="139"/>
                  <a:pt x="859" y="138"/>
                  <a:pt x="860" y="138"/>
                </a:cubicBezTo>
                <a:cubicBezTo>
                  <a:pt x="860" y="134"/>
                  <a:pt x="861" y="132"/>
                  <a:pt x="861" y="128"/>
                </a:cubicBezTo>
                <a:cubicBezTo>
                  <a:pt x="861" y="131"/>
                  <a:pt x="861" y="134"/>
                  <a:pt x="860" y="137"/>
                </a:cubicBezTo>
                <a:cubicBezTo>
                  <a:pt x="860" y="138"/>
                  <a:pt x="861" y="137"/>
                  <a:pt x="861" y="138"/>
                </a:cubicBezTo>
                <a:cubicBezTo>
                  <a:pt x="861" y="139"/>
                  <a:pt x="860" y="139"/>
                  <a:pt x="860" y="140"/>
                </a:cubicBezTo>
                <a:cubicBezTo>
                  <a:pt x="860" y="141"/>
                  <a:pt x="860" y="142"/>
                  <a:pt x="860" y="143"/>
                </a:cubicBezTo>
                <a:cubicBezTo>
                  <a:pt x="860" y="144"/>
                  <a:pt x="859" y="145"/>
                  <a:pt x="859" y="146"/>
                </a:cubicBezTo>
                <a:cubicBezTo>
                  <a:pt x="860" y="147"/>
                  <a:pt x="860" y="148"/>
                  <a:pt x="860" y="149"/>
                </a:cubicBezTo>
                <a:cubicBezTo>
                  <a:pt x="860" y="150"/>
                  <a:pt x="860" y="149"/>
                  <a:pt x="860" y="150"/>
                </a:cubicBezTo>
                <a:cubicBezTo>
                  <a:pt x="861" y="151"/>
                  <a:pt x="861" y="150"/>
                  <a:pt x="862" y="150"/>
                </a:cubicBezTo>
                <a:cubicBezTo>
                  <a:pt x="862" y="151"/>
                  <a:pt x="861" y="150"/>
                  <a:pt x="861" y="151"/>
                </a:cubicBezTo>
                <a:cubicBezTo>
                  <a:pt x="861" y="151"/>
                  <a:pt x="861" y="152"/>
                  <a:pt x="862" y="152"/>
                </a:cubicBezTo>
                <a:cubicBezTo>
                  <a:pt x="861" y="154"/>
                  <a:pt x="861" y="155"/>
                  <a:pt x="861" y="157"/>
                </a:cubicBezTo>
                <a:cubicBezTo>
                  <a:pt x="861" y="157"/>
                  <a:pt x="861" y="156"/>
                  <a:pt x="861" y="157"/>
                </a:cubicBezTo>
                <a:cubicBezTo>
                  <a:pt x="861" y="157"/>
                  <a:pt x="861" y="160"/>
                  <a:pt x="861" y="160"/>
                </a:cubicBezTo>
                <a:cubicBezTo>
                  <a:pt x="861" y="162"/>
                  <a:pt x="861" y="163"/>
                  <a:pt x="860" y="165"/>
                </a:cubicBezTo>
                <a:cubicBezTo>
                  <a:pt x="860" y="166"/>
                  <a:pt x="861" y="165"/>
                  <a:pt x="861" y="166"/>
                </a:cubicBezTo>
                <a:cubicBezTo>
                  <a:pt x="861" y="167"/>
                  <a:pt x="861" y="168"/>
                  <a:pt x="860" y="169"/>
                </a:cubicBezTo>
                <a:cubicBezTo>
                  <a:pt x="861" y="170"/>
                  <a:pt x="861" y="172"/>
                  <a:pt x="860" y="173"/>
                </a:cubicBezTo>
                <a:cubicBezTo>
                  <a:pt x="861" y="173"/>
                  <a:pt x="861" y="172"/>
                  <a:pt x="862" y="172"/>
                </a:cubicBezTo>
                <a:cubicBezTo>
                  <a:pt x="862" y="172"/>
                  <a:pt x="861" y="173"/>
                  <a:pt x="861" y="174"/>
                </a:cubicBezTo>
                <a:cubicBezTo>
                  <a:pt x="861" y="178"/>
                  <a:pt x="862" y="181"/>
                  <a:pt x="861" y="186"/>
                </a:cubicBezTo>
                <a:cubicBezTo>
                  <a:pt x="861" y="187"/>
                  <a:pt x="862" y="187"/>
                  <a:pt x="861" y="188"/>
                </a:cubicBezTo>
                <a:cubicBezTo>
                  <a:pt x="861" y="188"/>
                  <a:pt x="862" y="188"/>
                  <a:pt x="862" y="188"/>
                </a:cubicBezTo>
                <a:cubicBezTo>
                  <a:pt x="862" y="190"/>
                  <a:pt x="860" y="196"/>
                  <a:pt x="862" y="198"/>
                </a:cubicBezTo>
                <a:cubicBezTo>
                  <a:pt x="861" y="198"/>
                  <a:pt x="861" y="197"/>
                  <a:pt x="861" y="198"/>
                </a:cubicBezTo>
                <a:cubicBezTo>
                  <a:pt x="861" y="199"/>
                  <a:pt x="860" y="200"/>
                  <a:pt x="861" y="201"/>
                </a:cubicBezTo>
                <a:cubicBezTo>
                  <a:pt x="861" y="204"/>
                  <a:pt x="860" y="206"/>
                  <a:pt x="861" y="208"/>
                </a:cubicBezTo>
                <a:cubicBezTo>
                  <a:pt x="860" y="209"/>
                  <a:pt x="860" y="210"/>
                  <a:pt x="860" y="210"/>
                </a:cubicBezTo>
                <a:cubicBezTo>
                  <a:pt x="860" y="211"/>
                  <a:pt x="860" y="213"/>
                  <a:pt x="860" y="214"/>
                </a:cubicBezTo>
                <a:cubicBezTo>
                  <a:pt x="859" y="231"/>
                  <a:pt x="857" y="248"/>
                  <a:pt x="857" y="264"/>
                </a:cubicBezTo>
                <a:cubicBezTo>
                  <a:pt x="856" y="268"/>
                  <a:pt x="857" y="273"/>
                  <a:pt x="857" y="277"/>
                </a:cubicBezTo>
                <a:cubicBezTo>
                  <a:pt x="857" y="277"/>
                  <a:pt x="857" y="277"/>
                  <a:pt x="857" y="278"/>
                </a:cubicBezTo>
                <a:cubicBezTo>
                  <a:pt x="857" y="279"/>
                  <a:pt x="857" y="279"/>
                  <a:pt x="857" y="279"/>
                </a:cubicBezTo>
                <a:cubicBezTo>
                  <a:pt x="857" y="280"/>
                  <a:pt x="857" y="281"/>
                  <a:pt x="857" y="282"/>
                </a:cubicBezTo>
                <a:cubicBezTo>
                  <a:pt x="857" y="291"/>
                  <a:pt x="857" y="302"/>
                  <a:pt x="859" y="311"/>
                </a:cubicBezTo>
                <a:cubicBezTo>
                  <a:pt x="858" y="317"/>
                  <a:pt x="860" y="324"/>
                  <a:pt x="860" y="331"/>
                </a:cubicBezTo>
                <a:cubicBezTo>
                  <a:pt x="860" y="334"/>
                  <a:pt x="860" y="336"/>
                  <a:pt x="860" y="339"/>
                </a:cubicBezTo>
                <a:cubicBezTo>
                  <a:pt x="861" y="340"/>
                  <a:pt x="861" y="342"/>
                  <a:pt x="861" y="343"/>
                </a:cubicBezTo>
                <a:cubicBezTo>
                  <a:pt x="861" y="345"/>
                  <a:pt x="861" y="347"/>
                  <a:pt x="861" y="349"/>
                </a:cubicBezTo>
                <a:cubicBezTo>
                  <a:pt x="861" y="350"/>
                  <a:pt x="861" y="350"/>
                  <a:pt x="861" y="350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0" y="350"/>
                  <a:pt x="860" y="350"/>
                </a:cubicBezTo>
                <a:cubicBezTo>
                  <a:pt x="859" y="350"/>
                  <a:pt x="858" y="350"/>
                  <a:pt x="857" y="349"/>
                </a:cubicBezTo>
                <a:cubicBezTo>
                  <a:pt x="854" y="349"/>
                  <a:pt x="853" y="349"/>
                  <a:pt x="851" y="348"/>
                </a:cubicBezTo>
                <a:cubicBezTo>
                  <a:pt x="843" y="346"/>
                  <a:pt x="834" y="342"/>
                  <a:pt x="826" y="340"/>
                </a:cubicBezTo>
                <a:cubicBezTo>
                  <a:pt x="824" y="340"/>
                  <a:pt x="821" y="338"/>
                  <a:pt x="819" y="338"/>
                </a:cubicBezTo>
                <a:cubicBezTo>
                  <a:pt x="818" y="338"/>
                  <a:pt x="817" y="338"/>
                  <a:pt x="816" y="337"/>
                </a:cubicBezTo>
                <a:cubicBezTo>
                  <a:pt x="812" y="336"/>
                  <a:pt x="807" y="334"/>
                  <a:pt x="803" y="334"/>
                </a:cubicBezTo>
                <a:cubicBezTo>
                  <a:pt x="801" y="333"/>
                  <a:pt x="799" y="332"/>
                  <a:pt x="797" y="331"/>
                </a:cubicBezTo>
                <a:cubicBezTo>
                  <a:pt x="794" y="331"/>
                  <a:pt x="792" y="330"/>
                  <a:pt x="790" y="330"/>
                </a:cubicBezTo>
                <a:cubicBezTo>
                  <a:pt x="789" y="329"/>
                  <a:pt x="788" y="329"/>
                  <a:pt x="788" y="329"/>
                </a:cubicBezTo>
                <a:cubicBezTo>
                  <a:pt x="787" y="329"/>
                  <a:pt x="787" y="329"/>
                  <a:pt x="786" y="328"/>
                </a:cubicBezTo>
                <a:cubicBezTo>
                  <a:pt x="783" y="328"/>
                  <a:pt x="779" y="327"/>
                  <a:pt x="776" y="325"/>
                </a:cubicBezTo>
                <a:cubicBezTo>
                  <a:pt x="775" y="325"/>
                  <a:pt x="775" y="325"/>
                  <a:pt x="775" y="326"/>
                </a:cubicBezTo>
                <a:cubicBezTo>
                  <a:pt x="773" y="324"/>
                  <a:pt x="770" y="325"/>
                  <a:pt x="768" y="324"/>
                </a:cubicBezTo>
                <a:cubicBezTo>
                  <a:pt x="767" y="324"/>
                  <a:pt x="767" y="324"/>
                  <a:pt x="767" y="324"/>
                </a:cubicBezTo>
                <a:cubicBezTo>
                  <a:pt x="766" y="323"/>
                  <a:pt x="765" y="323"/>
                  <a:pt x="763" y="323"/>
                </a:cubicBezTo>
                <a:cubicBezTo>
                  <a:pt x="759" y="321"/>
                  <a:pt x="755" y="321"/>
                  <a:pt x="751" y="319"/>
                </a:cubicBezTo>
                <a:cubicBezTo>
                  <a:pt x="749" y="320"/>
                  <a:pt x="746" y="319"/>
                  <a:pt x="744" y="318"/>
                </a:cubicBezTo>
                <a:cubicBezTo>
                  <a:pt x="743" y="318"/>
                  <a:pt x="743" y="319"/>
                  <a:pt x="742" y="318"/>
                </a:cubicBezTo>
                <a:cubicBezTo>
                  <a:pt x="741" y="318"/>
                  <a:pt x="741" y="318"/>
                  <a:pt x="741" y="318"/>
                </a:cubicBezTo>
                <a:cubicBezTo>
                  <a:pt x="740" y="318"/>
                  <a:pt x="740" y="318"/>
                  <a:pt x="739" y="318"/>
                </a:cubicBezTo>
                <a:cubicBezTo>
                  <a:pt x="738" y="317"/>
                  <a:pt x="738" y="317"/>
                  <a:pt x="737" y="316"/>
                </a:cubicBezTo>
                <a:cubicBezTo>
                  <a:pt x="736" y="316"/>
                  <a:pt x="736" y="317"/>
                  <a:pt x="735" y="316"/>
                </a:cubicBezTo>
                <a:cubicBezTo>
                  <a:pt x="734" y="316"/>
                  <a:pt x="733" y="315"/>
                  <a:pt x="733" y="315"/>
                </a:cubicBezTo>
                <a:cubicBezTo>
                  <a:pt x="731" y="315"/>
                  <a:pt x="729" y="316"/>
                  <a:pt x="727" y="314"/>
                </a:cubicBezTo>
                <a:cubicBezTo>
                  <a:pt x="725" y="314"/>
                  <a:pt x="724" y="313"/>
                  <a:pt x="722" y="313"/>
                </a:cubicBezTo>
                <a:cubicBezTo>
                  <a:pt x="721" y="313"/>
                  <a:pt x="720" y="313"/>
                  <a:pt x="719" y="313"/>
                </a:cubicBezTo>
                <a:cubicBezTo>
                  <a:pt x="718" y="313"/>
                  <a:pt x="718" y="313"/>
                  <a:pt x="717" y="313"/>
                </a:cubicBezTo>
                <a:cubicBezTo>
                  <a:pt x="715" y="312"/>
                  <a:pt x="713" y="313"/>
                  <a:pt x="711" y="311"/>
                </a:cubicBezTo>
                <a:cubicBezTo>
                  <a:pt x="708" y="312"/>
                  <a:pt x="703" y="309"/>
                  <a:pt x="701" y="311"/>
                </a:cubicBezTo>
                <a:cubicBezTo>
                  <a:pt x="701" y="312"/>
                  <a:pt x="700" y="313"/>
                  <a:pt x="699" y="313"/>
                </a:cubicBezTo>
                <a:cubicBezTo>
                  <a:pt x="698" y="313"/>
                  <a:pt x="698" y="312"/>
                  <a:pt x="697" y="311"/>
                </a:cubicBezTo>
                <a:cubicBezTo>
                  <a:pt x="696" y="311"/>
                  <a:pt x="693" y="310"/>
                  <a:pt x="692" y="310"/>
                </a:cubicBezTo>
                <a:cubicBezTo>
                  <a:pt x="691" y="310"/>
                  <a:pt x="691" y="311"/>
                  <a:pt x="690" y="311"/>
                </a:cubicBezTo>
                <a:cubicBezTo>
                  <a:pt x="689" y="311"/>
                  <a:pt x="688" y="309"/>
                  <a:pt x="687" y="309"/>
                </a:cubicBezTo>
                <a:cubicBezTo>
                  <a:pt x="686" y="309"/>
                  <a:pt x="685" y="310"/>
                  <a:pt x="684" y="310"/>
                </a:cubicBezTo>
                <a:cubicBezTo>
                  <a:pt x="683" y="309"/>
                  <a:pt x="682" y="308"/>
                  <a:pt x="682" y="307"/>
                </a:cubicBezTo>
                <a:cubicBezTo>
                  <a:pt x="682" y="307"/>
                  <a:pt x="682" y="307"/>
                  <a:pt x="681" y="307"/>
                </a:cubicBezTo>
                <a:cubicBezTo>
                  <a:pt x="680" y="305"/>
                  <a:pt x="677" y="304"/>
                  <a:pt x="674" y="304"/>
                </a:cubicBezTo>
                <a:cubicBezTo>
                  <a:pt x="674" y="303"/>
                  <a:pt x="673" y="303"/>
                  <a:pt x="673" y="303"/>
                </a:cubicBezTo>
                <a:cubicBezTo>
                  <a:pt x="670" y="302"/>
                  <a:pt x="668" y="299"/>
                  <a:pt x="666" y="296"/>
                </a:cubicBezTo>
                <a:cubicBezTo>
                  <a:pt x="666" y="296"/>
                  <a:pt x="665" y="296"/>
                  <a:pt x="665" y="295"/>
                </a:cubicBezTo>
                <a:cubicBezTo>
                  <a:pt x="664" y="294"/>
                  <a:pt x="664" y="293"/>
                  <a:pt x="663" y="292"/>
                </a:cubicBezTo>
                <a:cubicBezTo>
                  <a:pt x="663" y="291"/>
                  <a:pt x="662" y="291"/>
                  <a:pt x="662" y="290"/>
                </a:cubicBezTo>
                <a:cubicBezTo>
                  <a:pt x="662" y="288"/>
                  <a:pt x="661" y="287"/>
                  <a:pt x="660" y="286"/>
                </a:cubicBezTo>
                <a:cubicBezTo>
                  <a:pt x="660" y="285"/>
                  <a:pt x="659" y="284"/>
                  <a:pt x="659" y="283"/>
                </a:cubicBezTo>
                <a:cubicBezTo>
                  <a:pt x="658" y="281"/>
                  <a:pt x="659" y="279"/>
                  <a:pt x="658" y="277"/>
                </a:cubicBezTo>
                <a:cubicBezTo>
                  <a:pt x="659" y="274"/>
                  <a:pt x="659" y="271"/>
                  <a:pt x="660" y="267"/>
                </a:cubicBezTo>
                <a:cubicBezTo>
                  <a:pt x="660" y="267"/>
                  <a:pt x="659" y="267"/>
                  <a:pt x="660" y="266"/>
                </a:cubicBezTo>
                <a:cubicBezTo>
                  <a:pt x="661" y="265"/>
                  <a:pt x="661" y="263"/>
                  <a:pt x="662" y="261"/>
                </a:cubicBezTo>
                <a:cubicBezTo>
                  <a:pt x="663" y="261"/>
                  <a:pt x="663" y="260"/>
                  <a:pt x="664" y="260"/>
                </a:cubicBezTo>
                <a:cubicBezTo>
                  <a:pt x="665" y="259"/>
                  <a:pt x="665" y="258"/>
                  <a:pt x="666" y="257"/>
                </a:cubicBezTo>
                <a:cubicBezTo>
                  <a:pt x="670" y="256"/>
                  <a:pt x="673" y="253"/>
                  <a:pt x="677" y="251"/>
                </a:cubicBezTo>
                <a:cubicBezTo>
                  <a:pt x="677" y="251"/>
                  <a:pt x="678" y="251"/>
                  <a:pt x="678" y="251"/>
                </a:cubicBezTo>
                <a:cubicBezTo>
                  <a:pt x="680" y="250"/>
                  <a:pt x="682" y="250"/>
                  <a:pt x="684" y="249"/>
                </a:cubicBezTo>
                <a:cubicBezTo>
                  <a:pt x="685" y="248"/>
                  <a:pt x="687" y="249"/>
                  <a:pt x="689" y="249"/>
                </a:cubicBezTo>
                <a:cubicBezTo>
                  <a:pt x="690" y="249"/>
                  <a:pt x="690" y="248"/>
                  <a:pt x="692" y="249"/>
                </a:cubicBezTo>
                <a:cubicBezTo>
                  <a:pt x="693" y="249"/>
                  <a:pt x="695" y="248"/>
                  <a:pt x="696" y="248"/>
                </a:cubicBezTo>
                <a:cubicBezTo>
                  <a:pt x="698" y="248"/>
                  <a:pt x="700" y="249"/>
                  <a:pt x="701" y="250"/>
                </a:cubicBezTo>
                <a:cubicBezTo>
                  <a:pt x="702" y="250"/>
                  <a:pt x="703" y="249"/>
                  <a:pt x="704" y="250"/>
                </a:cubicBezTo>
                <a:cubicBezTo>
                  <a:pt x="705" y="250"/>
                  <a:pt x="706" y="252"/>
                  <a:pt x="707" y="252"/>
                </a:cubicBezTo>
                <a:close/>
                <a:moveTo>
                  <a:pt x="858" y="156"/>
                </a:moveTo>
                <a:cubicBezTo>
                  <a:pt x="858" y="156"/>
                  <a:pt x="858" y="156"/>
                  <a:pt x="858" y="156"/>
                </a:cubicBezTo>
                <a:cubicBezTo>
                  <a:pt x="858" y="157"/>
                  <a:pt x="859" y="156"/>
                  <a:pt x="858" y="156"/>
                </a:cubicBezTo>
                <a:close/>
                <a:moveTo>
                  <a:pt x="859" y="156"/>
                </a:moveTo>
                <a:cubicBezTo>
                  <a:pt x="860" y="155"/>
                  <a:pt x="859" y="154"/>
                  <a:pt x="860" y="152"/>
                </a:cubicBezTo>
                <a:cubicBezTo>
                  <a:pt x="859" y="152"/>
                  <a:pt x="859" y="152"/>
                  <a:pt x="860" y="151"/>
                </a:cubicBezTo>
                <a:cubicBezTo>
                  <a:pt x="859" y="150"/>
                  <a:pt x="860" y="148"/>
                  <a:pt x="858" y="148"/>
                </a:cubicBezTo>
                <a:cubicBezTo>
                  <a:pt x="858" y="149"/>
                  <a:pt x="858" y="150"/>
                  <a:pt x="857" y="151"/>
                </a:cubicBezTo>
                <a:cubicBezTo>
                  <a:pt x="857" y="151"/>
                  <a:pt x="858" y="151"/>
                  <a:pt x="858" y="151"/>
                </a:cubicBezTo>
                <a:cubicBezTo>
                  <a:pt x="858" y="152"/>
                  <a:pt x="858" y="154"/>
                  <a:pt x="858" y="156"/>
                </a:cubicBezTo>
                <a:cubicBezTo>
                  <a:pt x="858" y="156"/>
                  <a:pt x="858" y="155"/>
                  <a:pt x="859" y="156"/>
                </a:cubicBezTo>
                <a:close/>
              </a:path>
            </a:pathLst>
          </a:custGeom>
          <a:solidFill>
            <a:srgbClr val="0B35E5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06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>
            <a:extLst>
              <a:ext uri="{FF2B5EF4-FFF2-40B4-BE49-F238E27FC236}">
                <a16:creationId xmlns:a16="http://schemas.microsoft.com/office/drawing/2014/main" id="{CEB6CFBD-2CD0-4DE8-A86F-4220D675329C}"/>
              </a:ext>
            </a:extLst>
          </p:cNvPr>
          <p:cNvGrpSpPr/>
          <p:nvPr/>
        </p:nvGrpSpPr>
        <p:grpSpPr>
          <a:xfrm>
            <a:off x="304365" y="628650"/>
            <a:ext cx="8496735" cy="110490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89EF8F-5D58-465E-888A-8DAF1B9BEFA9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6522F10-A1A1-400F-AC34-893E8489B433}"/>
              </a:ext>
            </a:extLst>
          </p:cNvPr>
          <p:cNvSpPr/>
          <p:nvPr/>
        </p:nvSpPr>
        <p:spPr>
          <a:xfrm>
            <a:off x="591999" y="197307"/>
            <a:ext cx="25543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ระเบิดจากข้างใน</a:t>
            </a:r>
            <a:r>
              <a:rPr kumimoji="0" lang="th-TH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6C315-01D7-4ACE-BEE7-F228AD84F607}"/>
              </a:ext>
            </a:extLst>
          </p:cNvPr>
          <p:cNvSpPr txBox="1"/>
          <p:nvPr/>
        </p:nvSpPr>
        <p:spPr>
          <a:xfrm>
            <a:off x="591999" y="765211"/>
            <a:ext cx="748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เกิดจากความสมัครใจและมุ่งมั่นของผู้บริหาร / สมาชิกของชมรม / หน่วยงาน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ที่เข้าใจและอยากทำ ไม่ใช่การสั่งการให้ทำ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BD8A7ECF-6475-4551-814B-FF137585CCDF}"/>
              </a:ext>
            </a:extLst>
          </p:cNvPr>
          <p:cNvGrpSpPr/>
          <p:nvPr/>
        </p:nvGrpSpPr>
        <p:grpSpPr>
          <a:xfrm>
            <a:off x="314198" y="2303207"/>
            <a:ext cx="8496735" cy="110490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480375F-F7AD-41E7-83EE-EA0FA86D071A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064A5-D1A8-4C2C-B4F7-577FBFA5FDDE}"/>
              </a:ext>
            </a:extLst>
          </p:cNvPr>
          <p:cNvSpPr/>
          <p:nvPr/>
        </p:nvSpPr>
        <p:spPr>
          <a:xfrm>
            <a:off x="601832" y="1871864"/>
            <a:ext cx="25543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ใส่ใจแบบองค์รวม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B8EF1-A39D-4BE8-BF2E-C382629D2107}"/>
              </a:ext>
            </a:extLst>
          </p:cNvPr>
          <p:cNvSpPr txBox="1"/>
          <p:nvPr/>
        </p:nvSpPr>
        <p:spPr>
          <a:xfrm>
            <a:off x="601832" y="2439768"/>
            <a:ext cx="748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ทำอย่างเป็นระบบ ครบวงจร ต่อเนื่อง ผสมผสานกับกระบวนการทำงานปกติ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ของหน่วยงาน 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9B2F0F05-08B8-4907-94F3-C8B78F319C40}"/>
              </a:ext>
            </a:extLst>
          </p:cNvPr>
          <p:cNvGrpSpPr/>
          <p:nvPr/>
        </p:nvGrpSpPr>
        <p:grpSpPr>
          <a:xfrm>
            <a:off x="314198" y="3855109"/>
            <a:ext cx="8496735" cy="110490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51B3CB-9CD2-4812-93A0-17512A054574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5CC0A2-7045-4C21-AE2F-20AAD95B2C52}"/>
              </a:ext>
            </a:extLst>
          </p:cNvPr>
          <p:cNvSpPr/>
          <p:nvPr/>
        </p:nvSpPr>
        <p:spPr>
          <a:xfrm>
            <a:off x="601831" y="3423766"/>
            <a:ext cx="29795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ทำตามหลักความจริง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B403-9F0B-4981-95FF-3908B1481C89}"/>
              </a:ext>
            </a:extLst>
          </p:cNvPr>
          <p:cNvSpPr txBox="1"/>
          <p:nvPr/>
        </p:nvSpPr>
        <p:spPr>
          <a:xfrm>
            <a:off x="601832" y="3991670"/>
            <a:ext cx="748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เริ่มจากเข้าใจความจริง สภาพความเป็นจริง ในบริบทของแต่ละหน่วยงาน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และลงมือปฏิบัติจริง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1685315F-598F-4520-A106-2C3C412FA9D4}"/>
              </a:ext>
            </a:extLst>
          </p:cNvPr>
          <p:cNvGrpSpPr>
            <a:grpSpLocks/>
          </p:cNvGrpSpPr>
          <p:nvPr/>
        </p:nvGrpSpPr>
        <p:grpSpPr bwMode="auto">
          <a:xfrm>
            <a:off x="8404225" y="0"/>
            <a:ext cx="739775" cy="5143500"/>
            <a:chOff x="0" y="0"/>
            <a:chExt cx="2423582" cy="35451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2B0312F6-E242-4E3B-8927-40A0F528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9E5CCFA4-DFA3-4B16-8776-BBA16ECBD78E}"/>
              </a:ext>
            </a:extLst>
          </p:cNvPr>
          <p:cNvGrpSpPr>
            <a:grpSpLocks/>
          </p:cNvGrpSpPr>
          <p:nvPr/>
        </p:nvGrpSpPr>
        <p:grpSpPr bwMode="auto">
          <a:xfrm>
            <a:off x="8087033" y="0"/>
            <a:ext cx="219654" cy="5143500"/>
            <a:chOff x="0" y="0"/>
            <a:chExt cx="2423582" cy="3545138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195EEE5-0728-4D85-BA71-470AF59F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circl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>
            <a:extLst>
              <a:ext uri="{FF2B5EF4-FFF2-40B4-BE49-F238E27FC236}">
                <a16:creationId xmlns:a16="http://schemas.microsoft.com/office/drawing/2014/main" id="{CEB6CFBD-2CD0-4DE8-A86F-4220D675329C}"/>
              </a:ext>
            </a:extLst>
          </p:cNvPr>
          <p:cNvGrpSpPr/>
          <p:nvPr/>
        </p:nvGrpSpPr>
        <p:grpSpPr>
          <a:xfrm>
            <a:off x="304365" y="628650"/>
            <a:ext cx="8496735" cy="110490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89EF8F-5D58-465E-888A-8DAF1B9BEFA9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6522F10-A1A1-400F-AC34-893E8489B433}"/>
              </a:ext>
            </a:extLst>
          </p:cNvPr>
          <p:cNvSpPr/>
          <p:nvPr/>
        </p:nvSpPr>
        <p:spPr>
          <a:xfrm>
            <a:off x="591999" y="197307"/>
            <a:ext cx="25543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การมีส่วนร่วม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6C315-01D7-4ACE-BEE7-F228AD84F607}"/>
              </a:ext>
            </a:extLst>
          </p:cNvPr>
          <p:cNvSpPr txBox="1"/>
          <p:nvPr/>
        </p:nvSpPr>
        <p:spPr>
          <a:xfrm>
            <a:off x="591999" y="765211"/>
            <a:ext cx="7485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ต้องเปิดช่องทางให้มีส่วนร่วมอย่างกว้างขวางของคนทุกระดับ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ในทุกกระบวนการดำเนินงาน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BD8A7ECF-6475-4551-814B-FF137585CCDF}"/>
              </a:ext>
            </a:extLst>
          </p:cNvPr>
          <p:cNvGrpSpPr/>
          <p:nvPr/>
        </p:nvGrpSpPr>
        <p:grpSpPr>
          <a:xfrm>
            <a:off x="306487" y="2858548"/>
            <a:ext cx="8496735" cy="1525843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480375F-F7AD-41E7-83EE-EA0FA86D071A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064A5-D1A8-4C2C-B4F7-577FBFA5FDDE}"/>
              </a:ext>
            </a:extLst>
          </p:cNvPr>
          <p:cNvSpPr/>
          <p:nvPr/>
        </p:nvSpPr>
        <p:spPr>
          <a:xfrm>
            <a:off x="594120" y="2427205"/>
            <a:ext cx="35129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ทำความดีเพื่อความดี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B8EF1-A39D-4BE8-BF2E-C382629D2107}"/>
              </a:ext>
            </a:extLst>
          </p:cNvPr>
          <p:cNvSpPr txBox="1"/>
          <p:nvPr/>
        </p:nvSpPr>
        <p:spPr>
          <a:xfrm>
            <a:off x="594121" y="2995109"/>
            <a:ext cx="7485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สู่ความดีงาม เป้าหมายไม่ใช่แค่ทำตามกระแส แก้ปัญหาเฉพาะหน้า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ต้องเป็นความคิด วิธีการ กิจกรรมเชิงบวก และสร้างสรรค์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เน้นประโยชน์สุขส่วนรวมของคนทั้งในและนอกหน่วยงาน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1685315F-598F-4520-A106-2C3C412FA9D4}"/>
              </a:ext>
            </a:extLst>
          </p:cNvPr>
          <p:cNvGrpSpPr>
            <a:grpSpLocks/>
          </p:cNvGrpSpPr>
          <p:nvPr/>
        </p:nvGrpSpPr>
        <p:grpSpPr bwMode="auto">
          <a:xfrm>
            <a:off x="8404225" y="0"/>
            <a:ext cx="739775" cy="5143500"/>
            <a:chOff x="0" y="0"/>
            <a:chExt cx="2423582" cy="35451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2B0312F6-E242-4E3B-8927-40A0F528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9E5CCFA4-DFA3-4B16-8776-BBA16ECBD78E}"/>
              </a:ext>
            </a:extLst>
          </p:cNvPr>
          <p:cNvGrpSpPr>
            <a:grpSpLocks/>
          </p:cNvGrpSpPr>
          <p:nvPr/>
        </p:nvGrpSpPr>
        <p:grpSpPr bwMode="auto">
          <a:xfrm>
            <a:off x="8087033" y="0"/>
            <a:ext cx="219654" cy="5143500"/>
            <a:chOff x="0" y="0"/>
            <a:chExt cx="2423582" cy="3545138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195EEE5-0728-4D85-BA71-470AF59F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512986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4">
            <a:extLst>
              <a:ext uri="{FF2B5EF4-FFF2-40B4-BE49-F238E27FC236}">
                <a16:creationId xmlns:a16="http://schemas.microsoft.com/office/drawing/2014/main" id="{AF6448EC-1C4A-41FF-9A71-658EC3EF597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784350" y="2571750"/>
            <a:ext cx="5143500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4F20B-0A13-4477-9678-D69CB02FD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0099"/>
          <a:stretch/>
        </p:blipFill>
        <p:spPr>
          <a:xfrm>
            <a:off x="410731" y="231775"/>
            <a:ext cx="3617913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1CA8AD5-45BE-48C3-B470-C5E376FA9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896" y="691718"/>
            <a:ext cx="4016373" cy="318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thaiDist" defTabSz="912791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45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มาตรา 5 </a:t>
            </a:r>
          </a:p>
          <a:p>
            <a:pPr marL="0" marR="0" lvl="0" indent="0" algn="thaiDist" defTabSz="912791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มาตรฐานทางจริยธรรม คือ</a:t>
            </a:r>
          </a:p>
          <a:p>
            <a:pPr marL="0" marR="0" lvl="0" indent="0" algn="thaiDist" defTabSz="912791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3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หลักเกณฑ์การประพฤติปฏิบัติอย่างมีคุณธรรม</a:t>
            </a:r>
            <a:br>
              <a:rPr kumimoji="1" lang="en-US" altLang="en-US" sz="3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1" lang="th-TH" altLang="en-US" sz="3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ของเจ้าหน้าที่ของรัฐ </a:t>
            </a:r>
            <a:br>
              <a:rPr kumimoji="1" lang="en-US" altLang="en-US" sz="3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1" lang="th-TH" altLang="en-US" sz="3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ซึ่งต้องประกอบด้วย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8">
            <a:extLst>
              <a:ext uri="{FF2B5EF4-FFF2-40B4-BE49-F238E27FC236}">
                <a16:creationId xmlns:a16="http://schemas.microsoft.com/office/drawing/2014/main" id="{BD8A7ECF-6475-4551-814B-FF137585CCDF}"/>
              </a:ext>
            </a:extLst>
          </p:cNvPr>
          <p:cNvGrpSpPr/>
          <p:nvPr/>
        </p:nvGrpSpPr>
        <p:grpSpPr>
          <a:xfrm>
            <a:off x="594996" y="873127"/>
            <a:ext cx="8496735" cy="249071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480375F-F7AD-41E7-83EE-EA0FA86D071A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064A5-D1A8-4C2C-B4F7-577FBFA5FDDE}"/>
              </a:ext>
            </a:extLst>
          </p:cNvPr>
          <p:cNvSpPr/>
          <p:nvPr/>
        </p:nvSpPr>
        <p:spPr>
          <a:xfrm>
            <a:off x="594996" y="272963"/>
            <a:ext cx="35129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สร้างเครือข่ายขยายผล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B8EF1-A39D-4BE8-BF2E-C382629D2107}"/>
              </a:ext>
            </a:extLst>
          </p:cNvPr>
          <p:cNvSpPr txBox="1"/>
          <p:nvPr/>
        </p:nvSpPr>
        <p:spPr>
          <a:xfrm>
            <a:off x="919024" y="1023502"/>
            <a:ext cx="7485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ต้องมีดีที่จะให้คนอื่นไปดู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เรียนรู้และแลกเปลี่ยนเรียนรู้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มีการจัดการความรู้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- ยกย่องชื่นชมทั้งคนและงาน ต่อยอดไปทำเรื่องความดี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หรือนวัตกรรมอื่น ๆ โดยต้องมุ่งมั่นที่จะให้เกิดความยั่งยืน 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1685315F-598F-4520-A106-2C3C412FA9D4}"/>
              </a:ext>
            </a:extLst>
          </p:cNvPr>
          <p:cNvGrpSpPr>
            <a:grpSpLocks/>
          </p:cNvGrpSpPr>
          <p:nvPr/>
        </p:nvGrpSpPr>
        <p:grpSpPr bwMode="auto">
          <a:xfrm>
            <a:off x="8404225" y="0"/>
            <a:ext cx="739775" cy="5143500"/>
            <a:chOff x="0" y="0"/>
            <a:chExt cx="2423582" cy="35451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2B0312F6-E242-4E3B-8927-40A0F528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9E5CCFA4-DFA3-4B16-8776-BBA16ECBD78E}"/>
              </a:ext>
            </a:extLst>
          </p:cNvPr>
          <p:cNvGrpSpPr>
            <a:grpSpLocks/>
          </p:cNvGrpSpPr>
          <p:nvPr/>
        </p:nvGrpSpPr>
        <p:grpSpPr bwMode="auto">
          <a:xfrm>
            <a:off x="8087033" y="0"/>
            <a:ext cx="219654" cy="5143500"/>
            <a:chOff x="0" y="0"/>
            <a:chExt cx="2423582" cy="3545138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195EEE5-0728-4D85-BA71-470AF59F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D19342-BC67-4EE2-9DFB-3F22CDDF570C}"/>
              </a:ext>
            </a:extLst>
          </p:cNvPr>
          <p:cNvGrpSpPr/>
          <p:nvPr/>
        </p:nvGrpSpPr>
        <p:grpSpPr>
          <a:xfrm>
            <a:off x="5004048" y="3420647"/>
            <a:ext cx="3768651" cy="1722854"/>
            <a:chOff x="2621971" y="2516520"/>
            <a:chExt cx="5465062" cy="2496523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D1E96A2A-A249-4CF2-84FE-A291CD08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522030" y="2527065"/>
              <a:ext cx="1565003" cy="2404334"/>
            </a:xfrm>
            <a:prstGeom prst="rect">
              <a:avLst/>
            </a:prstGeom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14472DFF-F859-4CF4-AA9A-AA31B15AE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2633" y="2802389"/>
              <a:ext cx="2178499" cy="2210654"/>
            </a:xfrm>
            <a:prstGeom prst="rect">
              <a:avLst/>
            </a:prstGeom>
          </p:spPr>
        </p:pic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5E5C220E-B9B2-4765-BC18-7DA7371B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2621971" y="2516520"/>
              <a:ext cx="1460662" cy="2404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0740190"/>
      </p:ext>
    </p:extLst>
  </p:cSld>
  <p:clrMapOvr>
    <a:masterClrMapping/>
  </p:clrMapOvr>
  <p:transition spd="med">
    <p:circl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BC3F08-3146-4F8A-B7BD-9F1B083B4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05" y="602310"/>
            <a:ext cx="6044590" cy="365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" y="1"/>
            <a:ext cx="1763688" cy="1419622"/>
          </a:xfrm>
          <a:custGeom>
            <a:avLst/>
            <a:gdLst/>
            <a:ahLst/>
            <a:cxnLst/>
            <a:rect l="l" t="t" r="r" b="b"/>
            <a:pathLst>
              <a:path w="5574525" h="5605098">
                <a:moveTo>
                  <a:pt x="0" y="0"/>
                </a:moveTo>
                <a:lnTo>
                  <a:pt x="5574525" y="0"/>
                </a:lnTo>
                <a:lnTo>
                  <a:pt x="5574525" y="5605098"/>
                </a:lnTo>
                <a:lnTo>
                  <a:pt x="0" y="5605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 rot="-10800000">
            <a:off x="7164287" y="3363837"/>
            <a:ext cx="1979713" cy="1779662"/>
          </a:xfrm>
          <a:custGeom>
            <a:avLst/>
            <a:gdLst/>
            <a:ahLst/>
            <a:cxnLst/>
            <a:rect l="l" t="t" r="r" b="b"/>
            <a:pathLst>
              <a:path w="5574525" h="5605098">
                <a:moveTo>
                  <a:pt x="0" y="0"/>
                </a:moveTo>
                <a:lnTo>
                  <a:pt x="5574525" y="0"/>
                </a:lnTo>
                <a:lnTo>
                  <a:pt x="5574525" y="5605098"/>
                </a:lnTo>
                <a:lnTo>
                  <a:pt x="0" y="5605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7B516C-4895-4C9A-937B-E7269D5E9EC5}"/>
              </a:ext>
            </a:extLst>
          </p:cNvPr>
          <p:cNvSpPr txBox="1"/>
          <p:nvPr/>
        </p:nvSpPr>
        <p:spPr>
          <a:xfrm>
            <a:off x="320552" y="1214701"/>
            <a:ext cx="8856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การส่งเสริมคุณธรรมตามหลักการ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	ควรผสานความรู้ที่สั่งสม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ea typeface="+mn-ea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น้อมวิเคราะห์เรียบเรียงอย่างเฉียบคม	และเพาะบ่มเกิดระเบิดจากข้างใน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ea typeface="+mn-ea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ใช้ความรู้แบบองค์รวมเป็นหลักคิด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	แนบสนิทหลักความจริงเป็นวิสัย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ea typeface="+mn-ea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ยึดบวรเข้มแข็งเป็นหลักชัย		สร้างความดีเสริมเครือข่ายให้ยั่งยืน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ea typeface="+mn-ea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ea typeface="+mn-ea"/>
                <a:cs typeface="DSN PreeCha" panose="00000400000000000000" pitchFamily="2" charset="-34"/>
              </a:rPr>
              <a:t>					จงกล  พวงนาค  ประพันธ์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ea typeface="+mn-ea"/>
              <a:cs typeface="DSN PreeCha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51684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52F792-0D6E-467C-928C-C5C93AEA0711}"/>
              </a:ext>
            </a:extLst>
          </p:cNvPr>
          <p:cNvSpPr/>
          <p:nvPr/>
        </p:nvSpPr>
        <p:spPr>
          <a:xfrm>
            <a:off x="395536" y="0"/>
            <a:ext cx="7723589" cy="99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2813" rtl="0" eaLnBrk="0" fontAlgn="base" latinLnBrk="0" hangingPunct="0">
              <a:lnSpc>
                <a:spcPts val="7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en-US" sz="48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องค์กรคุณธรรมต้นแบบ </a:t>
            </a:r>
            <a:r>
              <a:rPr kumimoji="1" lang="th-TH" altLang="en-US" sz="4800" b="1" i="0" u="none" strike="noStrike" kern="1200" cap="none" spc="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ต้องทำเป็นระบบ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B9F6B-9412-43E1-8081-35C4E9E4681C}"/>
              </a:ext>
            </a:extLst>
          </p:cNvPr>
          <p:cNvSpPr txBox="1"/>
          <p:nvPr/>
        </p:nvSpPr>
        <p:spPr>
          <a:xfrm>
            <a:off x="524455" y="1563638"/>
            <a:ext cx="63518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1.	ทำอย่างเป็นระบบ ครบวงจร และต้องต่อเนื่อง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2.	ผสมผสานกับกระบวนการทำงานปกติ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	ของหน่วยงาน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3.	ต้องเป็นระบบที่ง่ายต่อการเข้าใจ</a:t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	และการปฏิบัติของผู้เกี่ยวข้อง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	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โดยไม่ติดตำรา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1058C234-377A-4F88-B543-1C4C8BA4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5" y="950734"/>
            <a:ext cx="4572001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FD3B815-CCFC-4E9A-8605-B84BBF051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88224" y="915566"/>
            <a:ext cx="2377921" cy="563731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-5971"/>
            <a:ext cx="2913063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571500" y="257920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ต้อง...สร้างภาพฝันร่วมกัน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968293"/>
            <a:ext cx="6019800" cy="1592263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42231-575B-4146-9A26-F937A7EC5295}"/>
              </a:ext>
            </a:extLst>
          </p:cNvPr>
          <p:cNvSpPr txBox="1"/>
          <p:nvPr/>
        </p:nvSpPr>
        <p:spPr>
          <a:xfrm>
            <a:off x="3394242" y="1129597"/>
            <a:ext cx="51749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ทุกคนในองค์กรตกลงปลงใจทำ จะร่วมกันสร้างองค์กรของตนให้เป็นองค์กรคุณธรรม เป็นองค์กรคนดี ที่มีความสุขร่วมกัน โดยเฉพาะผู้นำองค์กร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D107A4F8-11AB-4D43-B336-3D494F56167F}"/>
              </a:ext>
            </a:extLst>
          </p:cNvPr>
          <p:cNvGrpSpPr>
            <a:grpSpLocks/>
          </p:cNvGrpSpPr>
          <p:nvPr/>
        </p:nvGrpSpPr>
        <p:grpSpPr bwMode="auto">
          <a:xfrm>
            <a:off x="2973506" y="2778576"/>
            <a:ext cx="6019800" cy="1592263"/>
            <a:chOff x="0" y="0"/>
            <a:chExt cx="5490351" cy="1624162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61A4B91-677F-4540-BCC7-20B325AB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A67378-DBBE-4587-B015-21BFDF0ABA91}"/>
              </a:ext>
            </a:extLst>
          </p:cNvPr>
          <p:cNvSpPr txBox="1"/>
          <p:nvPr/>
        </p:nvSpPr>
        <p:spPr>
          <a:xfrm>
            <a:off x="3425825" y="2894781"/>
            <a:ext cx="51749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ร่วมกันกำหนดพฤติกรรมของคนในองค์กร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ที่อยากเห็น 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โดยมีโจทย์ คือ ...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ปัญหาที่อยากแก้ ความดีที่อยากทำ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8983925"/>
      </p:ext>
    </p:extLst>
  </p:cSld>
  <p:clrMapOvr>
    <a:masterClrMapping/>
  </p:clrMapOvr>
  <p:transition spd="med">
    <p:circl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571500" y="257920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ทบทวนต้นทุนองค์กร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968293"/>
            <a:ext cx="6400800" cy="3917288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42231-575B-4146-9A26-F937A7EC5295}"/>
              </a:ext>
            </a:extLst>
          </p:cNvPr>
          <p:cNvSpPr txBox="1"/>
          <p:nvPr/>
        </p:nvSpPr>
        <p:spPr>
          <a:xfrm>
            <a:off x="2850831" y="1040562"/>
            <a:ext cx="588073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ร่วมกันค้นหาทุนความดีขององค์ที่มีอยู่เดิม เพื่อประเมินวิเคราะห์สภาพปัญหาด้านคุณธรรม จริยธรรม ให้ทราบปัญหาพฤติกรรมที่ไม่พึงประสงค์ที่ต้องการจะพัฒนา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หรือต้องการแก้ไข ทั้งนี้ ต้องหาความจริงทั้ง 2 ด้าน คือ 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ด้านความดี (จุดดี / จุดแข็ง) ที่อยากจะรักษา 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กับ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ปัญหา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ที่อยากจะแก้ไข </a:t>
            </a: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เทียบเคียงกับเจตนารมณ์ขององค์กร วัฒนธรรมหรือค่านิยมที่มีอยู่เดิม โดยการระดมสมอง 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หรือจากข้อมูลสถิติขององค์กร หรือจากผู้รับบริการ 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เพื่อเป็นฐานข้อมูลตั้งต้น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315517"/>
      </p:ext>
    </p:extLst>
  </p:cSld>
  <p:clrMapOvr>
    <a:masterClrMapping/>
  </p:clrMapOvr>
  <p:transition spd="med">
    <p:circl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419100" y="221917"/>
            <a:ext cx="850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มีคำถามสำคัญเพื่อการทบทวนองค์กร ดังนี้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624126" y="1167566"/>
            <a:ext cx="6400800" cy="3013158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42231-575B-4146-9A26-F937A7EC5295}"/>
              </a:ext>
            </a:extLst>
          </p:cNvPr>
          <p:cNvSpPr txBox="1"/>
          <p:nvPr/>
        </p:nvSpPr>
        <p:spPr>
          <a:xfrm>
            <a:off x="3048000" y="1612315"/>
            <a:ext cx="58807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1. อะไรคือความดีที่เป็นหลัดยึดของคนในองค์กร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2. มีอะไรที่บ่งบอกความเป็นตัวตนหรืออัตลักษณ์นั้น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3. วิสัยทัศน์ หรือวัฒนธรรมองค์กร ได้มีสิ่งเหล่านี้หรือไม่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4. ปฏิทินความดีอะไรที่ถือปฏิบัติร่วมกันในองค์กร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5. แบบอย่างความดีอยู่ที่ใดบ้าง มีมากพอหรือไม่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523573"/>
      </p:ext>
    </p:extLst>
  </p:cSld>
  <p:clrMapOvr>
    <a:masterClrMapping/>
  </p:clrMapOvr>
  <p:transition spd="med">
    <p:circl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419100" y="115372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ร่วมออกแบบกิจกรรมส่งเสริมคุณธรรม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23598" y="2495550"/>
            <a:ext cx="6400800" cy="1761110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42231-575B-4146-9A26-F937A7EC5295}"/>
              </a:ext>
            </a:extLst>
          </p:cNvPr>
          <p:cNvSpPr txBox="1"/>
          <p:nvPr/>
        </p:nvSpPr>
        <p:spPr>
          <a:xfrm>
            <a:off x="2606467" y="1082126"/>
            <a:ext cx="6154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เมื่อได้เห็นเป้าหมายและทบทวนต้นทุนความดีขององค์กรแล้วก็นำมาสู่การออกแบบกิจกรรมดำเนินงาน โดย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783629" y="2741613"/>
            <a:ext cx="58807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ร่วมกันออกแบบวิธีการและแผนงาน รวมถึงผู้รับผิดชอบหรือทีมงานที่จะนำไปสู่ความสำเร็จตามเป้าหมาย ทั้งภายในและภายนอกองค์กร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7070821"/>
      </p:ext>
    </p:extLst>
  </p:cSld>
  <p:clrMapOvr>
    <a:masterClrMapping/>
  </p:clrMapOvr>
  <p:transition spd="med">
    <p:circl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ร่วมออกแบบกิจกรรมส่งเสริมคุณธรรม (ต่อ)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00312" y="1163563"/>
            <a:ext cx="6400800" cy="3367660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777123" y="1419622"/>
            <a:ext cx="588073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มีการกำหนดมาตรการ หรือแนวทางเพื่อสนับสนุน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การเปลี่ยนแปลงพฤติกรรม เช่น การกำหนดกติกา ข้อตกลง หรือปฏิญญาคุณธรรมขององค์กรร่วมกัน เช่น การประชุม การใช้ทรัพยากรองค์กร การช่วยเหลือแบ่งปันภายในองค์กร เป็นต้น ทั้งนี้ รวมถึงการจัดระบบสนับสนุนด้านทรัพยากร อาคารสถานที่ในการทำความดีของพนักงานในองค์กร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6549967"/>
      </p:ext>
    </p:extLst>
  </p:cSld>
  <p:clrMapOvr>
    <a:masterClrMapping/>
  </p:clrMapOvr>
  <p:transition spd="med">
    <p:circl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ร่วมออกแบบกิจกรรมส่งเสริมคุณธรรม (ต่อ)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461882" y="809177"/>
            <a:ext cx="6400800" cy="4213933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817814" y="1040562"/>
            <a:ext cx="588073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มีการวางแนวทางสนับสนุนให้เกิดการจัดทำกิจกรรมความดีต่าง ๆ เกิดขึ้นในองค์กร โดยเริ่มจากเรื่องง่าย ๆ ใกล้ตัว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ของเจ้าหน้าที่เอง เช่น 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ปิยะวาจาน่ารัก 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หน้าห้องหน้ามอง 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ปิ่นโตรวมใจ 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วินัยสุขภาพ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จิตอาสาเพื่อพ่อ 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แปลงผักพอเพียง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9582260"/>
      </p:ext>
    </p:extLst>
  </p:cSld>
  <p:clrMapOvr>
    <a:masterClrMapping/>
  </p:clrMapOvr>
  <p:transition spd="med">
    <p:circl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ดำเนินกิจกรรมตามแผน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162050"/>
            <a:ext cx="6400800" cy="2993876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952318" y="1349960"/>
            <a:ext cx="586815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หัวใจสำคัญ คือ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คิดแล้วทำเลย ทำความดี</a:t>
            </a:r>
            <a:b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ใม่ต้องขออนุญาตใคร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ลงมือทำจริง โดยมีผู้บริหารเข้ามาสนับสนุน หรือทำให้เห็นเป็นแบบอย่าง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0921173"/>
      </p:ext>
    </p:extLst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F0CBCB-2BAB-4FAE-9BDE-92202FF6A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909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สรุปบทเรียนและขยายผล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983553"/>
            <a:ext cx="6400800" cy="3924300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949626" y="1182024"/>
            <a:ext cx="570069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จะต้องมีการสรุปบทเรียน จากสิ่งที่ได้ทำร่วมกัน โดยการตั้งคำถามง่าย ๆ ว่า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ทำแล้ว...รู้สึกอย่างไร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ทำแล้ว...คิดว่าได้อะไร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	- แล้ว...อยากทำอะไรต่อ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หากมีการสรุปบทเรียนอย่างต่อเนื่อง ก็จะช่วยยกระดับความคิด พฤติกรรม และวิธีการทำงานร่วมกันกับคนอื่น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ให้ดีขึ้นเรื่อย ๆ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9690513"/>
      </p:ext>
    </p:extLst>
  </p:cSld>
  <p:clrMapOvr>
    <a:masterClrMapping/>
  </p:clrMapOvr>
  <p:transition spd="med">
    <p:circl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50180" name="Picture 19">
            <a:extLst>
              <a:ext uri="{FF2B5EF4-FFF2-40B4-BE49-F238E27FC236}">
                <a16:creationId xmlns:a16="http://schemas.microsoft.com/office/drawing/2014/main" id="{1F3DA2A3-1308-4CD7-A336-3747F61E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71626"/>
            <a:ext cx="212090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สรุปบทเรียนและขยายผล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162050"/>
            <a:ext cx="6400800" cy="2105025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181" name="Picture 20">
            <a:extLst>
              <a:ext uri="{FF2B5EF4-FFF2-40B4-BE49-F238E27FC236}">
                <a16:creationId xmlns:a16="http://schemas.microsoft.com/office/drawing/2014/main" id="{EFF13D43-5E4D-405B-BFA7-B395D216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3776664"/>
            <a:ext cx="13192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D5BEEA-C7E0-41F6-8A33-E70BE9E99F99}"/>
              </a:ext>
            </a:extLst>
          </p:cNvPr>
          <p:cNvSpPr txBox="1"/>
          <p:nvPr/>
        </p:nvSpPr>
        <p:spPr>
          <a:xfrm>
            <a:off x="2903753" y="1361349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ควรจัดให้มีกิจกรรมยกย่องเชิดชูให้กำลังใจแก่บุคคล/ ฝ่าย / กลุ่มงาน ทีมงานทั้งภายในและภายนอก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(องค์กรที่ทำความดี) เพื่อให้พฤติกรรมความดีนั้น</a:t>
            </a:r>
            <a:b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เกิดเป็นที่ยอมรับปฏิบัติต่อไปในหน่วยงาน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2881492"/>
      </p:ext>
    </p:extLst>
  </p:cSld>
  <p:clrMapOvr>
    <a:masterClrMapping/>
  </p:clrMapOvr>
  <p:transition spd="med">
    <p:circl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A1BCCDA-F0D5-4BEB-A2B0-2D9BEE36382C}"/>
              </a:ext>
            </a:extLst>
          </p:cNvPr>
          <p:cNvGrpSpPr/>
          <p:nvPr/>
        </p:nvGrpSpPr>
        <p:grpSpPr>
          <a:xfrm>
            <a:off x="800100" y="1063480"/>
            <a:ext cx="7772400" cy="3016541"/>
            <a:chOff x="0" y="0"/>
            <a:chExt cx="1396723" cy="204082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B494182-E212-4D77-A02F-F89411F6701B}"/>
                </a:ext>
              </a:extLst>
            </p:cNvPr>
            <p:cNvSpPr/>
            <p:nvPr/>
          </p:nvSpPr>
          <p:spPr>
            <a:xfrm>
              <a:off x="0" y="0"/>
              <a:ext cx="1396723" cy="2040820"/>
            </a:xfrm>
            <a:custGeom>
              <a:avLst/>
              <a:gdLst/>
              <a:ahLst/>
              <a:cxnLst/>
              <a:rect l="l" t="t" r="r" b="b"/>
              <a:pathLst>
                <a:path w="1396723" h="2040820">
                  <a:moveTo>
                    <a:pt x="0" y="0"/>
                  </a:moveTo>
                  <a:lnTo>
                    <a:pt x="1396723" y="0"/>
                  </a:lnTo>
                  <a:lnTo>
                    <a:pt x="1396723" y="2040820"/>
                  </a:lnTo>
                  <a:lnTo>
                    <a:pt x="0" y="2040820"/>
                  </a:lnTo>
                  <a:close/>
                </a:path>
              </a:pathLst>
            </a:custGeom>
            <a:solidFill>
              <a:srgbClr val="352652"/>
            </a:solidFill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4413" y="4013399"/>
            <a:ext cx="1109658" cy="22772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75648" y="1870180"/>
            <a:ext cx="1791894" cy="36773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37301" y="2941685"/>
            <a:ext cx="1519607" cy="2422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76500" y="4004859"/>
            <a:ext cx="1109658" cy="22772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E1C0129-A0DB-4F32-9864-FD88A0C5C27D}"/>
              </a:ext>
            </a:extLst>
          </p:cNvPr>
          <p:cNvSpPr txBox="1"/>
          <p:nvPr/>
        </p:nvSpPr>
        <p:spPr>
          <a:xfrm>
            <a:off x="1130547" y="1390650"/>
            <a:ext cx="711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องค์กรใด เมื่อได้ทำกิจกรรมส่งเสริมความดีอยู่บ่อย ๆ </a:t>
            </a:r>
            <a:b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ก็สามารถขยายไปสู่ชุมชน สังคมภายนอก เกิดการเชื่อมต่อความดีสู่สังคม หรือขยายผลเป็นเครือข่ายองค์กรคุณธรรมในกลุ่มเครือข่ายต่าง ๆ ต่อไป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94090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D9AFEE43-1D8B-4812-9D80-36C2C49F7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-819150"/>
            <a:ext cx="4962525" cy="713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8717E2F-0B8D-4524-9267-25315A1ED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5300" y="1172970"/>
            <a:ext cx="7488237" cy="28437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7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Wittayu X" panose="02000506060000020004" pitchFamily="2" charset="-34"/>
                <a:ea typeface="Arial Unicode MS" panose="020B0604020202020204" pitchFamily="34" charset="-128"/>
                <a:cs typeface="DB Wittayu X" panose="02000506060000020004" pitchFamily="2" charset="-34"/>
              </a:rPr>
              <a:t>ประโยชน์ที่ได้จาก</a:t>
            </a:r>
          </a:p>
          <a:p>
            <a:pPr marL="0" marR="0" lvl="0" indent="0" algn="ctr" defTabSz="914400" rtl="0" eaLnBrk="1" fontAlgn="base" latinLnBrk="0" hangingPunct="1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7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Wittayu X" panose="02000506060000020004" pitchFamily="2" charset="-34"/>
                <a:ea typeface="Arial Unicode MS" panose="020B0604020202020204" pitchFamily="34" charset="-128"/>
                <a:cs typeface="DB Wittayu X" panose="02000506060000020004" pitchFamily="2" charset="-34"/>
              </a:rPr>
              <a:t>การเป็น</a:t>
            </a:r>
          </a:p>
          <a:p>
            <a:pPr marL="0" marR="0" lvl="0" indent="0" algn="ctr" defTabSz="914400" rtl="0" eaLnBrk="1" fontAlgn="base" latinLnBrk="0" hangingPunct="1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altLang="en-US" sz="73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Wittayu X" panose="02000506060000020004" pitchFamily="2" charset="-34"/>
                <a:ea typeface="Arial Unicode MS" panose="020B0604020202020204" pitchFamily="34" charset="-128"/>
                <a:cs typeface="DB Wittayu X" panose="02000506060000020004" pitchFamily="2" charset="-34"/>
              </a:rPr>
              <a:t>องค์กรคุณธรรม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>
            <a:extLst>
              <a:ext uri="{FF2B5EF4-FFF2-40B4-BE49-F238E27FC236}">
                <a16:creationId xmlns:a16="http://schemas.microsoft.com/office/drawing/2014/main" id="{35454919-7C6D-4B7F-9CC7-1CD9E3972246}"/>
              </a:ext>
            </a:extLst>
          </p:cNvPr>
          <p:cNvGrpSpPr>
            <a:grpSpLocks/>
          </p:cNvGrpSpPr>
          <p:nvPr/>
        </p:nvGrpSpPr>
        <p:grpSpPr bwMode="auto">
          <a:xfrm>
            <a:off x="30707" y="1272938"/>
            <a:ext cx="1770797" cy="3676650"/>
            <a:chOff x="0" y="0"/>
            <a:chExt cx="5079128" cy="1624162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EAD05CF4-362D-4D2B-B47E-E9A304AC9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10">
            <a:extLst>
              <a:ext uri="{FF2B5EF4-FFF2-40B4-BE49-F238E27FC236}">
                <a16:creationId xmlns:a16="http://schemas.microsoft.com/office/drawing/2014/main" id="{59D5DCA9-4CC7-4E69-98F1-C0F966C94F9B}"/>
              </a:ext>
            </a:extLst>
          </p:cNvPr>
          <p:cNvGrpSpPr>
            <a:grpSpLocks/>
          </p:cNvGrpSpPr>
          <p:nvPr/>
        </p:nvGrpSpPr>
        <p:grpSpPr bwMode="auto">
          <a:xfrm>
            <a:off x="1845291" y="1284027"/>
            <a:ext cx="1770797" cy="3676650"/>
            <a:chOff x="0" y="0"/>
            <a:chExt cx="5079128" cy="1624162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FDB6E4D-021D-419D-A800-080CDFCDA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A31A054F-EA32-45ED-82C1-3FD7C4A0C050}"/>
              </a:ext>
            </a:extLst>
          </p:cNvPr>
          <p:cNvGrpSpPr>
            <a:grpSpLocks/>
          </p:cNvGrpSpPr>
          <p:nvPr/>
        </p:nvGrpSpPr>
        <p:grpSpPr bwMode="auto">
          <a:xfrm>
            <a:off x="3670110" y="1284312"/>
            <a:ext cx="1770797" cy="3676650"/>
            <a:chOff x="0" y="0"/>
            <a:chExt cx="5079128" cy="1624162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7E24FA62-6EE5-485F-BA29-0001482B4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10">
            <a:extLst>
              <a:ext uri="{FF2B5EF4-FFF2-40B4-BE49-F238E27FC236}">
                <a16:creationId xmlns:a16="http://schemas.microsoft.com/office/drawing/2014/main" id="{F712E397-6F8C-408D-8A7D-4E62A6AFA3F3}"/>
              </a:ext>
            </a:extLst>
          </p:cNvPr>
          <p:cNvGrpSpPr>
            <a:grpSpLocks/>
          </p:cNvGrpSpPr>
          <p:nvPr/>
        </p:nvGrpSpPr>
        <p:grpSpPr bwMode="auto">
          <a:xfrm>
            <a:off x="5494930" y="1290851"/>
            <a:ext cx="1770797" cy="3676650"/>
            <a:chOff x="0" y="0"/>
            <a:chExt cx="5079128" cy="1624162"/>
          </a:xfrm>
        </p:grpSpPr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7FBDC12A-CB0F-456D-885D-02B047E84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10">
            <a:extLst>
              <a:ext uri="{FF2B5EF4-FFF2-40B4-BE49-F238E27FC236}">
                <a16:creationId xmlns:a16="http://schemas.microsoft.com/office/drawing/2014/main" id="{DA7750DE-C85A-4E3D-9FAF-CDD35FABB050}"/>
              </a:ext>
            </a:extLst>
          </p:cNvPr>
          <p:cNvGrpSpPr>
            <a:grpSpLocks/>
          </p:cNvGrpSpPr>
          <p:nvPr/>
        </p:nvGrpSpPr>
        <p:grpSpPr bwMode="auto">
          <a:xfrm>
            <a:off x="7327710" y="1293978"/>
            <a:ext cx="1770797" cy="3676650"/>
            <a:chOff x="0" y="0"/>
            <a:chExt cx="5079128" cy="1624162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D304B0B-2F40-4009-8A48-BFCA92D19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Freeform 7">
            <a:extLst>
              <a:ext uri="{FF2B5EF4-FFF2-40B4-BE49-F238E27FC236}">
                <a16:creationId xmlns:a16="http://schemas.microsoft.com/office/drawing/2014/main" id="{374463E8-F6B0-4B5D-968C-7FC6A0C5F4BD}"/>
              </a:ext>
            </a:extLst>
          </p:cNvPr>
          <p:cNvSpPr/>
          <p:nvPr/>
        </p:nvSpPr>
        <p:spPr>
          <a:xfrm>
            <a:off x="1890784" y="688698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352652"/>
          </a:solidFill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ระดับครอบครัว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1C085-33A9-4E3F-A74B-41A7FD80518B}"/>
              </a:ext>
            </a:extLst>
          </p:cNvPr>
          <p:cNvSpPr txBox="1"/>
          <p:nvPr/>
        </p:nvSpPr>
        <p:spPr>
          <a:xfrm>
            <a:off x="171735" y="1403520"/>
            <a:ext cx="14859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จิตสำนึก</a:t>
            </a:r>
            <a:b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และพฤติกรรม ความเป็นคนดี</a:t>
            </a:r>
            <a:b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ที่องค์กรและสังคมต้องการเพิ่มสูงขึ้น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สมาชิกองค์กร</a:t>
            </a:r>
            <a:b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มีความสุขเพิ่มขึ้น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เกิดการเรียนรู้</a:t>
            </a:r>
            <a:b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และได้รับ</a:t>
            </a:r>
            <a:b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การพัฒนาตนเอง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ให้เป็นคนดี ควบคู่กับความเก่ง</a:t>
            </a:r>
            <a:b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ที่เป็นแบบอย่าง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5F4EDF5B-E40A-4382-B923-4F848DFB1E21}"/>
              </a:ext>
            </a:extLst>
          </p:cNvPr>
          <p:cNvSpPr/>
          <p:nvPr/>
        </p:nvSpPr>
        <p:spPr>
          <a:xfrm>
            <a:off x="72219" y="688698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352652"/>
          </a:solidFill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ระดับบุคคล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91C80E-FEDD-4902-A1C1-1373339DB48A}"/>
              </a:ext>
            </a:extLst>
          </p:cNvPr>
          <p:cNvSpPr txBox="1"/>
          <p:nvPr/>
        </p:nvSpPr>
        <p:spPr>
          <a:xfrm>
            <a:off x="2010486" y="1395826"/>
            <a:ext cx="148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คุณภาพชีวิตของคนในครอบครัวดีขึ้น รู้จักการดำเนินชีวิต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ที่เหมาะสม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และมีเป้าหมายชีวิต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ที่ดีงาม</a:t>
            </a:r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2631DAEE-5600-4412-B924-71CACFA79768}"/>
              </a:ext>
            </a:extLst>
          </p:cNvPr>
          <p:cNvSpPr/>
          <p:nvPr/>
        </p:nvSpPr>
        <p:spPr>
          <a:xfrm>
            <a:off x="3699964" y="688697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352652"/>
          </a:solidFill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ระดับองค์กร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96BD5E-18A5-4C30-994B-30BC71487C24}"/>
              </a:ext>
            </a:extLst>
          </p:cNvPr>
          <p:cNvSpPr txBox="1"/>
          <p:nvPr/>
        </p:nvSpPr>
        <p:spPr>
          <a:xfrm>
            <a:off x="3781282" y="1403520"/>
            <a:ext cx="15939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1. ได้คนดีมีคุณภาพ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2. ความสัมพันธ์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ภายในองค์กรดีขึ้น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3. กระบวนการ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ทำงานและ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ระบบงานดีขึ้น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บนฐานคุณธรรม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ความดีของคน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ในองค์กร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4. ภาพลักษณ์ดี</a:t>
            </a:r>
          </a:p>
          <a:p>
            <a:pPr marL="371475" marR="0" lvl="0" indent="-3714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</p:txBody>
      </p:sp>
      <p:sp>
        <p:nvSpPr>
          <p:cNvPr id="43" name="Freeform 7">
            <a:extLst>
              <a:ext uri="{FF2B5EF4-FFF2-40B4-BE49-F238E27FC236}">
                <a16:creationId xmlns:a16="http://schemas.microsoft.com/office/drawing/2014/main" id="{3D0B6FE5-8C52-40DC-B337-4A2ED0F34E15}"/>
              </a:ext>
            </a:extLst>
          </p:cNvPr>
          <p:cNvSpPr/>
          <p:nvPr/>
        </p:nvSpPr>
        <p:spPr>
          <a:xfrm>
            <a:off x="5509144" y="685001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352652"/>
          </a:solidFill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ระดับประเทศ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C622EA-F9FD-424E-8049-DC9EEBF49EB0}"/>
              </a:ext>
            </a:extLst>
          </p:cNvPr>
          <p:cNvSpPr txBox="1"/>
          <p:nvPr/>
        </p:nvSpPr>
        <p:spPr>
          <a:xfrm>
            <a:off x="5628846" y="1412679"/>
            <a:ext cx="1572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1. ประเทศมีองค์กร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ที่เป็นฐานบ่มเพาะ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คนดีให้กับสังคม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มากขึ้น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2. ประชาชนมีวิถี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การปฏิบัติที่ดีงาม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ทั้งในที่ทำงาน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และสังคม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ภายนอกองค์กร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3. เพิ่มคนดี สังคมดี </a:t>
            </a:r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2880B201-2DB8-4609-AE0B-8C0C5377761D}"/>
              </a:ext>
            </a:extLst>
          </p:cNvPr>
          <p:cNvSpPr/>
          <p:nvPr/>
        </p:nvSpPr>
        <p:spPr>
          <a:xfrm>
            <a:off x="7327710" y="685000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352652"/>
          </a:solidFill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ระดับนานาชาติ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6ED959-C0A5-4614-9C60-2DA35C059A05}"/>
              </a:ext>
            </a:extLst>
          </p:cNvPr>
          <p:cNvSpPr txBox="1"/>
          <p:nvPr/>
        </p:nvSpPr>
        <p:spPr>
          <a:xfrm>
            <a:off x="7486365" y="1365593"/>
            <a:ext cx="1626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1. เกิดความร่วมมือ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และการสนับสนุน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การพัฒนา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จากประเทศต่าง ๆ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ที่ให้ความเชื่อถือ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2. ภาพลักษณ์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ของประเทศ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ในสายตานานาชาติ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 ดีขึ้น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5279C5-8CE8-4905-92D8-D803D71AA5E0}"/>
              </a:ext>
            </a:extLst>
          </p:cNvPr>
          <p:cNvGrpSpPr/>
          <p:nvPr/>
        </p:nvGrpSpPr>
        <p:grpSpPr>
          <a:xfrm>
            <a:off x="751463" y="1684967"/>
            <a:ext cx="7927786" cy="3026394"/>
            <a:chOff x="1128687" y="3477590"/>
            <a:chExt cx="15855572" cy="6052788"/>
          </a:xfrm>
        </p:grpSpPr>
        <p:grpSp>
          <p:nvGrpSpPr>
            <p:cNvPr id="6" name="Group 6"/>
            <p:cNvGrpSpPr/>
            <p:nvPr/>
          </p:nvGrpSpPr>
          <p:grpSpPr>
            <a:xfrm>
              <a:off x="1128687" y="3477590"/>
              <a:ext cx="3063152" cy="6033081"/>
              <a:chOff x="0" y="0"/>
              <a:chExt cx="1396723" cy="20408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352652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EA1BCCDA-F0D5-4BEB-A2B0-2D9BEE36382C}"/>
                </a:ext>
              </a:extLst>
            </p:cNvPr>
            <p:cNvGrpSpPr/>
            <p:nvPr/>
          </p:nvGrpSpPr>
          <p:grpSpPr>
            <a:xfrm>
              <a:off x="4318080" y="3487775"/>
              <a:ext cx="3063152" cy="6033081"/>
              <a:chOff x="0" y="0"/>
              <a:chExt cx="1396723" cy="204082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CB494182-E212-4D77-A02F-F89411F6701B}"/>
                  </a:ext>
                </a:extLst>
              </p:cNvPr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352652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38402C8E-13E3-4754-B7F9-B7D58CCD6D90}"/>
                </a:ext>
              </a:extLst>
            </p:cNvPr>
            <p:cNvGrpSpPr/>
            <p:nvPr/>
          </p:nvGrpSpPr>
          <p:grpSpPr>
            <a:xfrm>
              <a:off x="7507473" y="3497297"/>
              <a:ext cx="3063152" cy="6033081"/>
              <a:chOff x="0" y="0"/>
              <a:chExt cx="1396723" cy="204082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A1A9A92-DA9B-4814-8C75-E241F4801DB1}"/>
                  </a:ext>
                </a:extLst>
              </p:cNvPr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352652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DF220119-EBEA-4A01-842E-7A19300ED864}"/>
                </a:ext>
              </a:extLst>
            </p:cNvPr>
            <p:cNvGrpSpPr/>
            <p:nvPr/>
          </p:nvGrpSpPr>
          <p:grpSpPr>
            <a:xfrm>
              <a:off x="10706906" y="3487775"/>
              <a:ext cx="3063152" cy="6033081"/>
              <a:chOff x="0" y="0"/>
              <a:chExt cx="1396723" cy="2040820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CDF395A9-6E8D-4B7D-A58F-A30E5D5F1A78}"/>
                  </a:ext>
                </a:extLst>
              </p:cNvPr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352652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E45F429E-26C4-40F6-AF24-F1E99D5E2053}"/>
                </a:ext>
              </a:extLst>
            </p:cNvPr>
            <p:cNvGrpSpPr/>
            <p:nvPr/>
          </p:nvGrpSpPr>
          <p:grpSpPr>
            <a:xfrm>
              <a:off x="13921107" y="3497297"/>
              <a:ext cx="3063152" cy="6033081"/>
              <a:chOff x="0" y="0"/>
              <a:chExt cx="1396723" cy="2040820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A8392850-ECB5-4FB7-A42B-3D2351737CD7}"/>
                  </a:ext>
                </a:extLst>
              </p:cNvPr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352652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957BC93-6732-4D04-8DEB-79168511E1E6}"/>
              </a:ext>
            </a:extLst>
          </p:cNvPr>
          <p:cNvSpPr txBox="1"/>
          <p:nvPr/>
        </p:nvSpPr>
        <p:spPr>
          <a:xfrm>
            <a:off x="611003" y="316280"/>
            <a:ext cx="8136904" cy="1129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คุณธรรมสำคัญในการขับเคลื่อน</a:t>
            </a:r>
          </a:p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องค์กรคุณธรรม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C4BCE8-8A26-42A6-B5AA-56EF92F5A82B}"/>
              </a:ext>
            </a:extLst>
          </p:cNvPr>
          <p:cNvSpPr txBox="1"/>
          <p:nvPr/>
        </p:nvSpPr>
        <p:spPr>
          <a:xfrm>
            <a:off x="861552" y="2604739"/>
            <a:ext cx="1435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พอเพียง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F81E23-AC5F-43E6-9F13-528920EA9914}"/>
              </a:ext>
            </a:extLst>
          </p:cNvPr>
          <p:cNvSpPr txBox="1"/>
          <p:nvPr/>
        </p:nvSpPr>
        <p:spPr>
          <a:xfrm>
            <a:off x="2424076" y="2604739"/>
            <a:ext cx="1435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วินัย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1B04C-957C-42AF-87ED-33768D4B82B4}"/>
              </a:ext>
            </a:extLst>
          </p:cNvPr>
          <p:cNvSpPr txBox="1"/>
          <p:nvPr/>
        </p:nvSpPr>
        <p:spPr>
          <a:xfrm>
            <a:off x="3972506" y="2571750"/>
            <a:ext cx="1435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สุจริต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676CED-FE55-4547-8F61-7A5D5EA47878}"/>
              </a:ext>
            </a:extLst>
          </p:cNvPr>
          <p:cNvSpPr txBox="1"/>
          <p:nvPr/>
        </p:nvSpPr>
        <p:spPr>
          <a:xfrm>
            <a:off x="5635343" y="2571750"/>
            <a:ext cx="1435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จิตอาสา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726973-4B4F-44D5-9252-2A71AA47A260}"/>
              </a:ext>
            </a:extLst>
          </p:cNvPr>
          <p:cNvSpPr txBox="1"/>
          <p:nvPr/>
        </p:nvSpPr>
        <p:spPr>
          <a:xfrm>
            <a:off x="7217117" y="2571749"/>
            <a:ext cx="1435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กตัญญู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E44389B-2B10-4A12-8610-B51C3E463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77698" y="3939902"/>
            <a:ext cx="1017308" cy="1017308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033C6316-50E2-4EF4-BECB-DF5344CDE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03929" y="3936448"/>
            <a:ext cx="1017308" cy="1017308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3D7FC59F-3418-49B3-A0E0-B57BA5F75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94157" y="3898698"/>
            <a:ext cx="1017308" cy="1017308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F94CBDC6-2987-48C2-A63F-38EAFE0C3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39019" y="3898696"/>
            <a:ext cx="1017308" cy="101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527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575FCE26-1B43-45FE-AEAA-AEC240B16FC7}"/>
              </a:ext>
            </a:extLst>
          </p:cNvPr>
          <p:cNvSpPr/>
          <p:nvPr/>
        </p:nvSpPr>
        <p:spPr>
          <a:xfrm>
            <a:off x="107504" y="0"/>
            <a:ext cx="8928992" cy="522831"/>
          </a:xfrm>
          <a:custGeom>
            <a:avLst/>
            <a:gdLst/>
            <a:ahLst/>
            <a:cxnLst/>
            <a:rect l="l" t="t" r="r" b="b"/>
            <a:pathLst>
              <a:path w="6671512" h="473852">
                <a:moveTo>
                  <a:pt x="0" y="0"/>
                </a:moveTo>
                <a:lnTo>
                  <a:pt x="6671512" y="0"/>
                </a:lnTo>
                <a:lnTo>
                  <a:pt x="6671512" y="473852"/>
                </a:lnTo>
                <a:lnTo>
                  <a:pt x="0" y="473852"/>
                </a:lnTo>
                <a:close/>
              </a:path>
            </a:pathLst>
          </a:custGeom>
          <a:solidFill>
            <a:srgbClr val="196BDE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E41A-AB1A-449A-A9D7-97BF21F0FB23}"/>
              </a:ext>
            </a:extLst>
          </p:cNvPr>
          <p:cNvSpPr txBox="1"/>
          <p:nvPr/>
        </p:nvSpPr>
        <p:spPr>
          <a:xfrm>
            <a:off x="755576" y="-120046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Moral Positive Reflection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 ในตนเอง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/>
        </p:nvGraphicFramePr>
        <p:xfrm>
          <a:off x="107504" y="656235"/>
          <a:ext cx="8928992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พอเพียง</a:t>
                      </a:r>
                    </a:p>
                    <a:p>
                      <a:pPr algn="l"/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การดำเนินชีวิตผ่านกระบวนการคิด 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และการตัดสินใจอย่างรอบคอบด้วยความพอดี พอใจในสิ่งที่ตนเองมีอยู่ ไม่เบียดเบียน 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หรือทำให้ตนเองและผู้อื่นเดือดร้อน 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สามารถพึ่งพาตนเองได้ และเตรียมพร้อมรับผลกระทบ หรือการเปลี่ยนแปลงที่จะเกิดขึ้น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ในอนาคตบนพื้นฐานความดี</a:t>
                      </a:r>
                      <a:endParaRPr lang="en-US" sz="24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ความพอประมาณ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ความพอดีในการใช้ชีวิตที่ไม่น้อยเกินไปและไม่มากเกินไป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พอใจในสิ่งที่ตนเองมีอยู่ โดยไม่เบียดเบียนตนเองและผู้อื่น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ความมีเหตุผล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กระบวนการคิดและตัดสินใจเกี่ยวกับการใช้ชีวิตอย่างรอบคอบ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โดยพิจารณาถึงเหตุปัจจัยที่เกี่ยวข้องและผลที่คาดว่าจะเกิดขึ้นจากการตัดสินใจ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และการกระทำ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ภูมิคุ้มกัน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การวางแผนการใช้ชีวิตอย่างรอบคอบ สามารถพึ่งพาตนเองได้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และการเปิดใจเรียนรู้สิ่งใหม่ ๆ เพื่อเตรียมพร้อมรับผลกระทบ หรือการเปลี่ยนแปลงที่จะเกิดขึ้นในอนาคต</a:t>
                      </a:r>
                    </a:p>
                    <a:p>
                      <a:pPr marL="0" indent="0" algn="l">
                        <a:buNone/>
                      </a:pP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9856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/>
        </p:nvGraphicFramePr>
        <p:xfrm>
          <a:off x="110242" y="123478"/>
          <a:ext cx="8928992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วินัย</a:t>
                      </a:r>
                    </a:p>
                    <a:p>
                      <a:pPr algn="l"/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การแสดงออกถึงการยอมรับ </a:t>
                      </a:r>
                    </a:p>
                    <a:p>
                      <a:pPr algn="l"/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และการประพฤติปฏิบัติตามบรรทัดฐาน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ทางสังคม สามารถกำกับตนเองทั้งความคิด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และการกระทำเพื่อให้บรรลุเป้าหมายที่ตั้งไว้ 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และอยู่ร่วมกับผู้อื่นได้อย่างปกติสุข 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มีความมุ่งมั่นในการปฏิบัติงานหรือดำเนินกิจกรรมใด ๆ ตามบทบาทหน้าที่ 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ยอมรับผลอันเกิดจากการกระทำของตนเอง 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และพร้อมที่จะปรับปรุงแก้ไขให้ดีขึ้น</a:t>
                      </a:r>
                      <a:endParaRPr lang="en-US" sz="23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การยอมรับและปฏิบัติตนตามบรรทัดฐานทางสังคม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การแสดงออกถึงการยอมรับและการประพฤติปฏิบัติตนตามวิถีประชา จารีต และกฎหมาย เพื่อควบคุมความประพฤติของบุคคลอันจะนำไปสู่สังคม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ที่มีระเบียบและดำรงอยู่ได้อย่างยั่งยืนและปกติสุข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การควบคุมตนเอง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ความสามารถในการกำกับตนเองทั้งความคิดและการกระทำ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ให้อยู่ในระเบียบกฎเกณฑ์ เพื่อนำตนเองให้สามารถบรรลุเป้าหมายที่ตั้งไว้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และอยู่ร่วมกับผู้อื่นได้อย่างปกติสุข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การตั้งใจปฏิบัติหน้าที่ของตน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ความมุ่งมั่นในการปฏิบัติงานหรือดำเนินกิจกรรมใด ๆ ให้บรรลุผล</a:t>
                      </a:r>
                      <a:br>
                        <a:rPr lang="en-US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ที่ตรงเวลา ตามบทบาทหน้าที่หรือตามที่ได้รับมอบหมายอย่างเต็มความสามารถ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4. การยอมรับผลการกระทำของตน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การยอมรับผลอันเกิดจากการกระทำของตนเอง ทั้งผลในทางบวกทางลบ รวมถึงข้อผิดพลาด และพร้อมที่จะปรับปรุงแก้ไขให้ดีขึ้น</a:t>
                      </a: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7758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575FCE26-1B43-45FE-AEAA-AEC240B16FC7}"/>
              </a:ext>
            </a:extLst>
          </p:cNvPr>
          <p:cNvSpPr/>
          <p:nvPr/>
        </p:nvSpPr>
        <p:spPr>
          <a:xfrm>
            <a:off x="107504" y="0"/>
            <a:ext cx="8928992" cy="522831"/>
          </a:xfrm>
          <a:custGeom>
            <a:avLst/>
            <a:gdLst/>
            <a:ahLst/>
            <a:cxnLst/>
            <a:rect l="l" t="t" r="r" b="b"/>
            <a:pathLst>
              <a:path w="6671512" h="473852">
                <a:moveTo>
                  <a:pt x="0" y="0"/>
                </a:moveTo>
                <a:lnTo>
                  <a:pt x="6671512" y="0"/>
                </a:lnTo>
                <a:lnTo>
                  <a:pt x="6671512" y="473852"/>
                </a:lnTo>
                <a:lnTo>
                  <a:pt x="0" y="473852"/>
                </a:lnTo>
                <a:close/>
              </a:path>
            </a:pathLst>
          </a:custGeom>
          <a:solidFill>
            <a:srgbClr val="196BDE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E41A-AB1A-449A-A9D7-97BF21F0FB23}"/>
              </a:ext>
            </a:extLst>
          </p:cNvPr>
          <p:cNvSpPr txBox="1"/>
          <p:nvPr/>
        </p:nvSpPr>
        <p:spPr>
          <a:xfrm>
            <a:off x="755576" y="-120214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Moral Positive Reflection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 ในตนเอง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/>
        </p:nvGraphicFramePr>
        <p:xfrm>
          <a:off x="99833" y="666750"/>
          <a:ext cx="892899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สุจริต</a:t>
                      </a:r>
                    </a:p>
                    <a:p>
                      <a:pPr algn="l"/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การปฏิบัติต่อตนเองและผู้อื่น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ตามแนวทางที่ถูกต้อง กล่าวคือ ตรงไปตรงมา สำนึกรู้ รวมถึงการปฏิเสธการกระทำ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ที่ไม่ถูกต้องอันจะก่อให้เกิดความเสียหาย</a:t>
                      </a:r>
                      <a:endParaRPr lang="en-US" sz="24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</a:t>
                      </a:r>
                      <a:r>
                        <a:rPr lang="th-TH" sz="2000" b="1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ความละอาย</a:t>
                      </a: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ต่อการทำสิ่งที่ไม่ถูกต้อง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การแสดงความรู้สึกไม่สบายใจ รังเกียจ อาย กระดากในใจตน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ไม่กล้าทำสิ่งที่ผิดกฎระเบียบไม่ว่าจะต่อหน้าหรือลับหลังผู้อื่น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การไม่เอาเปรียบและไม่แสวงหาผลประโยชน์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การกระทำในสิ่งที่ตรงไปตรงมา รักษาความสัตย์ ไม่เอารัดเอาเปรียบ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และไม่ยึดผลประโยชน์อันมิชอบของตนเองและพวกพ้องเพียงฝ่ายเดียว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การยืนหยัดในความถูกต้อง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การแสดงออกหรือการสนับสนุนความคิด การกระทำที่ถูกต้อง ตามกฎ และต่อต้านการทุจริตด้วยความกล้าหาญ แม้ว่าจะมีความยากลำบาก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หรืออุปสรรคขัดขวาง</a:t>
                      </a:r>
                    </a:p>
                    <a:p>
                      <a:pPr marL="0" indent="0" algn="l">
                        <a:buNone/>
                      </a:pP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1206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575FCE26-1B43-45FE-AEAA-AEC240B16FC7}"/>
              </a:ext>
            </a:extLst>
          </p:cNvPr>
          <p:cNvSpPr/>
          <p:nvPr/>
        </p:nvSpPr>
        <p:spPr>
          <a:xfrm>
            <a:off x="107504" y="0"/>
            <a:ext cx="8928992" cy="522831"/>
          </a:xfrm>
          <a:custGeom>
            <a:avLst/>
            <a:gdLst/>
            <a:ahLst/>
            <a:cxnLst/>
            <a:rect l="l" t="t" r="r" b="b"/>
            <a:pathLst>
              <a:path w="6671512" h="473852">
                <a:moveTo>
                  <a:pt x="0" y="0"/>
                </a:moveTo>
                <a:lnTo>
                  <a:pt x="6671512" y="0"/>
                </a:lnTo>
                <a:lnTo>
                  <a:pt x="6671512" y="473852"/>
                </a:lnTo>
                <a:lnTo>
                  <a:pt x="0" y="473852"/>
                </a:lnTo>
                <a:close/>
              </a:path>
            </a:pathLst>
          </a:custGeom>
          <a:solidFill>
            <a:srgbClr val="196BDE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E41A-AB1A-449A-A9D7-97BF21F0FB23}"/>
              </a:ext>
            </a:extLst>
          </p:cNvPr>
          <p:cNvSpPr txBox="1"/>
          <p:nvPr/>
        </p:nvSpPr>
        <p:spPr>
          <a:xfrm>
            <a:off x="755576" y="-120214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Moral Positive Reflection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 ในตนเอง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/>
        </p:nvGraphicFramePr>
        <p:xfrm>
          <a:off x="99833" y="666750"/>
          <a:ext cx="892899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จิตอาสา</a:t>
                      </a:r>
                    </a:p>
                    <a:p>
                      <a:pPr algn="l"/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การทำกิจกรรมที่เป็นประโยชน์ต่อผู้อื่น องค์กร และสังคม ด้วยความสมัครใจ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โดยไม่หวังผลตอบแทน</a:t>
                      </a:r>
                      <a:endParaRPr lang="en-US" sz="24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จิตสาธารณะ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การตระหนักหรือการกระทำในสิ่งที่เป็นประโยชน์ต่อผู้อื่น องค์กร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และสังคม ด้วยความสมัครใจ คำนึงถึงประโยชน์ส่วนรวม เอาใจใส่ดูแลรักษา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สาธารณสมบัติ และช่วยเหลือผู้อื่นด้วยความเต็มใจ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สำนึกสาธารณะ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การตระหนักถึงคุณค่าของทรัพยากร สิ่งแวดล้อม และสาธารณสมบัติ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ด้วยการเอาใจใส่ดูแลรักษา โดยคำนึงถึงผลประโยชน์ของส่วนรวมเป็นสำคัญ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การเสียสละเพื่อช่วยเหลือผู้อื่น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การอุทิศแรงกาย สติปัญญา ทรัพย์สิน และเวลา เพื่อแก้ปัญหา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หรือสร้างความสุขให้กับผู้อื่น โดยไม่ทำให้ตนเองและผู้อื่นเดือดร้อน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38377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5950</TotalTime>
  <Words>9460</Words>
  <Application>Microsoft Office PowerPoint</Application>
  <PresentationFormat>นำเสนอทางหน้าจอ (16:9)</PresentationFormat>
  <Paragraphs>1172</Paragraphs>
  <Slides>144</Slides>
  <Notes>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29</vt:i4>
      </vt:variant>
      <vt:variant>
        <vt:lpstr>ธีม</vt:lpstr>
      </vt:variant>
      <vt:variant>
        <vt:i4>15</vt:i4>
      </vt:variant>
      <vt:variant>
        <vt:lpstr>ชื่อเรื่องสไลด์</vt:lpstr>
      </vt:variant>
      <vt:variant>
        <vt:i4>144</vt:i4>
      </vt:variant>
    </vt:vector>
  </HeadingPairs>
  <TitlesOfParts>
    <vt:vector size="188" baseType="lpstr">
      <vt:lpstr>Arial Unicode MS</vt:lpstr>
      <vt:lpstr>맑은 고딕</vt:lpstr>
      <vt:lpstr>Arial</vt:lpstr>
      <vt:lpstr>Arial Rounded MT Bold</vt:lpstr>
      <vt:lpstr>Calibri</vt:lpstr>
      <vt:lpstr>Calibri Light</vt:lpstr>
      <vt:lpstr>DB Adman X</vt:lpstr>
      <vt:lpstr>DB BrandVoice X</vt:lpstr>
      <vt:lpstr>DB ComYard X</vt:lpstr>
      <vt:lpstr>DB GunEng1 X</vt:lpstr>
      <vt:lpstr>DB Ozone X</vt:lpstr>
      <vt:lpstr>DB Ramintra X</vt:lpstr>
      <vt:lpstr>DB Wittayu X</vt:lpstr>
      <vt:lpstr>DSN PreeCha</vt:lpstr>
      <vt:lpstr>FontNongnam</vt:lpstr>
      <vt:lpstr>JS Jukaphan</vt:lpstr>
      <vt:lpstr>JS Khunwaias</vt:lpstr>
      <vt:lpstr>JS Pisit</vt:lpstr>
      <vt:lpstr>JS Sadayu</vt:lpstr>
      <vt:lpstr>JS Synjai</vt:lpstr>
      <vt:lpstr>JS Thanaporn</vt:lpstr>
      <vt:lpstr>Poppins Medium</vt:lpstr>
      <vt:lpstr>PrintAble4U</vt:lpstr>
      <vt:lpstr>RSU</vt:lpstr>
      <vt:lpstr>Sports World</vt:lpstr>
      <vt:lpstr>Sukhumvit Set</vt:lpstr>
      <vt:lpstr>supermarket</vt:lpstr>
      <vt:lpstr>TH SarabunPSK</vt:lpstr>
      <vt:lpstr>TT Drugs</vt:lpstr>
      <vt:lpstr>Contents Slide Master</vt:lpstr>
      <vt:lpstr>Section Break Slide Master</vt:lpstr>
      <vt:lpstr>Office Theme</vt:lpstr>
      <vt:lpstr>1_Office Theme</vt:lpstr>
      <vt:lpstr>8_Office Theme</vt:lpstr>
      <vt:lpstr>23_Office Theme</vt:lpstr>
      <vt:lpstr>9_Office Theme</vt:lpstr>
      <vt:lpstr>6_Office Theme</vt:lpstr>
      <vt:lpstr>7_Office Theme</vt:lpstr>
      <vt:lpstr>11_Office Theme</vt:lpstr>
      <vt:lpstr>17_Office Theme</vt:lpstr>
      <vt:lpstr>4_Office Theme</vt:lpstr>
      <vt:lpstr>3_Office Theme</vt:lpstr>
      <vt:lpstr>2_Office Theme</vt:lpstr>
      <vt:lpstr>20_Office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3 องค์ประกอบ ของการส่งเสริมให้หน่วยงานเป็นองค์กรคุณธรรมต้นแบบ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องค์กรคุณธรรม ล้วนมีที่มา...</vt:lpstr>
      <vt:lpstr>องค์กรคุณธรรม ล้วนมีที่มา...</vt:lpstr>
      <vt:lpstr>เราเป็นองค์กรคุณธรรม...ประเภทไหน</vt:lpstr>
      <vt:lpstr>เราเป็นองค์กรคุณธรรม...ประเภทไหน (ต่อ)</vt:lpstr>
      <vt:lpstr>เราคิดว่า...เราอยู่ในระดับไหน...ขององค์กรคุณธรรม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N BOOK</cp:lastModifiedBy>
  <cp:revision>316</cp:revision>
  <cp:lastPrinted>2021-10-08T10:31:27Z</cp:lastPrinted>
  <dcterms:created xsi:type="dcterms:W3CDTF">2016-12-05T23:26:54Z</dcterms:created>
  <dcterms:modified xsi:type="dcterms:W3CDTF">2023-10-30T08:34:44Z</dcterms:modified>
</cp:coreProperties>
</file>