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76" r:id="rId3"/>
    <p:sldMasterId id="2147483689" r:id="rId4"/>
    <p:sldMasterId id="2147483701" r:id="rId5"/>
    <p:sldMasterId id="2147483713" r:id="rId6"/>
    <p:sldMasterId id="2147483725" r:id="rId7"/>
  </p:sldMasterIdLst>
  <p:notesMasterIdLst>
    <p:notesMasterId r:id="rId86"/>
  </p:notesMasterIdLst>
  <p:handoutMasterIdLst>
    <p:handoutMasterId r:id="rId87"/>
  </p:handoutMasterIdLst>
  <p:sldIdLst>
    <p:sldId id="266" r:id="rId8"/>
    <p:sldId id="309" r:id="rId9"/>
    <p:sldId id="308" r:id="rId10"/>
    <p:sldId id="383" r:id="rId11"/>
    <p:sldId id="384" r:id="rId12"/>
    <p:sldId id="385" r:id="rId13"/>
    <p:sldId id="386" r:id="rId14"/>
    <p:sldId id="387" r:id="rId15"/>
    <p:sldId id="388" r:id="rId16"/>
    <p:sldId id="390" r:id="rId17"/>
    <p:sldId id="263" r:id="rId18"/>
    <p:sldId id="3826" r:id="rId19"/>
    <p:sldId id="3827" r:id="rId20"/>
    <p:sldId id="256" r:id="rId21"/>
    <p:sldId id="3828" r:id="rId22"/>
    <p:sldId id="3829" r:id="rId23"/>
    <p:sldId id="260" r:id="rId24"/>
    <p:sldId id="378" r:id="rId25"/>
    <p:sldId id="3831" r:id="rId26"/>
    <p:sldId id="264" r:id="rId27"/>
    <p:sldId id="3832" r:id="rId28"/>
    <p:sldId id="277" r:id="rId29"/>
    <p:sldId id="278" r:id="rId30"/>
    <p:sldId id="275" r:id="rId31"/>
    <p:sldId id="265" r:id="rId32"/>
    <p:sldId id="279" r:id="rId33"/>
    <p:sldId id="290" r:id="rId34"/>
    <p:sldId id="292" r:id="rId35"/>
    <p:sldId id="291" r:id="rId36"/>
    <p:sldId id="293" r:id="rId37"/>
    <p:sldId id="294" r:id="rId38"/>
    <p:sldId id="3833" r:id="rId39"/>
    <p:sldId id="3836" r:id="rId40"/>
    <p:sldId id="3887" r:id="rId41"/>
    <p:sldId id="284" r:id="rId42"/>
    <p:sldId id="2897" r:id="rId43"/>
    <p:sldId id="3325" r:id="rId44"/>
    <p:sldId id="3327" r:id="rId45"/>
    <p:sldId id="3882" r:id="rId46"/>
    <p:sldId id="3883" r:id="rId47"/>
    <p:sldId id="3884" r:id="rId48"/>
    <p:sldId id="3885" r:id="rId49"/>
    <p:sldId id="3886" r:id="rId50"/>
    <p:sldId id="347" r:id="rId51"/>
    <p:sldId id="333" r:id="rId52"/>
    <p:sldId id="324" r:id="rId53"/>
    <p:sldId id="326" r:id="rId54"/>
    <p:sldId id="3837" r:id="rId55"/>
    <p:sldId id="3838" r:id="rId56"/>
    <p:sldId id="3839" r:id="rId57"/>
    <p:sldId id="3835" r:id="rId58"/>
    <p:sldId id="3854" r:id="rId59"/>
    <p:sldId id="3858" r:id="rId60"/>
    <p:sldId id="3856" r:id="rId61"/>
    <p:sldId id="3859" r:id="rId62"/>
    <p:sldId id="3857" r:id="rId63"/>
    <p:sldId id="3855" r:id="rId64"/>
    <p:sldId id="3861" r:id="rId65"/>
    <p:sldId id="3860" r:id="rId66"/>
    <p:sldId id="3862" r:id="rId67"/>
    <p:sldId id="3864" r:id="rId68"/>
    <p:sldId id="3865" r:id="rId69"/>
    <p:sldId id="3863" r:id="rId70"/>
    <p:sldId id="3867" r:id="rId71"/>
    <p:sldId id="3866" r:id="rId72"/>
    <p:sldId id="3879" r:id="rId73"/>
    <p:sldId id="3878" r:id="rId74"/>
    <p:sldId id="3869" r:id="rId75"/>
    <p:sldId id="3871" r:id="rId76"/>
    <p:sldId id="3872" r:id="rId77"/>
    <p:sldId id="3873" r:id="rId78"/>
    <p:sldId id="3874" r:id="rId79"/>
    <p:sldId id="3875" r:id="rId80"/>
    <p:sldId id="3876" r:id="rId81"/>
    <p:sldId id="3880" r:id="rId82"/>
    <p:sldId id="3877" r:id="rId83"/>
    <p:sldId id="3842" r:id="rId84"/>
    <p:sldId id="3881" r:id="rId85"/>
  </p:sldIdLst>
  <p:sldSz cx="9144000" cy="5143500" type="screen16x9"/>
  <p:notesSz cx="9929813" cy="68087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3A"/>
    <a:srgbClr val="993300"/>
    <a:srgbClr val="733E13"/>
    <a:srgbClr val="B4A492"/>
    <a:srgbClr val="FF3300"/>
    <a:srgbClr val="990000"/>
    <a:srgbClr val="88745E"/>
    <a:srgbClr val="928254"/>
    <a:srgbClr val="FF7C80"/>
    <a:srgbClr val="F6A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สไตล์สีปานกลาง 3 - เน้น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2364" autoAdjust="0"/>
  </p:normalViewPr>
  <p:slideViewPr>
    <p:cSldViewPr>
      <p:cViewPr varScale="1">
        <p:scale>
          <a:sx n="101" d="100"/>
          <a:sy n="101" d="100"/>
        </p:scale>
        <p:origin x="850" y="67"/>
      </p:cViewPr>
      <p:guideLst>
        <p:guide orient="horz" pos="1801"/>
        <p:guide pos="2880"/>
      </p:guideLst>
    </p:cSldViewPr>
  </p:slideViewPr>
  <p:outlineViewPr>
    <p:cViewPr>
      <p:scale>
        <a:sx n="33" d="100"/>
        <a:sy n="33" d="100"/>
      </p:scale>
      <p:origin x="18" y="11028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7167"/>
            <a:ext cx="4302919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96" y="6467167"/>
            <a:ext cx="4302919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5575" y="511175"/>
            <a:ext cx="4538663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34174"/>
            <a:ext cx="7943850" cy="3063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67167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6CE18-12AF-4CD9-BBD3-7B973CF1A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1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6CE18-12AF-4CD9-BBD3-7B973CF1A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1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51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3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75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31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4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4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1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3B95AC-B0C3-43C7-AE03-97E068A2F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3349" y="374798"/>
            <a:ext cx="3516719" cy="4250366"/>
          </a:xfrm>
          <a:custGeom>
            <a:avLst/>
            <a:gdLst>
              <a:gd name="connsiteX0" fmla="*/ 1648047 w 4688958"/>
              <a:gd name="connsiteY0" fmla="*/ 0 h 5667154"/>
              <a:gd name="connsiteX1" fmla="*/ 4550735 w 4688958"/>
              <a:gd name="connsiteY1" fmla="*/ 10633 h 5667154"/>
              <a:gd name="connsiteX2" fmla="*/ 4614530 w 4688958"/>
              <a:gd name="connsiteY2" fmla="*/ 138223 h 5667154"/>
              <a:gd name="connsiteX3" fmla="*/ 4688958 w 4688958"/>
              <a:gd name="connsiteY3" fmla="*/ 2870791 h 5667154"/>
              <a:gd name="connsiteX4" fmla="*/ 4486940 w 4688958"/>
              <a:gd name="connsiteY4" fmla="*/ 5667154 h 5667154"/>
              <a:gd name="connsiteX5" fmla="*/ 584791 w 4688958"/>
              <a:gd name="connsiteY5" fmla="*/ 5592726 h 5667154"/>
              <a:gd name="connsiteX6" fmla="*/ 765544 w 4688958"/>
              <a:gd name="connsiteY6" fmla="*/ 5071730 h 5667154"/>
              <a:gd name="connsiteX7" fmla="*/ 999461 w 4688958"/>
              <a:gd name="connsiteY7" fmla="*/ 4019107 h 5667154"/>
              <a:gd name="connsiteX8" fmla="*/ 733647 w 4688958"/>
              <a:gd name="connsiteY8" fmla="*/ 3540642 h 5667154"/>
              <a:gd name="connsiteX9" fmla="*/ 0 w 4688958"/>
              <a:gd name="connsiteY9" fmla="*/ 2817628 h 5667154"/>
              <a:gd name="connsiteX10" fmla="*/ 329609 w 4688958"/>
              <a:gd name="connsiteY10" fmla="*/ 2030819 h 5667154"/>
              <a:gd name="connsiteX11" fmla="*/ 510363 w 4688958"/>
              <a:gd name="connsiteY11" fmla="*/ 1286540 h 5667154"/>
              <a:gd name="connsiteX12" fmla="*/ 1052623 w 4688958"/>
              <a:gd name="connsiteY12" fmla="*/ 340242 h 56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88958" h="5667154">
                <a:moveTo>
                  <a:pt x="1648047" y="0"/>
                </a:moveTo>
                <a:lnTo>
                  <a:pt x="4550735" y="10633"/>
                </a:lnTo>
                <a:lnTo>
                  <a:pt x="4614530" y="138223"/>
                </a:lnTo>
                <a:lnTo>
                  <a:pt x="4688958" y="2870791"/>
                </a:lnTo>
                <a:lnTo>
                  <a:pt x="4486940" y="5667154"/>
                </a:lnTo>
                <a:lnTo>
                  <a:pt x="584791" y="5592726"/>
                </a:lnTo>
                <a:lnTo>
                  <a:pt x="765544" y="5071730"/>
                </a:lnTo>
                <a:lnTo>
                  <a:pt x="999461" y="4019107"/>
                </a:lnTo>
                <a:lnTo>
                  <a:pt x="733647" y="3540642"/>
                </a:lnTo>
                <a:lnTo>
                  <a:pt x="0" y="2817628"/>
                </a:lnTo>
                <a:lnTo>
                  <a:pt x="329609" y="2030819"/>
                </a:lnTo>
                <a:lnTo>
                  <a:pt x="510363" y="1286540"/>
                </a:lnTo>
                <a:lnTo>
                  <a:pt x="1052623" y="34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3823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E81B-C148-4353-89D3-2D404290E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ACCE3-6725-493E-A344-C48CE3480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0988-2C9C-43AF-B474-0BC6B30D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8ADE-A6E5-4BB8-B068-0278295D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D5BBF-1F23-4D38-A547-C4A2CB54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17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1EB6-1DA5-4D86-A540-5026C5BC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2FCFA-F61A-4220-AABE-A1065F0B0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1FB25-AFF0-4A19-AAD0-0CBE3CB8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7A782-DD85-472F-A5A5-9353A334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11079-1184-4575-ABB6-79B342E3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76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6CD8-A59E-48A9-ACAF-97767B9B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3E09E-FDA8-421B-8CDE-A02C9960E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D58AC-2A88-4175-BFA3-1E105F9E8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FE8B9-B85D-4F7A-BA7D-CD9C2B5D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7CD6D-038F-40DB-93DB-DA96A9B8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7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EDBF-FFF5-4A09-BAEC-20C130D3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E34A8-414D-403A-A435-04C1CC07C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5DE3D-F98A-4AA1-B129-D14806BA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CB9A7-F7F9-4889-B5AA-21CDC434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05257-D069-4094-8BE4-64260586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294F0-EC44-48E2-BA0C-B67C9267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6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D9ADA-A68E-4317-BE5B-ACD75305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1C8AD-8978-4526-A8CA-D04DAE480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8027A-A4EB-4847-B0A7-91055C237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52522-8FB1-477C-BC10-CBA6A5368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910C9-304E-46D1-9CA3-97023AEF1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1DB34-9277-4341-B838-828F819E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89330-FC09-41A8-B4F3-52936C48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9D2CC-9B43-4F22-B383-E680A9F8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02151-1E3B-4EAD-B32A-E21AA6AB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1FC8C-BA97-43E4-BC85-22994E4F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D3CB9-7BDC-455A-A644-BA25AB37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B9F1E-96EE-4A63-847D-C3548A5B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74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E3661-9C51-4182-B96D-DFE711ED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FD508-3077-428E-ABEA-1FA8E4AE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ACC0-5AE8-4F82-9930-A0E0645F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76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298A-5446-42A8-9717-D39DB8E7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24A6E-0430-48C1-9FB1-0964E348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0369E-F894-4C28-9ECF-AAD6C2617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A6F31-4D8F-4548-B63C-09C1F5CE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2492D-1E2F-4F4F-84C3-EE7902E8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BD929-BA55-462C-AF83-85C3A958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7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3E86-C567-4386-9244-4ADA139E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991B2-E130-447F-9097-9DEB65E11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9BBE7-7C4D-4E08-8E29-519BAC7AD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5DC1F-9694-4CFD-9B0F-0A4275B6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9D6AC-3D79-4D87-A9D8-38AF86A6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81055-A49A-443F-ADAB-218CA33A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A417-F368-494C-9A7E-C95FA18E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00F19-89DB-4AAA-A097-490CDABE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1ABB-7A7E-4247-9881-A58E49E5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92A1C-424D-43ED-A99C-F850B991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9CFB0-4662-4D40-9A55-BB56570C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4CD86-F4B4-45FE-9D07-035F5481A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68B45-F7C1-459B-929E-A56581533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E047A-F270-4454-AEDF-B9276683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A190-7987-4E36-AE11-71CF4B72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8AC32-F8DD-4BCE-93FC-8CFABD60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31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A508D-0ADD-4D14-A42B-0807C883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865FF-C41A-4A84-BA44-039C2AD5F63B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0FF2C-4057-421B-A611-9C071829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455D3-6DFB-456C-BBC9-FFB9BC5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74EB-6F25-479D-A286-B18966A2D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5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EB9D-42ED-4488-B9DD-130ACDD7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9BE3-42F8-4CB7-9A21-34E3C26B9A04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7F94-B251-428B-A860-A0BD2840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D57A-5F57-4EC3-B2B7-6144DBEA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F6E2-434E-46D7-AE31-0645960CE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1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94B5-F785-462D-92FB-1AE65F42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FFE2-B1F8-4C10-AA31-04578FF6D5DC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2A4CC-686F-4771-81DC-F0A09E15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5421-FFAC-4567-A21E-A2DA1975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57A77-5CEC-4F6A-AF3A-40ADD64A5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60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F0C10C-C6B1-4E99-8E27-FD54F659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F02AD-367A-4E30-984B-A260DAC1CE14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DDDFA-4572-4293-9742-31DEADBA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3A485D-49A9-43CB-85D6-32D3EC76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01AD-19C1-407F-9D72-6AF97A1D7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75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7AEE58-0C3D-4583-B46C-F83139E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505E-0F24-48FA-82F0-175B8A094349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68675D-6F5E-42AA-B45B-A1E49DC6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3A52C1-8FB2-4554-A56E-2BA11DE6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A542-D3EE-49E3-AA53-41BA9BC89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9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012E4F-988A-4772-869E-A7D7F456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6B4EA-C745-4270-9E24-BE15A698991B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80F8CE-4B7C-4957-8EC9-186E1E91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FE9645-6EE1-4A36-A590-E08A636F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F653A-56A7-4B03-AEDC-7F62A26ED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66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584DC1D-5FE0-4B24-8B9A-90584482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59EE-986A-4EA0-8FCE-427057222083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F086B4-F210-4021-8BF1-2AEA8720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7C72AB-7168-4E9A-8453-A90F295A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37E3-80F0-4E52-BD52-8BE2CF5E0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1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2A3C51-6153-48DE-B3F5-1DC10DBD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12AF-F299-4C96-82DB-326268B192C5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5B0E5-4185-4FB8-9BC5-C3D029A7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E1B203-14C2-4000-B433-E41184DE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5ED42-64CC-46E6-800B-25E446053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F0C6C4-D9EE-4509-9474-0AAEF151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50F4-BDC1-4A73-870D-DA491D93B805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A3DF6A-46A1-409D-823D-C251C82B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358CE4-7A61-4F33-AD99-218BA5A7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EED9-E9CA-45CF-AFB7-B8DD4988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5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1F6C-90C4-4308-B01E-DBF6721A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EBA9-73A1-4775-8FDE-3C24514FD4F9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CD77-7601-49BF-8F36-D6BCADBD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1F08-4379-4F6E-92C0-C61A6370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4A4C8-F7ED-4130-9EAE-425A179A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6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DD51-D569-4FD3-BB73-49F86BBD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4A62-5F70-408F-AFC7-8256C85E1A41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9EA0D-75C0-4EF8-BB39-143FE804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7119A-9C80-47C8-9221-D95C846A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2D33-2E1A-427C-B3AC-C522CD83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8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746BE-EBD7-4F87-88B9-0AA7D47D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45040-B6C8-4CE7-9DD3-3D5D60E4B5B2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41EB0-96F2-4B80-B6B2-5B1B8E03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9CDBA-CBED-4835-879B-1B5AFD16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3E99-8169-4ED6-B4A3-B420CCBD66A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59909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B308-F0D0-43FC-A720-910777E6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8BFC-ED52-4EBB-9215-77AA42466C69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66392-6550-4699-B554-79738539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919F4-ED8F-4FAC-AE20-12BA5BD0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2C439-AC28-4B9F-ADCB-DF01B8F604E6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38565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14EEA-CD37-4B46-8BD7-7934B630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AB40-C3F8-4371-BD66-B6A9738CE5E3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BA8AC-549F-4669-843F-1B0B8CF2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6738F-0FCF-42E4-AC7E-18C3C6F3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D825-4332-4365-8666-64A13BCA3C6A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01613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AB6A1B-F332-4809-B280-F8F534DE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6F530-8C44-49E7-BE29-12A6B1C1DF03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430186-D780-45FD-B002-E6CCDFA6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8E4D98-978E-4755-889C-8281DC31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078EA-81DD-4A79-A582-458773EF643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46420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B1CEF3-F3EB-4C63-8782-E34001A3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07F59-F79B-4983-BF22-777ADAA8422B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7C74C4-8103-4A55-96A9-5A7E582D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1872A-C5B2-4699-B4F6-2AD00484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8E78-D258-433A-BC78-B7B67701C53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1093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EB0756-C0C7-4A09-BCA6-20ADD5C1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DEC4A-C113-46BF-8CB9-EDA8A8961DFF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77FF25-E809-4E5F-902B-0462EB53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645E8F-D16E-45B3-B3E9-389C33F6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4FFE-1A47-4EB1-9D94-9FD7DD73784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67041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B9110D-A711-4881-A6E5-FABDFFC7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6C54-2C70-4570-BA5F-F1665EC9FE7F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27A7C2-A374-4215-A20D-388F20B3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E82E4D-CAEA-45E6-B951-7810DC92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6E59F-A0D4-4036-9A81-08C08AF9707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1040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901120-B544-4591-A374-09703508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8E3E5-5448-4F8A-AC23-AC22303E4F2F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3750C-8F9B-468F-BE0F-E1CC7DFE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0EBCF7-5FC0-4EB4-854F-D27E79F3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A07E7-F2A2-4F1B-BBB7-58D9F7FFB64B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78040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801C2B-A85F-47B6-BD77-314FA2EC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6AE46-2DD1-41B4-A923-F37F92B9F10F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E1B2BF-DABF-491A-AADE-541DA9EE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AF4357-0532-47EF-8BCF-C070F46C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58650-2819-40D1-BB71-9C2210CDF5D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48953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509CA-9CB2-4A3A-9357-EC98B052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837F0-F991-4038-96D8-688902C81E62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68BDA-A4DB-48B8-BBC1-D2D49F23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E08EF-8445-4691-BC41-E4708173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8F0C7-3570-4C1F-869A-3317B8F4EF7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29648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304BA-8647-4FF1-AC9E-1DA73EE5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F0036-7FBB-436C-A139-B0C85235099B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0E44-CEE0-48D3-A014-9F8049AC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315B-F6FC-44C5-A285-010D6212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BAC5C-A764-4249-BFE3-0C624B37684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91233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2F4A-6157-44EA-A0BA-D0A57CBC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EE58-FB91-4D2D-8F8D-52FD15803000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B1F8-5D1A-425B-9158-CDA9E68E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6911E-8BE3-4D3A-8A03-454CB9BE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E94E0-CED3-42C1-AA9A-B93A19CBE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8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16E8E-DEFB-47E3-8DCC-9621F179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877C-4DF4-4E07-908B-2C7F47991F83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A37CE-AD67-4DF1-9017-2D573559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49F3-8972-410B-84AB-6881978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4DFEC-7EB0-41ED-AF30-2F50AC6E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179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1F3BE-3EA1-4818-A693-2F6FBB5E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AA31-5300-40F6-B320-D1931C0683AE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0505-F836-4539-A390-202BF667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ED6EC-03FE-4045-9F81-4802BE5A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A4539-CB7B-4F88-9425-50C147D4C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8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E6AD34-9C49-4CBC-A127-656F1E88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2A68-8A48-460A-9C6B-4E89AD0D6086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E8E3D-3427-4D9F-A2B6-3312F3DC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1A3E70-7FB7-4402-857F-4B27DCAF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669C-93EE-4DE6-A19C-BED6A1608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968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4F4EF2-D34B-4370-8020-29A1E6DF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2AF0-BD60-4FC7-858D-8DCF45BB17D6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59C14C-2CA4-45D7-ADA0-D5033838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2E73A-8E7C-42E3-9F23-F1CB83FE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D7AD-92DD-4308-B384-B9F9CA973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09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6DEEAE-D108-4DF0-9540-5BC5E5EC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37B6-832A-4E5B-88B5-B8816F2EDD60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1F0BEC-15B0-487A-A134-3962457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D8B288-5DEC-4D55-96B6-98622447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A0B5-3B74-45A1-93F3-8A698F71B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7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DA0429-0FF7-46F3-B471-54F807F6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853C-B4ED-48C0-AE76-C1D7760EC316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22795F-7BDD-4FD7-9505-907EE2CD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7F71BF-448B-4387-83C9-F44CA82F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77673-2D26-476D-976B-BD26BAC14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7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B9F4D9-C8F3-48D0-A3BE-25FE49B7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BD810-FC20-40C0-AF8C-18A55578CC5F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72C2CF-A46C-4988-BFFB-6BC39B0B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ACB29A-4574-41E3-9C77-5452A87B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283C-9C3E-4DC9-836E-E03D809D7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99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41C525-0A95-48CF-860C-B174156A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86A45-A757-4863-B77F-84DDBCF4EABE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661039-D81B-46EE-93EC-090ACF96C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3F1BF8-D2A6-4EBC-91C0-871CC458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2C94-3762-4413-90AE-619FAE979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41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A3CF7-2019-4416-A690-952CF9C3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FC1F-8742-4C04-AC88-B0BBF5DA8F54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7BEF-1EA1-49E8-864D-539B343E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92834-36B2-4887-861A-108DF908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B64F-830F-4BD2-89C4-4695BF149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11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9255-13D7-432B-A50A-1F374D9B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9E4A-9189-4C6F-9C3A-FA33EF3A032A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0991-1BE0-4010-B70C-3C8A95F2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2C09-4933-453B-A29F-82D431E0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5830-1E73-4D1B-AC79-6CA346EA2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16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5ECBE6-FA9D-4879-8B29-120DDF3E77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F3B50B2-1917-4867-AB38-0BD9583ADCFB}"/>
              </a:ext>
            </a:extLst>
          </p:cNvPr>
          <p:cNvSpPr>
            <a:spLocks/>
          </p:cNvSpPr>
          <p:nvPr/>
        </p:nvSpPr>
        <p:spPr bwMode="auto">
          <a:xfrm rot="20994946">
            <a:off x="-231291" y="202582"/>
            <a:ext cx="9569722" cy="262569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lIns="68580" tIns="34290" rIns="68580" bIns="3429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5B3C61-7E42-4FF8-B35D-22DD89A3315C}"/>
              </a:ext>
            </a:extLst>
          </p:cNvPr>
          <p:cNvSpPr/>
          <p:nvPr userDrawn="1"/>
        </p:nvSpPr>
        <p:spPr>
          <a:xfrm>
            <a:off x="0" y="0"/>
            <a:ext cx="3536950" cy="3111500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588D92-A72A-437F-A933-7573803D025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1838" y="3355976"/>
            <a:ext cx="600075" cy="1128713"/>
          </a:xfrm>
          <a:prstGeom prst="rect">
            <a:avLst/>
          </a:prstGeom>
          <a:noFill/>
        </p:spPr>
        <p:txBody>
          <a:bodyPr lIns="68580" tIns="34290" rIns="68580" bIns="34290"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007" indent="-68580" algn="ctr" defTabSz="342107">
              <a:lnSpc>
                <a:spcPct val="105000"/>
              </a:lnSpc>
              <a:spcAft>
                <a:spcPts val="600"/>
              </a:spcAft>
              <a:buClr>
                <a:srgbClr val="1F497D"/>
              </a:buClr>
              <a:defRPr/>
            </a:pPr>
            <a:r>
              <a:rPr sz="7200" b="1" i="0" dirty="0">
                <a:solidFill>
                  <a:srgbClr val="1F497D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2A2B5B-AFA3-4AE3-B9FE-FC0B1562E17B}"/>
              </a:ext>
            </a:extLst>
          </p:cNvPr>
          <p:cNvSpPr/>
          <p:nvPr userDrawn="1"/>
        </p:nvSpPr>
        <p:spPr>
          <a:xfrm>
            <a:off x="8423275" y="4746625"/>
            <a:ext cx="292100" cy="29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878067-267D-41F0-8643-A4203B1DDBF9}"/>
              </a:ext>
            </a:extLst>
          </p:cNvPr>
          <p:cNvCxnSpPr/>
          <p:nvPr userDrawn="1"/>
        </p:nvCxnSpPr>
        <p:spPr>
          <a:xfrm>
            <a:off x="8329613" y="4721225"/>
            <a:ext cx="0" cy="342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E26A1-B884-45E1-8C39-AC2BC7A42B7E}"/>
              </a:ext>
            </a:extLst>
          </p:cNvPr>
          <p:cNvCxnSpPr/>
          <p:nvPr userDrawn="1"/>
        </p:nvCxnSpPr>
        <p:spPr>
          <a:xfrm>
            <a:off x="0" y="4892675"/>
            <a:ext cx="83327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579" y="3564117"/>
            <a:ext cx="7260431" cy="98322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18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3393381" cy="2967959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tIns="457200" rtlCol="0" anchorCtr="1">
            <a:noAutofit/>
          </a:bodyPr>
          <a:lstStyle>
            <a:lvl1pPr>
              <a:defRPr lang="en-GB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3548F71D-449D-40C4-B9F2-C7556B4DBF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3275" y="4746626"/>
            <a:ext cx="292100" cy="295275"/>
          </a:xfrm>
        </p:spPr>
        <p:txBody>
          <a:bodyPr lIns="0" rIns="0" anchorCtr="1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prstClr val="whit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27AF2A-4737-4534-909B-1C9B4C8FB2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255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2647900" y="1659550"/>
            <a:ext cx="3848100" cy="1159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2647975" y="2763850"/>
            <a:ext cx="3848100" cy="784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17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3" r:id="rId3"/>
    <p:sldLayoutId id="2147483660" r:id="rId4"/>
    <p:sldLayoutId id="2147483661" r:id="rId5"/>
    <p:sldLayoutId id="2147483662" r:id="rId6"/>
    <p:sldLayoutId id="2147483664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2" r:id="rId15"/>
    <p:sldLayoutId id="2147483671" r:id="rId16"/>
    <p:sldLayoutId id="2147483656" r:id="rId1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A3C35-236D-4FDC-929D-CC2D000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AE381-E810-4CD8-91CC-7F8D5D210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5005-C654-4955-9D48-9BEE2A62B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17882-FED4-4D98-9EE6-396BA3B80207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21200-035D-4AB2-86EB-C6D9172D1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47F74-34F2-46F9-97B0-A4EB3B14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8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>
            <a:extLst>
              <a:ext uri="{FF2B5EF4-FFF2-40B4-BE49-F238E27FC236}">
                <a16:creationId xmlns:a16="http://schemas.microsoft.com/office/drawing/2014/main" id="{DC9FF15C-CF48-4022-B4D9-127228119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BED30757-BB00-4ED0-8F17-50D695154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DE14-5A78-4F77-933C-98EEB45C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165948-3DA4-4736-AA48-36EDB5470A5A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0F51-3976-4722-971A-2E65BD086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2BF4A-FC6C-4439-A295-13D640B5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6F33C-FF3E-47BA-89C0-3B9F5181C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2A8506-C876-465C-86AC-88871CA762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127718A-F31A-4AAC-9B02-69527F3F84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E94B-08E4-4BF1-83D9-9CE1E9DCB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51A0B0-5AAB-4282-B7A3-AA81DBADAD25}" type="datetimeFigureOut">
              <a:rPr lang="th-TH"/>
              <a:pPr>
                <a:defRPr/>
              </a:pPr>
              <a:t>24/11/65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EBBBD-BBD8-4422-B4CC-0E3CAF54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5F0A-CE94-4DA9-AC99-DF22246DD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9130E1F-EFA8-4E56-AE9D-54D88683F08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7058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med">
    <p:circl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72D98C03-D53F-4BCB-A11A-47E51EE9D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1EB58763-7224-456E-86E0-9013BD545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193B-2A1C-45C1-BD27-01FDA67CA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3B02A-3F37-4971-AD7E-76E78FD6D1B7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2B9F6-0E73-4EFB-B703-81DDDFE51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B40D4-3F79-4C39-9AA6-0746A57F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3D2812-4D4D-43D8-B969-A941FA756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9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197176" y="711984"/>
            <a:ext cx="8214058" cy="0"/>
          </a:xfrm>
          <a:prstGeom prst="line">
            <a:avLst/>
          </a:prstGeom>
          <a:ln w="47625" cap="rnd">
            <a:solidFill>
              <a:srgbClr val="22065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4350" y="501209"/>
            <a:ext cx="542942" cy="42155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5400000">
            <a:off x="-753830" y="2498371"/>
            <a:ext cx="2629577" cy="262957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1072957" y="3613307"/>
            <a:ext cx="2629577" cy="262957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รูปภาพ 18">
            <a:extLst>
              <a:ext uri="{FF2B5EF4-FFF2-40B4-BE49-F238E27FC236}">
                <a16:creationId xmlns:a16="http://schemas.microsoft.com/office/drawing/2014/main" id="{0641EE9E-F3CC-48EE-8153-89E863B2F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112194"/>
            <a:ext cx="1372353" cy="1375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DCB541-4221-41E1-B63F-355C3C63E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69" y="3493607"/>
            <a:ext cx="2260120" cy="1220096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ED0B71D1-2BCF-4224-A1ED-C6FCBF401CE6}"/>
              </a:ext>
            </a:extLst>
          </p:cNvPr>
          <p:cNvSpPr/>
          <p:nvPr/>
        </p:nvSpPr>
        <p:spPr>
          <a:xfrm rot="-10800000">
            <a:off x="3779912" y="4803998"/>
            <a:ext cx="8214058" cy="0"/>
          </a:xfrm>
          <a:prstGeom prst="line">
            <a:avLst/>
          </a:prstGeom>
          <a:ln w="47625" cap="rnd">
            <a:solidFill>
              <a:srgbClr val="2206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กล่องข้อความ 20">
            <a:extLst>
              <a:ext uri="{FF2B5EF4-FFF2-40B4-BE49-F238E27FC236}">
                <a16:creationId xmlns:a16="http://schemas.microsoft.com/office/drawing/2014/main" id="{CB16D622-BB9E-410D-ADC7-96527B39073F}"/>
              </a:ext>
            </a:extLst>
          </p:cNvPr>
          <p:cNvSpPr txBox="1"/>
          <p:nvPr/>
        </p:nvSpPr>
        <p:spPr>
          <a:xfrm>
            <a:off x="491968" y="1039845"/>
            <a:ext cx="86668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ประชุมชี้แจง</a:t>
            </a:r>
          </a:p>
          <a:p>
            <a:pPr algn="ctr"/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แนวทางการขับเคลื่อนการดำเนินการเป็นคุณธรรมต้นแบบ</a:t>
            </a:r>
          </a:p>
          <a:p>
            <a:pPr algn="ctr"/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ของหน่วยงานในสังกัดสำนักงานปลัดกระทรวงสาธารณสุข</a:t>
            </a:r>
          </a:p>
          <a:p>
            <a:pPr algn="ctr"/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ราชการบริหารส่วนกลาง</a:t>
            </a:r>
          </a:p>
          <a:p>
            <a:pPr algn="ctr"/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ประจำปีงบประมาณ พ.ศ. 2566</a:t>
            </a:r>
            <a:endParaRPr lang="en-US" sz="32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8" name="กล่องข้อความ 20">
            <a:extLst>
              <a:ext uri="{FF2B5EF4-FFF2-40B4-BE49-F238E27FC236}">
                <a16:creationId xmlns:a16="http://schemas.microsoft.com/office/drawing/2014/main" id="{58FB58B7-C03E-4609-BEA2-16198752081C}"/>
              </a:ext>
            </a:extLst>
          </p:cNvPr>
          <p:cNvSpPr txBox="1"/>
          <p:nvPr/>
        </p:nvSpPr>
        <p:spPr>
          <a:xfrm>
            <a:off x="5165262" y="4235431"/>
            <a:ext cx="3978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24 พฤศจิกายน 2565</a:t>
            </a:r>
            <a:endParaRPr lang="en-US" sz="32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4A3C3E29-DB42-4E74-A6A8-B50D3351B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2395052-93E7-44A1-93E3-358F343A1C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18EDBF-E366-4723-B77C-D09249C0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5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4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3">
            <a:extLst>
              <a:ext uri="{FF2B5EF4-FFF2-40B4-BE49-F238E27FC236}">
                <a16:creationId xmlns:a16="http://schemas.microsoft.com/office/drawing/2014/main" id="{9D9484C6-595D-459E-8113-0707015DCF7A}"/>
              </a:ext>
            </a:extLst>
          </p:cNvPr>
          <p:cNvGrpSpPr/>
          <p:nvPr/>
        </p:nvGrpSpPr>
        <p:grpSpPr>
          <a:xfrm>
            <a:off x="4932040" y="0"/>
            <a:ext cx="4248472" cy="5143500"/>
            <a:chOff x="0" y="0"/>
            <a:chExt cx="2522982" cy="3752725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C1AAAD97-7EBD-4670-9687-2A622AEE6573}"/>
                </a:ext>
              </a:extLst>
            </p:cNvPr>
            <p:cNvSpPr/>
            <p:nvPr/>
          </p:nvSpPr>
          <p:spPr>
            <a:xfrm>
              <a:off x="0" y="0"/>
              <a:ext cx="2522981" cy="3752726"/>
            </a:xfrm>
            <a:custGeom>
              <a:avLst/>
              <a:gdLst/>
              <a:ahLst/>
              <a:cxnLst/>
              <a:rect l="l" t="t" r="r" b="b"/>
              <a:pathLst>
                <a:path w="2522981" h="3752726">
                  <a:moveTo>
                    <a:pt x="0" y="0"/>
                  </a:moveTo>
                  <a:lnTo>
                    <a:pt x="2522981" y="0"/>
                  </a:lnTo>
                  <a:lnTo>
                    <a:pt x="2522981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0B4236"/>
            </a:solidFill>
          </p:spPr>
        </p:sp>
      </p:grpSp>
      <p:pic>
        <p:nvPicPr>
          <p:cNvPr id="17" name="รูปภาพ 2">
            <a:extLst>
              <a:ext uri="{FF2B5EF4-FFF2-40B4-BE49-F238E27FC236}">
                <a16:creationId xmlns:a16="http://schemas.microsoft.com/office/drawing/2014/main" id="{7192DFFD-8AF0-48D5-9BA4-124CFCC06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4421" r="34250" b="6579"/>
          <a:stretch/>
        </p:blipFill>
        <p:spPr>
          <a:xfrm>
            <a:off x="989934" y="667880"/>
            <a:ext cx="3302877" cy="439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133506"/>
            <a:ext cx="9428480" cy="5303520"/>
          </a:xfrm>
          <a:prstGeom prst="rect">
            <a:avLst/>
          </a:prstGeom>
        </p:spPr>
      </p:pic>
      <p:grpSp>
        <p:nvGrpSpPr>
          <p:cNvPr id="19" name="Group 1">
            <a:extLst>
              <a:ext uri="{FF2B5EF4-FFF2-40B4-BE49-F238E27FC236}">
                <a16:creationId xmlns:a16="http://schemas.microsoft.com/office/drawing/2014/main" id="{236988DB-7ABD-40BF-BB6E-2C51E417D295}"/>
              </a:ext>
            </a:extLst>
          </p:cNvPr>
          <p:cNvGrpSpPr/>
          <p:nvPr/>
        </p:nvGrpSpPr>
        <p:grpSpPr>
          <a:xfrm>
            <a:off x="-612576" y="51470"/>
            <a:ext cx="10297144" cy="596905"/>
            <a:chOff x="-537156" y="123478"/>
            <a:chExt cx="10297144" cy="596905"/>
          </a:xfrm>
        </p:grpSpPr>
        <p:sp>
          <p:nvSpPr>
            <p:cNvPr id="20" name="Rounded Rectangle 31">
              <a:extLst>
                <a:ext uri="{FF2B5EF4-FFF2-40B4-BE49-F238E27FC236}">
                  <a16:creationId xmlns:a16="http://schemas.microsoft.com/office/drawing/2014/main" id="{4801C3BC-9E0A-4128-8304-6D531EE7643A}"/>
                </a:ext>
              </a:extLst>
            </p:cNvPr>
            <p:cNvSpPr/>
            <p:nvPr/>
          </p:nvSpPr>
          <p:spPr>
            <a:xfrm>
              <a:off x="398948" y="123478"/>
              <a:ext cx="8496944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21" name="Straight Connector 32">
              <a:extLst>
                <a:ext uri="{FF2B5EF4-FFF2-40B4-BE49-F238E27FC236}">
                  <a16:creationId xmlns:a16="http://schemas.microsoft.com/office/drawing/2014/main" id="{3A664E9D-8B0E-4840-82DF-9AE8DDD71E7B}"/>
                </a:ext>
              </a:extLst>
            </p:cNvPr>
            <p:cNvCxnSpPr>
              <a:cxnSpLocks/>
            </p:cNvCxnSpPr>
            <p:nvPr/>
          </p:nvCxnSpPr>
          <p:spPr>
            <a:xfrm>
              <a:off x="-537156" y="677250"/>
              <a:ext cx="10297144" cy="43133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B31A524-82F1-4395-B96B-BCADA43A2FDC}"/>
              </a:ext>
            </a:extLst>
          </p:cNvPr>
          <p:cNvSpPr/>
          <p:nvPr/>
        </p:nvSpPr>
        <p:spPr>
          <a:xfrm>
            <a:off x="323528" y="68953"/>
            <a:ext cx="8856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แผนพัฒนาเศรษฐกิจและสังคมแห่งชาติ ฉบับที่ 1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3</a:t>
            </a:r>
            <a:r>
              <a:rPr kumimoji="0" lang="th-TH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 (พ.ศ. 2566 – 2570)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6" name="กล่องข้อความ 6">
            <a:extLst>
              <a:ext uri="{FF2B5EF4-FFF2-40B4-BE49-F238E27FC236}">
                <a16:creationId xmlns:a16="http://schemas.microsoft.com/office/drawing/2014/main" id="{4AA2FBDB-891F-4251-AA30-E94C3B1306C9}"/>
              </a:ext>
            </a:extLst>
          </p:cNvPr>
          <p:cNvSpPr txBox="1"/>
          <p:nvPr/>
        </p:nvSpPr>
        <p:spPr>
          <a:xfrm>
            <a:off x="4391979" y="1694587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603030403020204" pitchFamily="34" charset="0"/>
                <a:ea typeface="+mn-ea"/>
                <a:cs typeface="DB Adman X" panose="02000506090000020004" pitchFamily="2" charset="-34"/>
              </a:rPr>
              <a:t>Thailand’ s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603030403020204" pitchFamily="34" charset="0"/>
                <a:ea typeface="+mn-ea"/>
                <a:cs typeface="DB Adman X" panose="02000506090000020004" pitchFamily="2" charset="-34"/>
              </a:rPr>
              <a:t>Transformation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Light" panose="020B0603030403020204" pitchFamily="34" charset="0"/>
              <a:ea typeface="+mn-ea"/>
              <a:cs typeface="DB Adman X" panose="02000506090000020004" pitchFamily="2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0023A-CF00-4EB1-8AB7-C5FAF255351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781"/>
            <a:ext cx="9144000" cy="51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4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4FCFE-7D38-4F32-A56C-601A7EB4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" y="0"/>
            <a:ext cx="91307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3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340768" y="-380578"/>
            <a:ext cx="5787945" cy="5787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16F59-BB57-4713-A899-ED6DD726C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56423"/>
            <a:ext cx="8115628" cy="46306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6D8364-10BE-4306-A687-0B375FE09FA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-92546"/>
            <a:ext cx="9144000" cy="52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7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197176" y="711984"/>
            <a:ext cx="8214058" cy="0"/>
          </a:xfrm>
          <a:prstGeom prst="line">
            <a:avLst/>
          </a:prstGeom>
          <a:ln w="47625" cap="rnd">
            <a:solidFill>
              <a:srgbClr val="22065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851" y="331787"/>
            <a:ext cx="542942" cy="421550"/>
          </a:xfrm>
          <a:prstGeom prst="rect">
            <a:avLst/>
          </a:prstGeom>
        </p:spPr>
      </p:pic>
      <p:pic>
        <p:nvPicPr>
          <p:cNvPr id="26" name="รูปภาพ 2">
            <a:extLst>
              <a:ext uri="{FF2B5EF4-FFF2-40B4-BE49-F238E27FC236}">
                <a16:creationId xmlns:a16="http://schemas.microsoft.com/office/drawing/2014/main" id="{6CDD4378-52CF-422C-9168-6D2ACA7DB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3190"/>
            <a:ext cx="3024336" cy="40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8DB04902-6365-4784-85FA-034416B74570}"/>
              </a:ext>
            </a:extLst>
          </p:cNvPr>
          <p:cNvSpPr txBox="1">
            <a:spLocks/>
          </p:cNvSpPr>
          <p:nvPr/>
        </p:nvSpPr>
        <p:spPr>
          <a:xfrm>
            <a:off x="811724" y="70133"/>
            <a:ext cx="850488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kumimoji="0" lang="ko-KR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맑은 고딕" panose="020B0503020000020004" pitchFamily="34" charset="-127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8">
            <a:extLst>
              <a:ext uri="{FF2B5EF4-FFF2-40B4-BE49-F238E27FC236}">
                <a16:creationId xmlns:a16="http://schemas.microsoft.com/office/drawing/2014/main" id="{3F7C567F-6A5D-41BB-8678-4E9539AC11E3}"/>
              </a:ext>
            </a:extLst>
          </p:cNvPr>
          <p:cNvSpPr txBox="1"/>
          <p:nvPr/>
        </p:nvSpPr>
        <p:spPr>
          <a:xfrm>
            <a:off x="3851920" y="1491630"/>
            <a:ext cx="5040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“คนไทยมีพฤติกรรมที่สะท้อนการมีคุณธรรมเพิ่มขึ้น มุ่งสู่สังคมคุณธรรมที่คนไทย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อยู่ร่วมกันด้วยความสมานฉันท์ ภายใต้หลักธรรมทางศาสนา หลักปรัชญาเศรษฐกิจพอเพียง วิถีวัฒนธรรมไทยที่ดีงาม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และประเทศไทยปลอดการทุจริตและประพฤติมิชอบ”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 rot="-5400000">
            <a:off x="5200346" y="4095353"/>
            <a:ext cx="3852670" cy="1108862"/>
            <a:chOff x="351790" y="351790"/>
            <a:chExt cx="2940050" cy="2954020"/>
          </a:xfrm>
        </p:grpSpPr>
        <p:sp>
          <p:nvSpPr>
            <p:cNvPr id="20" name="Freeform 20"/>
            <p:cNvSpPr/>
            <p:nvPr/>
          </p:nvSpPr>
          <p:spPr>
            <a:xfrm>
              <a:off x="453568" y="1930097"/>
              <a:ext cx="16205657" cy="3183522"/>
            </a:xfrm>
            <a:custGeom>
              <a:avLst/>
              <a:gdLst/>
              <a:ahLst/>
              <a:cxnLst/>
              <a:rect l="l" t="t" r="r" b="b"/>
              <a:pathLst>
                <a:path w="16205657" h="3183522">
                  <a:moveTo>
                    <a:pt x="1127386" y="1710012"/>
                  </a:moveTo>
                  <a:cubicBezTo>
                    <a:pt x="1127386" y="1796376"/>
                    <a:pt x="876856" y="1865467"/>
                    <a:pt x="563693" y="1865467"/>
                  </a:cubicBezTo>
                  <a:cubicBezTo>
                    <a:pt x="250530" y="1865467"/>
                    <a:pt x="0" y="1796376"/>
                    <a:pt x="0" y="1710012"/>
                  </a:cubicBezTo>
                  <a:cubicBezTo>
                    <a:pt x="0" y="1623647"/>
                    <a:pt x="250530" y="1554556"/>
                    <a:pt x="563693" y="1554556"/>
                  </a:cubicBezTo>
                  <a:cubicBezTo>
                    <a:pt x="876856" y="1554556"/>
                    <a:pt x="1127386" y="1623647"/>
                    <a:pt x="1127386" y="1710012"/>
                  </a:cubicBezTo>
                  <a:close/>
                  <a:moveTo>
                    <a:pt x="6184966" y="0"/>
                  </a:moveTo>
                  <a:cubicBezTo>
                    <a:pt x="5871803" y="0"/>
                    <a:pt x="5621272" y="69091"/>
                    <a:pt x="5621272" y="155455"/>
                  </a:cubicBezTo>
                  <a:cubicBezTo>
                    <a:pt x="5621272" y="241819"/>
                    <a:pt x="5871803" y="310911"/>
                    <a:pt x="6184966" y="310911"/>
                  </a:cubicBezTo>
                  <a:cubicBezTo>
                    <a:pt x="6498129" y="310911"/>
                    <a:pt x="6748658" y="241819"/>
                    <a:pt x="6748658" y="155455"/>
                  </a:cubicBezTo>
                  <a:cubicBezTo>
                    <a:pt x="6748658" y="69091"/>
                    <a:pt x="6498129" y="0"/>
                    <a:pt x="6184966" y="0"/>
                  </a:cubicBezTo>
                  <a:close/>
                  <a:moveTo>
                    <a:pt x="11821897" y="0"/>
                  </a:moveTo>
                  <a:cubicBezTo>
                    <a:pt x="11508734" y="0"/>
                    <a:pt x="11258203" y="69091"/>
                    <a:pt x="11258203" y="155455"/>
                  </a:cubicBezTo>
                  <a:cubicBezTo>
                    <a:pt x="11258203" y="241819"/>
                    <a:pt x="11508734" y="310911"/>
                    <a:pt x="11821897" y="310911"/>
                  </a:cubicBezTo>
                  <a:cubicBezTo>
                    <a:pt x="12135059" y="310911"/>
                    <a:pt x="12385589" y="241819"/>
                    <a:pt x="12385589" y="155455"/>
                  </a:cubicBezTo>
                  <a:cubicBezTo>
                    <a:pt x="12385589" y="69091"/>
                    <a:pt x="12127229" y="0"/>
                    <a:pt x="11821897" y="0"/>
                  </a:cubicBezTo>
                  <a:close/>
                  <a:moveTo>
                    <a:pt x="16114218" y="1554556"/>
                  </a:moveTo>
                  <a:cubicBezTo>
                    <a:pt x="16063418" y="1554556"/>
                    <a:pt x="16022778" y="1623647"/>
                    <a:pt x="16022778" y="1710012"/>
                  </a:cubicBezTo>
                  <a:cubicBezTo>
                    <a:pt x="16022778" y="1796376"/>
                    <a:pt x="16063418" y="1865467"/>
                    <a:pt x="16114218" y="1865467"/>
                  </a:cubicBezTo>
                  <a:cubicBezTo>
                    <a:pt x="16165018" y="1865467"/>
                    <a:pt x="16205657" y="1796376"/>
                    <a:pt x="16205657" y="1710012"/>
                  </a:cubicBezTo>
                  <a:cubicBezTo>
                    <a:pt x="16205657" y="1623647"/>
                    <a:pt x="16165018" y="1554556"/>
                    <a:pt x="16114218" y="1554556"/>
                  </a:cubicBezTo>
                  <a:close/>
                  <a:moveTo>
                    <a:pt x="11821897" y="3000642"/>
                  </a:moveTo>
                  <a:cubicBezTo>
                    <a:pt x="11508734" y="3000642"/>
                    <a:pt x="11258203" y="3041281"/>
                    <a:pt x="11258203" y="3092081"/>
                  </a:cubicBezTo>
                  <a:cubicBezTo>
                    <a:pt x="11258203" y="3142881"/>
                    <a:pt x="11508734" y="3183521"/>
                    <a:pt x="11821897" y="3183521"/>
                  </a:cubicBezTo>
                  <a:cubicBezTo>
                    <a:pt x="12135059" y="3183521"/>
                    <a:pt x="12385589" y="3142881"/>
                    <a:pt x="12385589" y="3092081"/>
                  </a:cubicBezTo>
                  <a:cubicBezTo>
                    <a:pt x="12385589" y="3041281"/>
                    <a:pt x="12127229" y="3000642"/>
                    <a:pt x="11821897" y="3000642"/>
                  </a:cubicBezTo>
                  <a:close/>
                </a:path>
              </a:pathLst>
            </a:custGeom>
            <a:solidFill>
              <a:srgbClr val="04006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51790" y="351790"/>
              <a:ext cx="16307435" cy="4775799"/>
            </a:xfrm>
            <a:custGeom>
              <a:avLst/>
              <a:gdLst/>
              <a:ahLst/>
              <a:cxnLst/>
              <a:rect l="l" t="t" r="r" b="b"/>
              <a:pathLst>
                <a:path w="16307435" h="4775799">
                  <a:moveTo>
                    <a:pt x="16304896" y="1627966"/>
                  </a:moveTo>
                  <a:lnTo>
                    <a:pt x="16242665" y="1733762"/>
                  </a:lnTo>
                  <a:lnTo>
                    <a:pt x="16304896" y="1839558"/>
                  </a:lnTo>
                  <a:lnTo>
                    <a:pt x="16278226" y="1884900"/>
                  </a:lnTo>
                  <a:lnTo>
                    <a:pt x="16215996" y="1779103"/>
                  </a:lnTo>
                  <a:lnTo>
                    <a:pt x="16155035" y="1884900"/>
                  </a:lnTo>
                  <a:lnTo>
                    <a:pt x="16128365" y="1839558"/>
                  </a:lnTo>
                  <a:lnTo>
                    <a:pt x="16190596" y="1733762"/>
                  </a:lnTo>
                  <a:lnTo>
                    <a:pt x="16128365" y="1627966"/>
                  </a:lnTo>
                  <a:lnTo>
                    <a:pt x="16155035" y="1582625"/>
                  </a:lnTo>
                  <a:lnTo>
                    <a:pt x="16215996" y="1688421"/>
                  </a:lnTo>
                  <a:lnTo>
                    <a:pt x="16278226" y="1582625"/>
                  </a:lnTo>
                  <a:lnTo>
                    <a:pt x="16304896" y="1627966"/>
                  </a:lnTo>
                  <a:close/>
                  <a:moveTo>
                    <a:pt x="16122015" y="181365"/>
                  </a:moveTo>
                  <a:cubicBezTo>
                    <a:pt x="16122015" y="95001"/>
                    <a:pt x="16162656" y="25909"/>
                    <a:pt x="16213456" y="25909"/>
                  </a:cubicBezTo>
                  <a:cubicBezTo>
                    <a:pt x="16264256" y="25909"/>
                    <a:pt x="16304896" y="95001"/>
                    <a:pt x="16304896" y="181365"/>
                  </a:cubicBezTo>
                  <a:cubicBezTo>
                    <a:pt x="16304896" y="267729"/>
                    <a:pt x="16264256" y="336821"/>
                    <a:pt x="16213456" y="336821"/>
                  </a:cubicBezTo>
                  <a:cubicBezTo>
                    <a:pt x="16162656" y="336821"/>
                    <a:pt x="16122015" y="267729"/>
                    <a:pt x="16122015" y="181365"/>
                  </a:cubicBezTo>
                  <a:close/>
                  <a:moveTo>
                    <a:pt x="16160115" y="181365"/>
                  </a:moveTo>
                  <a:cubicBezTo>
                    <a:pt x="16160115" y="231024"/>
                    <a:pt x="16184246" y="272047"/>
                    <a:pt x="16213456" y="272047"/>
                  </a:cubicBezTo>
                  <a:cubicBezTo>
                    <a:pt x="16242665" y="272047"/>
                    <a:pt x="16266796" y="231024"/>
                    <a:pt x="16266796" y="181365"/>
                  </a:cubicBezTo>
                  <a:cubicBezTo>
                    <a:pt x="16266796" y="131705"/>
                    <a:pt x="16242665" y="90682"/>
                    <a:pt x="16213456" y="90682"/>
                  </a:cubicBezTo>
                  <a:cubicBezTo>
                    <a:pt x="16184246" y="90682"/>
                    <a:pt x="16160115" y="131705"/>
                    <a:pt x="16160115" y="181365"/>
                  </a:cubicBezTo>
                  <a:close/>
                  <a:moveTo>
                    <a:pt x="86120" y="1733762"/>
                  </a:moveTo>
                  <a:cubicBezTo>
                    <a:pt x="86120" y="1647398"/>
                    <a:pt x="336650" y="1578307"/>
                    <a:pt x="649813" y="1578307"/>
                  </a:cubicBezTo>
                  <a:cubicBezTo>
                    <a:pt x="962976" y="1578307"/>
                    <a:pt x="1213506" y="1647398"/>
                    <a:pt x="1213506" y="1733762"/>
                  </a:cubicBezTo>
                  <a:cubicBezTo>
                    <a:pt x="1213506" y="1820126"/>
                    <a:pt x="962976" y="1889218"/>
                    <a:pt x="649813" y="1889218"/>
                  </a:cubicBezTo>
                  <a:cubicBezTo>
                    <a:pt x="336650" y="1889218"/>
                    <a:pt x="86120" y="1820126"/>
                    <a:pt x="86120" y="1733762"/>
                  </a:cubicBezTo>
                  <a:close/>
                  <a:moveTo>
                    <a:pt x="320992" y="1733762"/>
                  </a:moveTo>
                  <a:cubicBezTo>
                    <a:pt x="320992" y="1783422"/>
                    <a:pt x="469744" y="1824445"/>
                    <a:pt x="649813" y="1824445"/>
                  </a:cubicBezTo>
                  <a:cubicBezTo>
                    <a:pt x="829881" y="1824445"/>
                    <a:pt x="978634" y="1783422"/>
                    <a:pt x="978634" y="1733762"/>
                  </a:cubicBezTo>
                  <a:cubicBezTo>
                    <a:pt x="978634" y="1684103"/>
                    <a:pt x="829881" y="1643080"/>
                    <a:pt x="649813" y="1643080"/>
                  </a:cubicBezTo>
                  <a:cubicBezTo>
                    <a:pt x="469744" y="1643080"/>
                    <a:pt x="320992" y="1684103"/>
                    <a:pt x="320992" y="1733762"/>
                  </a:cubicBezTo>
                  <a:close/>
                  <a:moveTo>
                    <a:pt x="775078" y="4563708"/>
                  </a:moveTo>
                  <a:lnTo>
                    <a:pt x="540206" y="4563708"/>
                  </a:lnTo>
                  <a:lnTo>
                    <a:pt x="540206" y="4651338"/>
                  </a:lnTo>
                  <a:lnTo>
                    <a:pt x="0" y="4651338"/>
                  </a:lnTo>
                  <a:lnTo>
                    <a:pt x="0" y="4689438"/>
                  </a:lnTo>
                  <a:lnTo>
                    <a:pt x="532377" y="4689438"/>
                  </a:lnTo>
                  <a:lnTo>
                    <a:pt x="532377" y="4775799"/>
                  </a:lnTo>
                  <a:lnTo>
                    <a:pt x="767249" y="4775799"/>
                  </a:lnTo>
                  <a:lnTo>
                    <a:pt x="767249" y="4688169"/>
                  </a:lnTo>
                  <a:lnTo>
                    <a:pt x="1307455" y="4688169"/>
                  </a:lnTo>
                  <a:lnTo>
                    <a:pt x="1307455" y="4650069"/>
                  </a:lnTo>
                  <a:lnTo>
                    <a:pt x="775078" y="4650069"/>
                  </a:lnTo>
                  <a:lnTo>
                    <a:pt x="775078" y="4563708"/>
                  </a:lnTo>
                  <a:close/>
                  <a:moveTo>
                    <a:pt x="289676" y="332502"/>
                  </a:moveTo>
                  <a:lnTo>
                    <a:pt x="673300" y="226706"/>
                  </a:lnTo>
                  <a:lnTo>
                    <a:pt x="1056924" y="332502"/>
                  </a:lnTo>
                  <a:lnTo>
                    <a:pt x="1213506" y="287161"/>
                  </a:lnTo>
                  <a:lnTo>
                    <a:pt x="837711" y="181365"/>
                  </a:lnTo>
                  <a:lnTo>
                    <a:pt x="1213506" y="75569"/>
                  </a:lnTo>
                  <a:lnTo>
                    <a:pt x="1049095" y="30227"/>
                  </a:lnTo>
                  <a:lnTo>
                    <a:pt x="673300" y="136024"/>
                  </a:lnTo>
                  <a:lnTo>
                    <a:pt x="297505" y="30227"/>
                  </a:lnTo>
                  <a:lnTo>
                    <a:pt x="133094" y="75569"/>
                  </a:lnTo>
                  <a:lnTo>
                    <a:pt x="508890" y="179206"/>
                  </a:lnTo>
                  <a:lnTo>
                    <a:pt x="125265" y="287161"/>
                  </a:lnTo>
                  <a:lnTo>
                    <a:pt x="289676" y="332502"/>
                  </a:lnTo>
                  <a:close/>
                  <a:moveTo>
                    <a:pt x="16307435" y="4670388"/>
                  </a:moveTo>
                  <a:cubicBezTo>
                    <a:pt x="16307435" y="4721188"/>
                    <a:pt x="16266796" y="4761828"/>
                    <a:pt x="16215996" y="4761828"/>
                  </a:cubicBezTo>
                  <a:cubicBezTo>
                    <a:pt x="16165196" y="4761828"/>
                    <a:pt x="16124556" y="4721188"/>
                    <a:pt x="16124556" y="4670388"/>
                  </a:cubicBezTo>
                  <a:cubicBezTo>
                    <a:pt x="16124556" y="4619588"/>
                    <a:pt x="16165196" y="4578949"/>
                    <a:pt x="16215996" y="4578949"/>
                  </a:cubicBezTo>
                  <a:cubicBezTo>
                    <a:pt x="16266796" y="4578949"/>
                    <a:pt x="16307435" y="4619588"/>
                    <a:pt x="16307435" y="4670388"/>
                  </a:cubicBezTo>
                  <a:close/>
                  <a:moveTo>
                    <a:pt x="16269335" y="4670388"/>
                  </a:moveTo>
                  <a:cubicBezTo>
                    <a:pt x="16269335" y="4641178"/>
                    <a:pt x="16245206" y="4617049"/>
                    <a:pt x="16215996" y="4617049"/>
                  </a:cubicBezTo>
                  <a:cubicBezTo>
                    <a:pt x="16186785" y="4617049"/>
                    <a:pt x="16162656" y="4641178"/>
                    <a:pt x="16162656" y="4670388"/>
                  </a:cubicBezTo>
                  <a:cubicBezTo>
                    <a:pt x="16162656" y="4699599"/>
                    <a:pt x="16186785" y="4723728"/>
                    <a:pt x="16215996" y="4723728"/>
                  </a:cubicBezTo>
                  <a:cubicBezTo>
                    <a:pt x="16245206" y="4723728"/>
                    <a:pt x="16269335" y="4699599"/>
                    <a:pt x="16269335" y="4670388"/>
                  </a:cubicBezTo>
                  <a:close/>
                  <a:moveTo>
                    <a:pt x="12299470" y="3137181"/>
                  </a:moveTo>
                  <a:lnTo>
                    <a:pt x="11915846" y="3242977"/>
                  </a:lnTo>
                  <a:lnTo>
                    <a:pt x="11540050" y="3137181"/>
                  </a:lnTo>
                  <a:lnTo>
                    <a:pt x="11375640" y="3182523"/>
                  </a:lnTo>
                  <a:lnTo>
                    <a:pt x="11759264" y="3288319"/>
                  </a:lnTo>
                  <a:lnTo>
                    <a:pt x="11375640" y="3394115"/>
                  </a:lnTo>
                  <a:lnTo>
                    <a:pt x="11540050" y="3439456"/>
                  </a:lnTo>
                  <a:lnTo>
                    <a:pt x="11915846" y="3333660"/>
                  </a:lnTo>
                  <a:lnTo>
                    <a:pt x="12299470" y="3439456"/>
                  </a:lnTo>
                  <a:lnTo>
                    <a:pt x="12463880" y="3394115"/>
                  </a:lnTo>
                  <a:lnTo>
                    <a:pt x="12080256" y="3288319"/>
                  </a:lnTo>
                  <a:lnTo>
                    <a:pt x="12463880" y="3182523"/>
                  </a:lnTo>
                  <a:lnTo>
                    <a:pt x="12299470" y="3137181"/>
                  </a:lnTo>
                  <a:close/>
                  <a:moveTo>
                    <a:pt x="12041110" y="0"/>
                  </a:moveTo>
                  <a:lnTo>
                    <a:pt x="11806238" y="0"/>
                  </a:lnTo>
                  <a:lnTo>
                    <a:pt x="11806238" y="148978"/>
                  </a:lnTo>
                  <a:lnTo>
                    <a:pt x="11273862" y="148978"/>
                  </a:lnTo>
                  <a:lnTo>
                    <a:pt x="11273862" y="213752"/>
                  </a:lnTo>
                  <a:lnTo>
                    <a:pt x="11798409" y="213752"/>
                  </a:lnTo>
                  <a:lnTo>
                    <a:pt x="11798409" y="360571"/>
                  </a:lnTo>
                  <a:lnTo>
                    <a:pt x="12033281" y="360571"/>
                  </a:lnTo>
                  <a:lnTo>
                    <a:pt x="12033281" y="211592"/>
                  </a:lnTo>
                  <a:lnTo>
                    <a:pt x="12581316" y="211592"/>
                  </a:lnTo>
                  <a:lnTo>
                    <a:pt x="12581316" y="146819"/>
                  </a:lnTo>
                  <a:lnTo>
                    <a:pt x="12041110" y="146819"/>
                  </a:lnTo>
                  <a:lnTo>
                    <a:pt x="12041110" y="0"/>
                  </a:lnTo>
                  <a:close/>
                  <a:moveTo>
                    <a:pt x="6850436" y="3288319"/>
                  </a:moveTo>
                  <a:cubicBezTo>
                    <a:pt x="6850436" y="3374683"/>
                    <a:pt x="6599906" y="3443774"/>
                    <a:pt x="6286744" y="3443774"/>
                  </a:cubicBezTo>
                  <a:cubicBezTo>
                    <a:pt x="5973580" y="3443774"/>
                    <a:pt x="5723050" y="3374683"/>
                    <a:pt x="5723050" y="3288319"/>
                  </a:cubicBezTo>
                  <a:cubicBezTo>
                    <a:pt x="5723050" y="3201954"/>
                    <a:pt x="5973580" y="3132863"/>
                    <a:pt x="6286744" y="3132863"/>
                  </a:cubicBezTo>
                  <a:cubicBezTo>
                    <a:pt x="6599906" y="3132863"/>
                    <a:pt x="6850436" y="3201954"/>
                    <a:pt x="6850436" y="3288319"/>
                  </a:cubicBezTo>
                  <a:close/>
                  <a:moveTo>
                    <a:pt x="6615565" y="3288319"/>
                  </a:moveTo>
                  <a:cubicBezTo>
                    <a:pt x="6615565" y="3238659"/>
                    <a:pt x="6466812" y="3197636"/>
                    <a:pt x="6286744" y="3197636"/>
                  </a:cubicBezTo>
                  <a:cubicBezTo>
                    <a:pt x="6106675" y="3197636"/>
                    <a:pt x="5957923" y="3238659"/>
                    <a:pt x="5957923" y="3288319"/>
                  </a:cubicBezTo>
                  <a:cubicBezTo>
                    <a:pt x="5957923" y="3337978"/>
                    <a:pt x="6106675" y="3379001"/>
                    <a:pt x="6286744" y="3379001"/>
                  </a:cubicBezTo>
                  <a:cubicBezTo>
                    <a:pt x="6466812" y="3379001"/>
                    <a:pt x="6615565" y="3337978"/>
                    <a:pt x="6615565" y="3288319"/>
                  </a:cubicBezTo>
                  <a:close/>
                  <a:moveTo>
                    <a:pt x="6866095" y="181365"/>
                  </a:moveTo>
                  <a:cubicBezTo>
                    <a:pt x="6866095" y="267729"/>
                    <a:pt x="6615565" y="336821"/>
                    <a:pt x="6302402" y="336821"/>
                  </a:cubicBezTo>
                  <a:cubicBezTo>
                    <a:pt x="5989239" y="336821"/>
                    <a:pt x="5738709" y="267729"/>
                    <a:pt x="5738709" y="181365"/>
                  </a:cubicBezTo>
                  <a:cubicBezTo>
                    <a:pt x="5738709" y="95001"/>
                    <a:pt x="5997068" y="25909"/>
                    <a:pt x="6302402" y="25909"/>
                  </a:cubicBezTo>
                  <a:cubicBezTo>
                    <a:pt x="6615565" y="25909"/>
                    <a:pt x="6866095" y="95001"/>
                    <a:pt x="6866095" y="181365"/>
                  </a:cubicBezTo>
                  <a:close/>
                  <a:moveTo>
                    <a:pt x="6631223" y="181365"/>
                  </a:moveTo>
                  <a:cubicBezTo>
                    <a:pt x="6631223" y="131705"/>
                    <a:pt x="6482470" y="90682"/>
                    <a:pt x="6302402" y="90682"/>
                  </a:cubicBezTo>
                  <a:cubicBezTo>
                    <a:pt x="6122333" y="90682"/>
                    <a:pt x="5973581" y="131705"/>
                    <a:pt x="5973581" y="181365"/>
                  </a:cubicBezTo>
                  <a:cubicBezTo>
                    <a:pt x="5973581" y="231024"/>
                    <a:pt x="6122333" y="272047"/>
                    <a:pt x="6302402" y="272047"/>
                  </a:cubicBezTo>
                  <a:cubicBezTo>
                    <a:pt x="6482470" y="272047"/>
                    <a:pt x="6631223" y="231024"/>
                    <a:pt x="6631223" y="181365"/>
                  </a:cubicBezTo>
                  <a:close/>
                  <a:moveTo>
                    <a:pt x="6670368" y="4580218"/>
                  </a:moveTo>
                  <a:lnTo>
                    <a:pt x="6294573" y="4642448"/>
                  </a:lnTo>
                  <a:lnTo>
                    <a:pt x="5910948" y="4580218"/>
                  </a:lnTo>
                  <a:lnTo>
                    <a:pt x="5746538" y="4606888"/>
                  </a:lnTo>
                  <a:lnTo>
                    <a:pt x="6130162" y="4669118"/>
                  </a:lnTo>
                  <a:lnTo>
                    <a:pt x="5746538" y="4731348"/>
                  </a:lnTo>
                  <a:lnTo>
                    <a:pt x="5910948" y="4758018"/>
                  </a:lnTo>
                  <a:lnTo>
                    <a:pt x="6294573" y="4695788"/>
                  </a:lnTo>
                  <a:lnTo>
                    <a:pt x="6670368" y="4758018"/>
                  </a:lnTo>
                  <a:lnTo>
                    <a:pt x="6834778" y="4731348"/>
                  </a:lnTo>
                  <a:lnTo>
                    <a:pt x="6451154" y="4669118"/>
                  </a:lnTo>
                  <a:lnTo>
                    <a:pt x="6834778" y="4606888"/>
                  </a:lnTo>
                  <a:lnTo>
                    <a:pt x="6670368" y="4580218"/>
                  </a:lnTo>
                  <a:close/>
                </a:path>
              </a:pathLst>
            </a:custGeom>
            <a:solidFill>
              <a:srgbClr val="04006D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4807967" y="-11026"/>
            <a:ext cx="1108862" cy="110886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0E6DB"/>
            </a:solid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-148631" y="338756"/>
            <a:ext cx="2057406" cy="731444"/>
            <a:chOff x="0" y="0"/>
            <a:chExt cx="2208094" cy="78501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08094" cy="785017"/>
            </a:xfrm>
            <a:custGeom>
              <a:avLst/>
              <a:gdLst/>
              <a:ahLst/>
              <a:cxnLst/>
              <a:rect l="l" t="t" r="r" b="b"/>
              <a:pathLst>
                <a:path w="2208094" h="785017">
                  <a:moveTo>
                    <a:pt x="0" y="0"/>
                  </a:moveTo>
                  <a:lnTo>
                    <a:pt x="2208094" y="0"/>
                  </a:lnTo>
                  <a:lnTo>
                    <a:pt x="2208094" y="785017"/>
                  </a:lnTo>
                  <a:lnTo>
                    <a:pt x="0" y="785017"/>
                  </a:lnTo>
                  <a:close/>
                </a:path>
              </a:pathLst>
            </a:custGeom>
            <a:solidFill>
              <a:srgbClr val="B0E6DB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514350" y="1367459"/>
            <a:ext cx="731444" cy="731444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514350" y="-392726"/>
            <a:ext cx="731444" cy="731444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AA1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-1203088" y="661770"/>
            <a:ext cx="2703432" cy="731444"/>
            <a:chOff x="0" y="0"/>
            <a:chExt cx="2901437" cy="78501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901437" cy="785017"/>
            </a:xfrm>
            <a:custGeom>
              <a:avLst/>
              <a:gdLst/>
              <a:ahLst/>
              <a:cxnLst/>
              <a:rect l="l" t="t" r="r" b="b"/>
              <a:pathLst>
                <a:path w="2901437" h="785017">
                  <a:moveTo>
                    <a:pt x="0" y="0"/>
                  </a:moveTo>
                  <a:lnTo>
                    <a:pt x="2901437" y="0"/>
                  </a:lnTo>
                  <a:lnTo>
                    <a:pt x="2901437" y="785017"/>
                  </a:lnTo>
                  <a:lnTo>
                    <a:pt x="0" y="785017"/>
                  </a:lnTo>
                  <a:close/>
                </a:path>
              </a:pathLst>
            </a:custGeom>
            <a:solidFill>
              <a:srgbClr val="ED3432"/>
            </a:solidFill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-1344519" y="475819"/>
            <a:ext cx="2986293" cy="731444"/>
            <a:chOff x="351790" y="351790"/>
            <a:chExt cx="2940050" cy="2954020"/>
          </a:xfrm>
        </p:grpSpPr>
        <p:sp>
          <p:nvSpPr>
            <p:cNvPr id="33" name="Freeform 33"/>
            <p:cNvSpPr/>
            <p:nvPr/>
          </p:nvSpPr>
          <p:spPr>
            <a:xfrm>
              <a:off x="430176" y="1350180"/>
              <a:ext cx="12561882" cy="2137926"/>
            </a:xfrm>
            <a:custGeom>
              <a:avLst/>
              <a:gdLst/>
              <a:ahLst/>
              <a:cxnLst/>
              <a:rect l="l" t="t" r="r" b="b"/>
              <a:pathLst>
                <a:path w="12561882" h="2137926">
                  <a:moveTo>
                    <a:pt x="868273" y="1081702"/>
                  </a:moveTo>
                  <a:cubicBezTo>
                    <a:pt x="868273" y="1136333"/>
                    <a:pt x="675323" y="1180038"/>
                    <a:pt x="434136" y="1180038"/>
                  </a:cubicBezTo>
                  <a:cubicBezTo>
                    <a:pt x="192949" y="1180038"/>
                    <a:pt x="0" y="1136333"/>
                    <a:pt x="0" y="1081702"/>
                  </a:cubicBezTo>
                  <a:cubicBezTo>
                    <a:pt x="0" y="1027070"/>
                    <a:pt x="192949" y="983365"/>
                    <a:pt x="434136" y="983365"/>
                  </a:cubicBezTo>
                  <a:cubicBezTo>
                    <a:pt x="675323" y="983365"/>
                    <a:pt x="868273" y="1027070"/>
                    <a:pt x="868273" y="1081702"/>
                  </a:cubicBezTo>
                  <a:close/>
                  <a:moveTo>
                    <a:pt x="4763443" y="0"/>
                  </a:moveTo>
                  <a:cubicBezTo>
                    <a:pt x="4522256" y="0"/>
                    <a:pt x="4329306" y="43705"/>
                    <a:pt x="4329306" y="98336"/>
                  </a:cubicBezTo>
                  <a:cubicBezTo>
                    <a:pt x="4329306" y="152967"/>
                    <a:pt x="4522256" y="196673"/>
                    <a:pt x="4763443" y="196673"/>
                  </a:cubicBezTo>
                  <a:cubicBezTo>
                    <a:pt x="5004630" y="196673"/>
                    <a:pt x="5197579" y="152967"/>
                    <a:pt x="5197579" y="98336"/>
                  </a:cubicBezTo>
                  <a:cubicBezTo>
                    <a:pt x="5197579" y="43705"/>
                    <a:pt x="5004630" y="0"/>
                    <a:pt x="4763443" y="0"/>
                  </a:cubicBezTo>
                  <a:close/>
                  <a:moveTo>
                    <a:pt x="9104809" y="0"/>
                  </a:moveTo>
                  <a:cubicBezTo>
                    <a:pt x="8863622" y="0"/>
                    <a:pt x="8670672" y="43705"/>
                    <a:pt x="8670672" y="98336"/>
                  </a:cubicBezTo>
                  <a:cubicBezTo>
                    <a:pt x="8670672" y="152967"/>
                    <a:pt x="8863622" y="196673"/>
                    <a:pt x="9104809" y="196673"/>
                  </a:cubicBezTo>
                  <a:cubicBezTo>
                    <a:pt x="9345995" y="196673"/>
                    <a:pt x="9538945" y="152967"/>
                    <a:pt x="9538945" y="98336"/>
                  </a:cubicBezTo>
                  <a:cubicBezTo>
                    <a:pt x="9538945" y="43705"/>
                    <a:pt x="9339966" y="0"/>
                    <a:pt x="9104809" y="0"/>
                  </a:cubicBezTo>
                  <a:close/>
                  <a:moveTo>
                    <a:pt x="12470441" y="983365"/>
                  </a:moveTo>
                  <a:cubicBezTo>
                    <a:pt x="12419641" y="983365"/>
                    <a:pt x="12379001" y="1027070"/>
                    <a:pt x="12379001" y="1081702"/>
                  </a:cubicBezTo>
                  <a:cubicBezTo>
                    <a:pt x="12379001" y="1136333"/>
                    <a:pt x="12419641" y="1180038"/>
                    <a:pt x="12470441" y="1180038"/>
                  </a:cubicBezTo>
                  <a:cubicBezTo>
                    <a:pt x="12521241" y="1180038"/>
                    <a:pt x="12561881" y="1136333"/>
                    <a:pt x="12561881" y="1081702"/>
                  </a:cubicBezTo>
                  <a:cubicBezTo>
                    <a:pt x="12561881" y="1027070"/>
                    <a:pt x="12521241" y="983365"/>
                    <a:pt x="12470441" y="983365"/>
                  </a:cubicBezTo>
                  <a:close/>
                  <a:moveTo>
                    <a:pt x="9104809" y="1955045"/>
                  </a:moveTo>
                  <a:cubicBezTo>
                    <a:pt x="8863622" y="1955045"/>
                    <a:pt x="8670672" y="1995685"/>
                    <a:pt x="8670672" y="2046485"/>
                  </a:cubicBezTo>
                  <a:cubicBezTo>
                    <a:pt x="8670672" y="2097285"/>
                    <a:pt x="8863622" y="2137925"/>
                    <a:pt x="9104809" y="2137925"/>
                  </a:cubicBezTo>
                  <a:cubicBezTo>
                    <a:pt x="9345995" y="2137925"/>
                    <a:pt x="9538945" y="2097285"/>
                    <a:pt x="9538945" y="2046485"/>
                  </a:cubicBezTo>
                  <a:cubicBezTo>
                    <a:pt x="9538945" y="1995685"/>
                    <a:pt x="9339966" y="1955045"/>
                    <a:pt x="9104809" y="19550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51790" y="351790"/>
              <a:ext cx="12640267" cy="3150285"/>
            </a:xfrm>
            <a:custGeom>
              <a:avLst/>
              <a:gdLst/>
              <a:ahLst/>
              <a:cxnLst/>
              <a:rect l="l" t="t" r="r" b="b"/>
              <a:pathLst>
                <a:path w="12640267" h="3150285">
                  <a:moveTo>
                    <a:pt x="12637727" y="1029803"/>
                  </a:moveTo>
                  <a:lnTo>
                    <a:pt x="12575497" y="1096726"/>
                  </a:lnTo>
                  <a:lnTo>
                    <a:pt x="12637727" y="1163650"/>
                  </a:lnTo>
                  <a:lnTo>
                    <a:pt x="12611058" y="1192331"/>
                  </a:lnTo>
                  <a:lnTo>
                    <a:pt x="12548827" y="1125408"/>
                  </a:lnTo>
                  <a:lnTo>
                    <a:pt x="12487867" y="1192331"/>
                  </a:lnTo>
                  <a:lnTo>
                    <a:pt x="12461197" y="1163650"/>
                  </a:lnTo>
                  <a:lnTo>
                    <a:pt x="12523427" y="1096726"/>
                  </a:lnTo>
                  <a:lnTo>
                    <a:pt x="12461197" y="1029803"/>
                  </a:lnTo>
                  <a:lnTo>
                    <a:pt x="12487867" y="1001121"/>
                  </a:lnTo>
                  <a:lnTo>
                    <a:pt x="12548827" y="1068045"/>
                  </a:lnTo>
                  <a:lnTo>
                    <a:pt x="12611058" y="1001121"/>
                  </a:lnTo>
                  <a:lnTo>
                    <a:pt x="12637727" y="1029803"/>
                  </a:lnTo>
                  <a:close/>
                  <a:moveTo>
                    <a:pt x="12454848" y="114726"/>
                  </a:moveTo>
                  <a:cubicBezTo>
                    <a:pt x="12454848" y="60095"/>
                    <a:pt x="12495487" y="16389"/>
                    <a:pt x="12546287" y="16389"/>
                  </a:cubicBezTo>
                  <a:cubicBezTo>
                    <a:pt x="12597087" y="16389"/>
                    <a:pt x="12637727" y="60095"/>
                    <a:pt x="12637727" y="114726"/>
                  </a:cubicBezTo>
                  <a:cubicBezTo>
                    <a:pt x="12637727" y="169357"/>
                    <a:pt x="12597087" y="213063"/>
                    <a:pt x="12546287" y="213063"/>
                  </a:cubicBezTo>
                  <a:cubicBezTo>
                    <a:pt x="12495487" y="213063"/>
                    <a:pt x="12454848" y="169357"/>
                    <a:pt x="12454848" y="114726"/>
                  </a:cubicBezTo>
                  <a:close/>
                  <a:moveTo>
                    <a:pt x="12492948" y="114726"/>
                  </a:moveTo>
                  <a:cubicBezTo>
                    <a:pt x="12492948" y="146139"/>
                    <a:pt x="12517077" y="172089"/>
                    <a:pt x="12546287" y="172089"/>
                  </a:cubicBezTo>
                  <a:cubicBezTo>
                    <a:pt x="12575498" y="172089"/>
                    <a:pt x="12599627" y="146139"/>
                    <a:pt x="12599627" y="114726"/>
                  </a:cubicBezTo>
                  <a:cubicBezTo>
                    <a:pt x="12599627" y="83313"/>
                    <a:pt x="12575498" y="57363"/>
                    <a:pt x="12546287" y="57363"/>
                  </a:cubicBezTo>
                  <a:cubicBezTo>
                    <a:pt x="12517077" y="57363"/>
                    <a:pt x="12492948" y="83313"/>
                    <a:pt x="12492948" y="114726"/>
                  </a:cubicBezTo>
                  <a:close/>
                  <a:moveTo>
                    <a:pt x="66326" y="1096726"/>
                  </a:moveTo>
                  <a:cubicBezTo>
                    <a:pt x="66326" y="1042095"/>
                    <a:pt x="259276" y="998390"/>
                    <a:pt x="500463" y="998390"/>
                  </a:cubicBezTo>
                  <a:cubicBezTo>
                    <a:pt x="741650" y="998390"/>
                    <a:pt x="934600" y="1042095"/>
                    <a:pt x="934600" y="1096726"/>
                  </a:cubicBezTo>
                  <a:cubicBezTo>
                    <a:pt x="934600" y="1151357"/>
                    <a:pt x="741650" y="1195063"/>
                    <a:pt x="500463" y="1195063"/>
                  </a:cubicBezTo>
                  <a:cubicBezTo>
                    <a:pt x="259276" y="1195063"/>
                    <a:pt x="66326" y="1151357"/>
                    <a:pt x="66326" y="1096726"/>
                  </a:cubicBezTo>
                  <a:close/>
                  <a:moveTo>
                    <a:pt x="247217" y="1096726"/>
                  </a:moveTo>
                  <a:cubicBezTo>
                    <a:pt x="247217" y="1128139"/>
                    <a:pt x="361780" y="1154089"/>
                    <a:pt x="500463" y="1154089"/>
                  </a:cubicBezTo>
                  <a:cubicBezTo>
                    <a:pt x="639145" y="1154089"/>
                    <a:pt x="753709" y="1128139"/>
                    <a:pt x="753709" y="1096726"/>
                  </a:cubicBezTo>
                  <a:cubicBezTo>
                    <a:pt x="753709" y="1065313"/>
                    <a:pt x="639145" y="1039363"/>
                    <a:pt x="500463" y="1039363"/>
                  </a:cubicBezTo>
                  <a:cubicBezTo>
                    <a:pt x="361780" y="1039363"/>
                    <a:pt x="247217" y="1065313"/>
                    <a:pt x="247217" y="1096726"/>
                  </a:cubicBezTo>
                  <a:close/>
                  <a:moveTo>
                    <a:pt x="596938" y="2938195"/>
                  </a:moveTo>
                  <a:lnTo>
                    <a:pt x="416047" y="2938195"/>
                  </a:lnTo>
                  <a:lnTo>
                    <a:pt x="416047" y="3025825"/>
                  </a:lnTo>
                  <a:lnTo>
                    <a:pt x="0" y="3025825"/>
                  </a:lnTo>
                  <a:lnTo>
                    <a:pt x="0" y="3063925"/>
                  </a:lnTo>
                  <a:lnTo>
                    <a:pt x="410018" y="3063925"/>
                  </a:lnTo>
                  <a:lnTo>
                    <a:pt x="410018" y="3150285"/>
                  </a:lnTo>
                  <a:lnTo>
                    <a:pt x="590908" y="3150285"/>
                  </a:lnTo>
                  <a:lnTo>
                    <a:pt x="590908" y="3062655"/>
                  </a:lnTo>
                  <a:lnTo>
                    <a:pt x="1006956" y="3062655"/>
                  </a:lnTo>
                  <a:lnTo>
                    <a:pt x="1006956" y="3024555"/>
                  </a:lnTo>
                  <a:lnTo>
                    <a:pt x="596938" y="3024555"/>
                  </a:lnTo>
                  <a:lnTo>
                    <a:pt x="596938" y="2938195"/>
                  </a:lnTo>
                  <a:close/>
                  <a:moveTo>
                    <a:pt x="223098" y="210331"/>
                  </a:moveTo>
                  <a:lnTo>
                    <a:pt x="518552" y="143407"/>
                  </a:lnTo>
                  <a:lnTo>
                    <a:pt x="814006" y="210331"/>
                  </a:lnTo>
                  <a:lnTo>
                    <a:pt x="934600" y="181649"/>
                  </a:lnTo>
                  <a:lnTo>
                    <a:pt x="645175" y="114726"/>
                  </a:lnTo>
                  <a:lnTo>
                    <a:pt x="934600" y="47802"/>
                  </a:lnTo>
                  <a:lnTo>
                    <a:pt x="807976" y="19121"/>
                  </a:lnTo>
                  <a:lnTo>
                    <a:pt x="518552" y="86045"/>
                  </a:lnTo>
                  <a:lnTo>
                    <a:pt x="229128" y="19121"/>
                  </a:lnTo>
                  <a:lnTo>
                    <a:pt x="102504" y="47802"/>
                  </a:lnTo>
                  <a:lnTo>
                    <a:pt x="391929" y="113360"/>
                  </a:lnTo>
                  <a:lnTo>
                    <a:pt x="96475" y="181650"/>
                  </a:lnTo>
                  <a:lnTo>
                    <a:pt x="223098" y="210331"/>
                  </a:lnTo>
                  <a:close/>
                  <a:moveTo>
                    <a:pt x="12640267" y="3044875"/>
                  </a:moveTo>
                  <a:cubicBezTo>
                    <a:pt x="12640267" y="3095675"/>
                    <a:pt x="12599627" y="3136315"/>
                    <a:pt x="12548827" y="3136315"/>
                  </a:cubicBezTo>
                  <a:cubicBezTo>
                    <a:pt x="12498027" y="3136315"/>
                    <a:pt x="12457387" y="3095675"/>
                    <a:pt x="12457387" y="3044875"/>
                  </a:cubicBezTo>
                  <a:cubicBezTo>
                    <a:pt x="12457387" y="2994075"/>
                    <a:pt x="12498027" y="2953435"/>
                    <a:pt x="12548827" y="2953435"/>
                  </a:cubicBezTo>
                  <a:cubicBezTo>
                    <a:pt x="12599627" y="2953435"/>
                    <a:pt x="12640267" y="2994075"/>
                    <a:pt x="12640267" y="3044875"/>
                  </a:cubicBezTo>
                  <a:close/>
                  <a:moveTo>
                    <a:pt x="12602167" y="3044875"/>
                  </a:moveTo>
                  <a:cubicBezTo>
                    <a:pt x="12602167" y="3015665"/>
                    <a:pt x="12578037" y="2991535"/>
                    <a:pt x="12548827" y="2991535"/>
                  </a:cubicBezTo>
                  <a:cubicBezTo>
                    <a:pt x="12519617" y="2991535"/>
                    <a:pt x="12495487" y="3015665"/>
                    <a:pt x="12495487" y="3044875"/>
                  </a:cubicBezTo>
                  <a:cubicBezTo>
                    <a:pt x="12495487" y="3074085"/>
                    <a:pt x="12519617" y="3098215"/>
                    <a:pt x="12548827" y="3098215"/>
                  </a:cubicBezTo>
                  <a:cubicBezTo>
                    <a:pt x="12578037" y="3098215"/>
                    <a:pt x="12602167" y="3074085"/>
                    <a:pt x="12602167" y="3044875"/>
                  </a:cubicBezTo>
                  <a:close/>
                  <a:moveTo>
                    <a:pt x="9472619" y="1984487"/>
                  </a:moveTo>
                  <a:lnTo>
                    <a:pt x="9177165" y="2051410"/>
                  </a:lnTo>
                  <a:lnTo>
                    <a:pt x="8887741" y="1984487"/>
                  </a:lnTo>
                  <a:lnTo>
                    <a:pt x="8761117" y="2013168"/>
                  </a:lnTo>
                  <a:lnTo>
                    <a:pt x="9056571" y="2080092"/>
                  </a:lnTo>
                  <a:lnTo>
                    <a:pt x="8761117" y="2147015"/>
                  </a:lnTo>
                  <a:lnTo>
                    <a:pt x="8887741" y="2175697"/>
                  </a:lnTo>
                  <a:lnTo>
                    <a:pt x="9177165" y="2108773"/>
                  </a:lnTo>
                  <a:lnTo>
                    <a:pt x="9472619" y="2175697"/>
                  </a:lnTo>
                  <a:lnTo>
                    <a:pt x="9599242" y="2147015"/>
                  </a:lnTo>
                  <a:lnTo>
                    <a:pt x="9303788" y="2080092"/>
                  </a:lnTo>
                  <a:lnTo>
                    <a:pt x="9599242" y="2013168"/>
                  </a:lnTo>
                  <a:lnTo>
                    <a:pt x="9472619" y="1984487"/>
                  </a:lnTo>
                  <a:close/>
                  <a:moveTo>
                    <a:pt x="9273640" y="0"/>
                  </a:moveTo>
                  <a:lnTo>
                    <a:pt x="9092750" y="0"/>
                  </a:lnTo>
                  <a:lnTo>
                    <a:pt x="9092750" y="94239"/>
                  </a:lnTo>
                  <a:lnTo>
                    <a:pt x="8682731" y="94239"/>
                  </a:lnTo>
                  <a:lnTo>
                    <a:pt x="8682731" y="135213"/>
                  </a:lnTo>
                  <a:lnTo>
                    <a:pt x="9086720" y="135213"/>
                  </a:lnTo>
                  <a:lnTo>
                    <a:pt x="9086720" y="228086"/>
                  </a:lnTo>
                  <a:lnTo>
                    <a:pt x="9267610" y="228086"/>
                  </a:lnTo>
                  <a:lnTo>
                    <a:pt x="9267610" y="133847"/>
                  </a:lnTo>
                  <a:lnTo>
                    <a:pt x="9689687" y="133847"/>
                  </a:lnTo>
                  <a:lnTo>
                    <a:pt x="9689687" y="92873"/>
                  </a:lnTo>
                  <a:lnTo>
                    <a:pt x="9273640" y="92873"/>
                  </a:lnTo>
                  <a:lnTo>
                    <a:pt x="9273640" y="0"/>
                  </a:lnTo>
                  <a:close/>
                  <a:moveTo>
                    <a:pt x="5275965" y="2080092"/>
                  </a:moveTo>
                  <a:cubicBezTo>
                    <a:pt x="5275965" y="2134723"/>
                    <a:pt x="5083015" y="2178428"/>
                    <a:pt x="4841829" y="2178428"/>
                  </a:cubicBezTo>
                  <a:cubicBezTo>
                    <a:pt x="4600642" y="2178428"/>
                    <a:pt x="4407692" y="2134723"/>
                    <a:pt x="4407692" y="2080092"/>
                  </a:cubicBezTo>
                  <a:cubicBezTo>
                    <a:pt x="4407692" y="2025460"/>
                    <a:pt x="4600642" y="1981755"/>
                    <a:pt x="4841829" y="1981755"/>
                  </a:cubicBezTo>
                  <a:cubicBezTo>
                    <a:pt x="5083015" y="1981755"/>
                    <a:pt x="5275965" y="2025460"/>
                    <a:pt x="5275965" y="2080092"/>
                  </a:cubicBezTo>
                  <a:close/>
                  <a:moveTo>
                    <a:pt x="5095075" y="2080092"/>
                  </a:moveTo>
                  <a:cubicBezTo>
                    <a:pt x="5095075" y="2048679"/>
                    <a:pt x="4980511" y="2022729"/>
                    <a:pt x="4841829" y="2022729"/>
                  </a:cubicBezTo>
                  <a:cubicBezTo>
                    <a:pt x="4703146" y="2022729"/>
                    <a:pt x="4588582" y="2048679"/>
                    <a:pt x="4588582" y="2080092"/>
                  </a:cubicBezTo>
                  <a:cubicBezTo>
                    <a:pt x="4588582" y="2111505"/>
                    <a:pt x="4703146" y="2137455"/>
                    <a:pt x="4841829" y="2137455"/>
                  </a:cubicBezTo>
                  <a:cubicBezTo>
                    <a:pt x="4980511" y="2137455"/>
                    <a:pt x="5095075" y="2111505"/>
                    <a:pt x="5095075" y="2080092"/>
                  </a:cubicBezTo>
                  <a:close/>
                  <a:moveTo>
                    <a:pt x="5288025" y="114726"/>
                  </a:moveTo>
                  <a:cubicBezTo>
                    <a:pt x="5288025" y="169357"/>
                    <a:pt x="5095075" y="213063"/>
                    <a:pt x="4853888" y="213063"/>
                  </a:cubicBezTo>
                  <a:cubicBezTo>
                    <a:pt x="4612701" y="213063"/>
                    <a:pt x="4419752" y="169357"/>
                    <a:pt x="4419752" y="114726"/>
                  </a:cubicBezTo>
                  <a:cubicBezTo>
                    <a:pt x="4419752" y="60095"/>
                    <a:pt x="4618731" y="16389"/>
                    <a:pt x="4853888" y="16389"/>
                  </a:cubicBezTo>
                  <a:cubicBezTo>
                    <a:pt x="5095075" y="16389"/>
                    <a:pt x="5288025" y="60095"/>
                    <a:pt x="5288025" y="114726"/>
                  </a:cubicBezTo>
                  <a:close/>
                  <a:moveTo>
                    <a:pt x="5107135" y="114726"/>
                  </a:moveTo>
                  <a:cubicBezTo>
                    <a:pt x="5107135" y="83313"/>
                    <a:pt x="4992571" y="57363"/>
                    <a:pt x="4853888" y="57363"/>
                  </a:cubicBezTo>
                  <a:cubicBezTo>
                    <a:pt x="4715206" y="57363"/>
                    <a:pt x="4600642" y="83313"/>
                    <a:pt x="4600642" y="114726"/>
                  </a:cubicBezTo>
                  <a:cubicBezTo>
                    <a:pt x="4600642" y="146139"/>
                    <a:pt x="4715206" y="172089"/>
                    <a:pt x="4853888" y="172089"/>
                  </a:cubicBezTo>
                  <a:cubicBezTo>
                    <a:pt x="4992571" y="172089"/>
                    <a:pt x="5107135" y="146139"/>
                    <a:pt x="5107135" y="114726"/>
                  </a:cubicBezTo>
                  <a:close/>
                  <a:moveTo>
                    <a:pt x="5137283" y="2954705"/>
                  </a:moveTo>
                  <a:lnTo>
                    <a:pt x="4847859" y="3016935"/>
                  </a:lnTo>
                  <a:lnTo>
                    <a:pt x="4552404" y="2954705"/>
                  </a:lnTo>
                  <a:lnTo>
                    <a:pt x="4425781" y="2981375"/>
                  </a:lnTo>
                  <a:lnTo>
                    <a:pt x="4721236" y="3043605"/>
                  </a:lnTo>
                  <a:lnTo>
                    <a:pt x="4425781" y="3105835"/>
                  </a:lnTo>
                  <a:lnTo>
                    <a:pt x="4552404" y="3132505"/>
                  </a:lnTo>
                  <a:lnTo>
                    <a:pt x="4847859" y="3070275"/>
                  </a:lnTo>
                  <a:lnTo>
                    <a:pt x="5137283" y="3132505"/>
                  </a:lnTo>
                  <a:lnTo>
                    <a:pt x="5263906" y="3105835"/>
                  </a:lnTo>
                  <a:lnTo>
                    <a:pt x="4968452" y="3043605"/>
                  </a:lnTo>
                  <a:lnTo>
                    <a:pt x="5263906" y="2981375"/>
                  </a:lnTo>
                  <a:lnTo>
                    <a:pt x="5137283" y="29547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 rot="5400000">
            <a:off x="-217094" y="2013486"/>
            <a:ext cx="731444" cy="731444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AA1"/>
            </a:solidFill>
          </p:spPr>
        </p:sp>
      </p:grpSp>
      <p:pic>
        <p:nvPicPr>
          <p:cNvPr id="44" name="รูปภาพ 4">
            <a:extLst>
              <a:ext uri="{FF2B5EF4-FFF2-40B4-BE49-F238E27FC236}">
                <a16:creationId xmlns:a16="http://schemas.microsoft.com/office/drawing/2014/main" id="{88BFA4A9-39EA-4C48-91B2-43E681B67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26201"/>
          <a:stretch/>
        </p:blipFill>
        <p:spPr>
          <a:xfrm>
            <a:off x="0" y="-8504"/>
            <a:ext cx="4726168" cy="5166507"/>
          </a:xfrm>
          <a:prstGeom prst="rect">
            <a:avLst/>
          </a:prstGeom>
        </p:spPr>
      </p:pic>
      <p:sp>
        <p:nvSpPr>
          <p:cNvPr id="45" name="กล่องข้อความ 5">
            <a:extLst>
              <a:ext uri="{FF2B5EF4-FFF2-40B4-BE49-F238E27FC236}">
                <a16:creationId xmlns:a16="http://schemas.microsoft.com/office/drawing/2014/main" id="{3C77C5BD-A0AE-4465-80AA-5507E2A8BCE0}"/>
              </a:ext>
            </a:extLst>
          </p:cNvPr>
          <p:cNvSpPr txBox="1"/>
          <p:nvPr/>
        </p:nvSpPr>
        <p:spPr>
          <a:xfrm>
            <a:off x="4892769" y="921757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คนไทยมีพฤติกรรมที่สะท้อน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การมีคุณธรรมเพิ่มมากขึ้นด้วยดัชนีคุณธรรม 5 ประการ คือ “พอเพียง วินัย สุจริตจิตอาสา กตัญญู” มุ่งสู่สังคมคุณธรรมที่คนไทยอยู่ร่วมกัน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ด้วยความสมานฉันท์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ภายใต้หลักธรรมทางศาสนา ปรัชญาของเศรษฐกิจพอเพียง วิถีวัฒนธรรมไทยที่ดีงาม </a:t>
            </a:r>
            <a:b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และประเทศไทยปลอดการทุจริต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และประพฤติมิชอบ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2D600017-DA91-4BC3-9DAA-F584231F0D83}"/>
              </a:ext>
            </a:extLst>
          </p:cNvPr>
          <p:cNvSpPr/>
          <p:nvPr/>
        </p:nvSpPr>
        <p:spPr>
          <a:xfrm>
            <a:off x="811596" y="935526"/>
            <a:ext cx="8125072" cy="964880"/>
          </a:xfrm>
          <a:prstGeom prst="rect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6" name="ลูกศร: รูปห้าเหลี่ยม 5">
            <a:extLst>
              <a:ext uri="{FF2B5EF4-FFF2-40B4-BE49-F238E27FC236}">
                <a16:creationId xmlns:a16="http://schemas.microsoft.com/office/drawing/2014/main" id="{1C88F428-634D-4B75-981D-B88EF10A0771}"/>
              </a:ext>
            </a:extLst>
          </p:cNvPr>
          <p:cNvSpPr/>
          <p:nvPr/>
        </p:nvSpPr>
        <p:spPr>
          <a:xfrm>
            <a:off x="-4962" y="1138613"/>
            <a:ext cx="1150452" cy="62453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เป้าหมาย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61E490F1-934C-405D-BC28-04AB16860D1D}"/>
              </a:ext>
            </a:extLst>
          </p:cNvPr>
          <p:cNvSpPr/>
          <p:nvPr/>
        </p:nvSpPr>
        <p:spPr>
          <a:xfrm>
            <a:off x="1049497" y="1003744"/>
            <a:ext cx="7944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คนไทยมีพฤติกรรมที่สะท้อนการมีคุณธรรมเพิ่มขึ้น มุ่งสู่สังคมคุณธรรมที่คนไทยอยู่ร่วมกันด้วยความสมานฉันท์ ภายใต้หลักธรรมทางศาสนา หลักปรัชญาเศรษฐกิจพอเพียง วิถีวัฒนธรรมไทยที่ดีงาม และประเทศไทย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ปลอดการทุจริตและประพฤติมิชอบ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1C52D99-83D3-4E5E-B755-09DC67CAEA45}"/>
              </a:ext>
            </a:extLst>
          </p:cNvPr>
          <p:cNvSpPr/>
          <p:nvPr/>
        </p:nvSpPr>
        <p:spPr>
          <a:xfrm>
            <a:off x="799480" y="2011198"/>
            <a:ext cx="4098486" cy="1290140"/>
          </a:xfrm>
          <a:prstGeom prst="rect">
            <a:avLst/>
          </a:prstGeom>
          <a:solidFill>
            <a:srgbClr val="F6A8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1" name="ลูกศร: รูปห้าเหลี่ยม 10">
            <a:extLst>
              <a:ext uri="{FF2B5EF4-FFF2-40B4-BE49-F238E27FC236}">
                <a16:creationId xmlns:a16="http://schemas.microsoft.com/office/drawing/2014/main" id="{C1E19697-A720-4A54-995C-B692668538C8}"/>
              </a:ext>
            </a:extLst>
          </p:cNvPr>
          <p:cNvSpPr/>
          <p:nvPr/>
        </p:nvSpPr>
        <p:spPr>
          <a:xfrm>
            <a:off x="4972" y="2127216"/>
            <a:ext cx="1182911" cy="10829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ตัวชี้วัด / ค่าเป้าหมาย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DADDA47C-FEB6-4D55-8367-EDFC2591CB5C}"/>
              </a:ext>
            </a:extLst>
          </p:cNvPr>
          <p:cNvSpPr/>
          <p:nvPr/>
        </p:nvSpPr>
        <p:spPr>
          <a:xfrm>
            <a:off x="4909844" y="2011197"/>
            <a:ext cx="4020685" cy="1290139"/>
          </a:xfrm>
          <a:prstGeom prst="rect">
            <a:avLst/>
          </a:prstGeom>
          <a:solidFill>
            <a:srgbClr val="F6A8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C4988C18-66BA-4E26-B7A1-76F5BA09DDA8}"/>
              </a:ext>
            </a:extLst>
          </p:cNvPr>
          <p:cNvSpPr/>
          <p:nvPr/>
        </p:nvSpPr>
        <p:spPr>
          <a:xfrm>
            <a:off x="1041469" y="2122385"/>
            <a:ext cx="3787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ดัชนีคุณธรรม 5 ประการ “พอเพียง วินัย สุจริต จิตอาสา กตัญญู” เพิ่มขึ้นร้อยละ 10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ภายในปี พ.ศ. 2570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92B5704D-98A4-4EBE-A035-8D77F3E2B29A}"/>
              </a:ext>
            </a:extLst>
          </p:cNvPr>
          <p:cNvSpPr/>
          <p:nvPr/>
        </p:nvSpPr>
        <p:spPr>
          <a:xfrm>
            <a:off x="4866134" y="2101007"/>
            <a:ext cx="4098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หน่วยงานภาครัฐน้อมนำ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หลักปรัชญาของเศรษฐกิจพอเพียง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ในการบริหารงาน มีค่า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ITA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เพิ่มขึ้นร้อยละ 5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ภายในปี พ.ศ. 2570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FBD8F20-6967-47B1-B140-37E394EC2BC3}"/>
              </a:ext>
            </a:extLst>
          </p:cNvPr>
          <p:cNvSpPr/>
          <p:nvPr/>
        </p:nvSpPr>
        <p:spPr>
          <a:xfrm>
            <a:off x="811596" y="3452506"/>
            <a:ext cx="2660421" cy="154730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5" name="ลูกศร: รูปห้าเหลี่ยม 14">
            <a:extLst>
              <a:ext uri="{FF2B5EF4-FFF2-40B4-BE49-F238E27FC236}">
                <a16:creationId xmlns:a16="http://schemas.microsoft.com/office/drawing/2014/main" id="{9096C506-D78E-4FF1-9EA1-3772FC7F50DB}"/>
              </a:ext>
            </a:extLst>
          </p:cNvPr>
          <p:cNvSpPr/>
          <p:nvPr/>
        </p:nvSpPr>
        <p:spPr>
          <a:xfrm>
            <a:off x="-32672" y="3766713"/>
            <a:ext cx="1150452" cy="872534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แผนย่อย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6917C773-84AE-4877-9837-35B1B2B882F2}"/>
              </a:ext>
            </a:extLst>
          </p:cNvPr>
          <p:cNvSpPr/>
          <p:nvPr/>
        </p:nvSpPr>
        <p:spPr>
          <a:xfrm>
            <a:off x="973179" y="3687547"/>
            <a:ext cx="2405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1. การส่งเสริมสภาพแวดล้อมที่เอื้อ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ต่อการส่งเสริมคุณธรรม /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การทำความดีที่เหมาะสมกับบริบท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ของสังคมไทย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3BCB9CFC-1AE9-4C97-9C72-C300C57778DD}"/>
              </a:ext>
            </a:extLst>
          </p:cNvPr>
          <p:cNvSpPr/>
          <p:nvPr/>
        </p:nvSpPr>
        <p:spPr>
          <a:xfrm>
            <a:off x="3465816" y="3452504"/>
            <a:ext cx="2742385" cy="154730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D98C0ED5-0063-44C9-AC22-06F9733C667D}"/>
              </a:ext>
            </a:extLst>
          </p:cNvPr>
          <p:cNvSpPr/>
          <p:nvPr/>
        </p:nvSpPr>
        <p:spPr>
          <a:xfrm>
            <a:off x="6204343" y="3452505"/>
            <a:ext cx="2732325" cy="15473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7AF5B752-4ACF-4E81-8EA9-3629F1272DDC}"/>
              </a:ext>
            </a:extLst>
          </p:cNvPr>
          <p:cNvSpPr/>
          <p:nvPr/>
        </p:nvSpPr>
        <p:spPr>
          <a:xfrm>
            <a:off x="3558787" y="3687547"/>
            <a:ext cx="2567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2. การพัฒนาระบบและการเสริมสร้าง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ขีดความสามารถของกลไก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เพื่อการขับเคลื่อนและส่งเสริมคุณธรรม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1A82134B-A4C1-4B6C-9840-3B168D941810}"/>
              </a:ext>
            </a:extLst>
          </p:cNvPr>
          <p:cNvSpPr/>
          <p:nvPr/>
        </p:nvSpPr>
        <p:spPr>
          <a:xfrm>
            <a:off x="6367571" y="3721090"/>
            <a:ext cx="2405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3. การส่งเสริมการเรียนรู้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และการพัฒนาศักยภาพคน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และองค์กรเครือข่าย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เพื่อขับเคลื่อนการส่งเสริมคุณธรรม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FDFBB6DD-1928-4154-8075-869F1F1D6338}"/>
              </a:ext>
            </a:extLst>
          </p:cNvPr>
          <p:cNvSpPr/>
          <p:nvPr/>
        </p:nvSpPr>
        <p:spPr>
          <a:xfrm>
            <a:off x="-35496" y="181477"/>
            <a:ext cx="9179496" cy="6245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1EB97F2-B28E-4E1D-B3CD-7C67A6EFC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43" y="207333"/>
            <a:ext cx="8909025" cy="576064"/>
          </a:xfrm>
        </p:spPr>
        <p:txBody>
          <a:bodyPr/>
          <a:lstStyle/>
          <a:p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298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008009"/>
            <a:ext cx="9144000" cy="1177843"/>
          </a:xfrm>
          <a:prstGeom prst="rect">
            <a:avLst/>
          </a:prstGeom>
          <a:solidFill>
            <a:srgbClr val="F4E9DD"/>
          </a:solidFill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35F831F-AD30-4507-A06D-DDDB6FBDD7D7}"/>
              </a:ext>
            </a:extLst>
          </p:cNvPr>
          <p:cNvSpPr txBox="1"/>
          <p:nvPr/>
        </p:nvSpPr>
        <p:spPr>
          <a:xfrm>
            <a:off x="4055728" y="633753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F8328-F492-41DF-A7C2-0E21405D239D}"/>
              </a:ext>
            </a:extLst>
          </p:cNvPr>
          <p:cNvSpPr/>
          <p:nvPr/>
        </p:nvSpPr>
        <p:spPr>
          <a:xfrm>
            <a:off x="4238346" y="930507"/>
            <a:ext cx="4865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ให้ความสำคัญกับ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ความสอดคล้องของแผน 3 ระดับ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DE611-4CCC-42AF-A627-EE29F7396C44}"/>
              </a:ext>
            </a:extLst>
          </p:cNvPr>
          <p:cNvSpPr/>
          <p:nvPr/>
        </p:nvSpPr>
        <p:spPr>
          <a:xfrm>
            <a:off x="4257888" y="2690462"/>
            <a:ext cx="4036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ตามมติคณะรัฐมนตรี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เมื่อวันที่ 4 ธันวาคม 2560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DEA0025-BF6D-4709-B4FD-C5E98B4FDEC1}"/>
              </a:ext>
            </a:extLst>
          </p:cNvPr>
          <p:cNvSpPr txBox="1"/>
          <p:nvPr/>
        </p:nvSpPr>
        <p:spPr>
          <a:xfrm>
            <a:off x="4108576" y="2571750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6EF5C-2C6D-4B66-9267-7EE6FF16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9" y="142627"/>
            <a:ext cx="3804208" cy="485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ลูกศร: ขวา 57">
            <a:extLst>
              <a:ext uri="{FF2B5EF4-FFF2-40B4-BE49-F238E27FC236}">
                <a16:creationId xmlns:a16="http://schemas.microsoft.com/office/drawing/2014/main" id="{2B6BE0E6-BB1C-4005-A3AD-268C06B11E4C}"/>
              </a:ext>
            </a:extLst>
          </p:cNvPr>
          <p:cNvSpPr/>
          <p:nvPr/>
        </p:nvSpPr>
        <p:spPr>
          <a:xfrm>
            <a:off x="899592" y="915566"/>
            <a:ext cx="6543261" cy="61354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8">
            <a:extLst>
              <a:ext uri="{FF2B5EF4-FFF2-40B4-BE49-F238E27FC236}">
                <a16:creationId xmlns:a16="http://schemas.microsoft.com/office/drawing/2014/main" id="{F46EBD7F-2925-4890-BD88-C9581EBB5364}"/>
              </a:ext>
            </a:extLst>
          </p:cNvPr>
          <p:cNvSpPr/>
          <p:nvPr/>
        </p:nvSpPr>
        <p:spPr>
          <a:xfrm>
            <a:off x="7862795" y="1100457"/>
            <a:ext cx="813661" cy="821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Straight Connector 3"/>
          <p:cNvCxnSpPr>
            <a:cxnSpLocks/>
            <a:stCxn id="10" idx="2"/>
          </p:cNvCxnSpPr>
          <p:nvPr/>
        </p:nvCxnSpPr>
        <p:spPr>
          <a:xfrm>
            <a:off x="1341538" y="1620287"/>
            <a:ext cx="6521257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269530" y="1476271"/>
            <a:ext cx="288032" cy="288032"/>
            <a:chOff x="611560" y="2851238"/>
            <a:chExt cx="288032" cy="288032"/>
          </a:xfrm>
        </p:grpSpPr>
        <p:sp>
          <p:nvSpPr>
            <p:cNvPr id="9" name="Oval 8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94610" y="1465118"/>
            <a:ext cx="288032" cy="288032"/>
            <a:chOff x="611560" y="2851238"/>
            <a:chExt cx="288032" cy="288032"/>
          </a:xfrm>
        </p:grpSpPr>
        <p:sp>
          <p:nvSpPr>
            <p:cNvPr id="12" name="Oval 11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30344" y="1465118"/>
            <a:ext cx="288032" cy="288032"/>
            <a:chOff x="611560" y="2851238"/>
            <a:chExt cx="288032" cy="288032"/>
          </a:xfrm>
        </p:grpSpPr>
        <p:sp>
          <p:nvSpPr>
            <p:cNvPr id="15" name="Oval 14"/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2557" y="1002092"/>
            <a:ext cx="121867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0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พ.ศ. 2540</a:t>
            </a:r>
            <a:endParaRPr lang="ko-KR" altLang="en-US" sz="2000" b="1" dirty="0">
              <a:solidFill>
                <a:srgbClr val="9900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5A22779C-2BE3-4CF9-B63D-1A8340A7421E}"/>
              </a:ext>
            </a:extLst>
          </p:cNvPr>
          <p:cNvSpPr txBox="1"/>
          <p:nvPr/>
        </p:nvSpPr>
        <p:spPr>
          <a:xfrm>
            <a:off x="3475161" y="1004637"/>
            <a:ext cx="121867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0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พ.ศ. 2550</a:t>
            </a:r>
            <a:endParaRPr lang="ko-KR" altLang="en-US" sz="2000" b="1" dirty="0">
              <a:solidFill>
                <a:srgbClr val="9900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9A7D0011-B1B8-4054-A59E-59CD34CE5E8E}"/>
              </a:ext>
            </a:extLst>
          </p:cNvPr>
          <p:cNvSpPr txBox="1"/>
          <p:nvPr/>
        </p:nvSpPr>
        <p:spPr>
          <a:xfrm>
            <a:off x="5743799" y="1034901"/>
            <a:ext cx="1276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0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พ.ศ. 2560</a:t>
            </a:r>
            <a:endParaRPr lang="ko-KR" altLang="en-US" sz="2000" b="1" dirty="0">
              <a:solidFill>
                <a:srgbClr val="9900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F9830E7B-E4EE-4907-8EE8-AA553E249523}"/>
              </a:ext>
            </a:extLst>
          </p:cNvPr>
          <p:cNvSpPr/>
          <p:nvPr/>
        </p:nvSpPr>
        <p:spPr>
          <a:xfrm>
            <a:off x="395536" y="1836311"/>
            <a:ext cx="2467601" cy="1815559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มาตรา 77 รัฐต้องจัดให้มีแผนพัฒนาการเมือง จัดทำมาตรฐานมางคุณธรรมและจริยธรรมของผู้ดำรงตำแหน่งทางการเมือง ข้าราชการ และพนักงาน หรือลูกจ้างอื่นของรัฐ...</a:t>
            </a:r>
          </a:p>
        </p:txBody>
      </p:sp>
      <p:sp>
        <p:nvSpPr>
          <p:cNvPr id="45" name="สี่เหลี่ยมผืนผ้า: มุมมน 44">
            <a:extLst>
              <a:ext uri="{FF2B5EF4-FFF2-40B4-BE49-F238E27FC236}">
                <a16:creationId xmlns:a16="http://schemas.microsoft.com/office/drawing/2014/main" id="{AD7AC72D-8526-43C7-8E33-D639E489DC42}"/>
              </a:ext>
            </a:extLst>
          </p:cNvPr>
          <p:cNvSpPr/>
          <p:nvPr/>
        </p:nvSpPr>
        <p:spPr>
          <a:xfrm>
            <a:off x="3024052" y="1836334"/>
            <a:ext cx="2317624" cy="177348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มาตรา 280 ...ให้ผู้ตรวจการแผ่นดิน มีอำนาจหน้าที่และเสนอแนะหรือให้คำแนะนำในการจัดทำหรือปรับปรุงประมวลจริยธรรม ตามมาตรา 279</a:t>
            </a:r>
          </a:p>
        </p:txBody>
      </p:sp>
      <p:sp>
        <p:nvSpPr>
          <p:cNvPr id="46" name="สี่เหลี่ยมผืนผ้า: มุมมน 45">
            <a:extLst>
              <a:ext uri="{FF2B5EF4-FFF2-40B4-BE49-F238E27FC236}">
                <a16:creationId xmlns:a16="http://schemas.microsoft.com/office/drawing/2014/main" id="{E221879A-66E0-4922-B695-F992630356F2}"/>
              </a:ext>
            </a:extLst>
          </p:cNvPr>
          <p:cNvSpPr/>
          <p:nvPr/>
        </p:nvSpPr>
        <p:spPr>
          <a:xfrm>
            <a:off x="5525097" y="1836334"/>
            <a:ext cx="2769745" cy="177348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16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มาตรา 76 ... รัฐพึงจัดให้มีมาตรฐานทางจริยธรรม เพื่อให้หน่วยงานของรัฐใช้เป็นหลักในการกำหนดประมวลจริยธรรมสำหรับเจ้าหน้าที่ของรัฐในหน่วยงาน</a:t>
            </a:r>
            <a:r>
              <a:rPr lang="th-TH" sz="1600" b="1" dirty="0" err="1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นั้นๆ</a:t>
            </a:r>
            <a:r>
              <a:rPr lang="th-TH" sz="16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ซึ่งต้องไม่ต่ำกว่ามาตรฐานทางจริยธรรมดังกล่าว</a:t>
            </a:r>
          </a:p>
        </p:txBody>
      </p:sp>
      <p:sp>
        <p:nvSpPr>
          <p:cNvPr id="48" name="Oval 12">
            <a:extLst>
              <a:ext uri="{FF2B5EF4-FFF2-40B4-BE49-F238E27FC236}">
                <a16:creationId xmlns:a16="http://schemas.microsoft.com/office/drawing/2014/main" id="{081F4B3A-FE8A-42AB-B180-3BE4091DC9EE}"/>
              </a:ext>
            </a:extLst>
          </p:cNvPr>
          <p:cNvSpPr/>
          <p:nvPr/>
        </p:nvSpPr>
        <p:spPr>
          <a:xfrm>
            <a:off x="7965441" y="1259056"/>
            <a:ext cx="639007" cy="63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Freeform 32">
            <a:extLst>
              <a:ext uri="{FF2B5EF4-FFF2-40B4-BE49-F238E27FC236}">
                <a16:creationId xmlns:a16="http://schemas.microsoft.com/office/drawing/2014/main" id="{C1285244-B05B-4AED-B0C9-B5318D8AEF10}"/>
              </a:ext>
            </a:extLst>
          </p:cNvPr>
          <p:cNvSpPr/>
          <p:nvPr/>
        </p:nvSpPr>
        <p:spPr>
          <a:xfrm>
            <a:off x="7962838" y="1339918"/>
            <a:ext cx="408033" cy="373744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095A1769-8D7E-4678-AACF-248D2FAC12D6}"/>
              </a:ext>
            </a:extLst>
          </p:cNvPr>
          <p:cNvSpPr txBox="1"/>
          <p:nvPr/>
        </p:nvSpPr>
        <p:spPr>
          <a:xfrm>
            <a:off x="1269265" y="3719817"/>
            <a:ext cx="157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- </a:t>
            </a: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หน่วยงานของรัฐ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  กำกับดูแล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ED0AFC8F-6B2B-4709-B9F3-540698225529}"/>
              </a:ext>
            </a:extLst>
          </p:cNvPr>
          <p:cNvSpPr txBox="1"/>
          <p:nvPr/>
        </p:nvSpPr>
        <p:spPr>
          <a:xfrm>
            <a:off x="3717462" y="3612961"/>
            <a:ext cx="2043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- คกก. จริยธรรม</a:t>
            </a:r>
          </a:p>
          <a:p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- กลุ่มงานคุ้มครองจริยธรรม</a:t>
            </a:r>
          </a:p>
          <a:p>
            <a:r>
              <a:rPr lang="th-TH" sz="16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ฝ่าฝืนจริยธรรม ผิดวินัย</a:t>
            </a: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75FD98A6-ADC6-4E8B-B8F1-0DE115538010}"/>
              </a:ext>
            </a:extLst>
          </p:cNvPr>
          <p:cNvSpPr txBox="1"/>
          <p:nvPr/>
        </p:nvSpPr>
        <p:spPr>
          <a:xfrm>
            <a:off x="6071034" y="3576442"/>
            <a:ext cx="3072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- คกก. จริยธรรม</a:t>
            </a:r>
          </a:p>
          <a:p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- กลุ่มงานจริยธรรม</a:t>
            </a:r>
          </a:p>
          <a:p>
            <a:r>
              <a:rPr lang="th-TH" sz="16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พฤติกรรมทางจริยธรรมไปใช้</a:t>
            </a:r>
            <a:br>
              <a:rPr lang="th-TH" sz="16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ในการบริหารงานบุคคล</a:t>
            </a:r>
          </a:p>
        </p:txBody>
      </p:sp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6E6C6047-A73C-4493-BAB2-729844835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5" y="3524920"/>
            <a:ext cx="803464" cy="114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9309E336-3804-4920-ACF4-457FF23AE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5" y="3499052"/>
            <a:ext cx="776091" cy="103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สี่เหลี่ยมผืนผ้า: มุมมน 54">
            <a:extLst>
              <a:ext uri="{FF2B5EF4-FFF2-40B4-BE49-F238E27FC236}">
                <a16:creationId xmlns:a16="http://schemas.microsoft.com/office/drawing/2014/main" id="{C18F9F80-D845-4E3C-A8CC-2CE957D58D4C}"/>
              </a:ext>
            </a:extLst>
          </p:cNvPr>
          <p:cNvSpPr/>
          <p:nvPr/>
        </p:nvSpPr>
        <p:spPr>
          <a:xfrm>
            <a:off x="549875" y="4535133"/>
            <a:ext cx="2310953" cy="26886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ค่านิยมสร้างสรรค์ 5 ประการ</a:t>
            </a:r>
            <a:endParaRPr lang="en-US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6" name="สี่เหลี่ยมผืนผ้า: มุมมน 55">
            <a:extLst>
              <a:ext uri="{FF2B5EF4-FFF2-40B4-BE49-F238E27FC236}">
                <a16:creationId xmlns:a16="http://schemas.microsoft.com/office/drawing/2014/main" id="{6D26C9FA-EA91-4E8E-9B8D-294ACEBBF67E}"/>
              </a:ext>
            </a:extLst>
          </p:cNvPr>
          <p:cNvSpPr/>
          <p:nvPr/>
        </p:nvSpPr>
        <p:spPr>
          <a:xfrm>
            <a:off x="2987824" y="4535133"/>
            <a:ext cx="2847026" cy="26886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ประมวลจริยธรรมข้าราชการพลเรือน</a:t>
            </a:r>
            <a:endParaRPr lang="en-US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7" name="สี่เหลี่ยมผืนผ้า: มุมมน 56">
            <a:extLst>
              <a:ext uri="{FF2B5EF4-FFF2-40B4-BE49-F238E27FC236}">
                <a16:creationId xmlns:a16="http://schemas.microsoft.com/office/drawing/2014/main" id="{1CF4D429-DB21-43D6-8FF0-E829E8223BB9}"/>
              </a:ext>
            </a:extLst>
          </p:cNvPr>
          <p:cNvSpPr/>
          <p:nvPr/>
        </p:nvSpPr>
        <p:spPr>
          <a:xfrm>
            <a:off x="6006272" y="4607141"/>
            <a:ext cx="2886208" cy="26886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ประมวลจริยธรรมข้าราชการพลเรือน</a:t>
            </a:r>
            <a:endParaRPr lang="en-US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612576" y="51470"/>
            <a:ext cx="10297144" cy="596905"/>
            <a:chOff x="-537156" y="123478"/>
            <a:chExt cx="10297144" cy="596905"/>
          </a:xfrm>
        </p:grpSpPr>
        <p:sp>
          <p:nvSpPr>
            <p:cNvPr id="32" name="Rounded Rectangle 31"/>
            <p:cNvSpPr/>
            <p:nvPr/>
          </p:nvSpPr>
          <p:spPr>
            <a:xfrm>
              <a:off x="625296" y="123478"/>
              <a:ext cx="7232144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33" name="Straight Connector 32"/>
            <p:cNvCxnSpPr>
              <a:cxnSpLocks/>
            </p:cNvCxnSpPr>
            <p:nvPr/>
          </p:nvCxnSpPr>
          <p:spPr>
            <a:xfrm>
              <a:off x="-537156" y="677250"/>
              <a:ext cx="10297144" cy="43133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F16EF446-BA68-482E-B39D-64D838064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96" y="101186"/>
            <a:ext cx="7731676" cy="576064"/>
          </a:xfrm>
        </p:spPr>
        <p:txBody>
          <a:bodyPr/>
          <a:lstStyle/>
          <a:p>
            <a:pPr algn="r"/>
            <a:r>
              <a:rPr lang="th-TH" altLang="ko-KR" sz="2800" b="1" dirty="0">
                <a:solidFill>
                  <a:schemeClr val="bg2">
                    <a:lumMod val="2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มาตรฐานทางจริยธรรมตามรัฐธรรมนูญแห่งราชอาณาจักรไทย</a:t>
            </a:r>
            <a:endParaRPr lang="ko-KR" altLang="en-US" sz="2800" b="1" dirty="0">
              <a:solidFill>
                <a:schemeClr val="bg2">
                  <a:lumMod val="2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023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3513D9F1-C779-448B-9956-2A33BA4F9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" b="27236"/>
          <a:stretch>
            <a:fillRect/>
          </a:stretch>
        </p:blipFill>
        <p:spPr>
          <a:xfrm flipH="1">
            <a:off x="5908641" y="919619"/>
            <a:ext cx="4093550" cy="42296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9144000" cy="423886"/>
            <a:chOff x="0" y="0"/>
            <a:chExt cx="6186311" cy="28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86777"/>
            </a:xfrm>
            <a:custGeom>
              <a:avLst/>
              <a:gdLst/>
              <a:ahLst/>
              <a:cxnLst/>
              <a:rect l="l" t="t" r="r" b="b"/>
              <a:pathLst>
                <a:path w="6186311" h="286777">
                  <a:moveTo>
                    <a:pt x="0" y="0"/>
                  </a:moveTo>
                  <a:lnTo>
                    <a:pt x="6186311" y="0"/>
                  </a:lnTo>
                  <a:lnTo>
                    <a:pt x="6186311" y="286777"/>
                  </a:lnTo>
                  <a:lnTo>
                    <a:pt x="0" y="286777"/>
                  </a:lnTo>
                  <a:close/>
                </a:path>
              </a:pathLst>
            </a:custGeom>
            <a:solidFill>
              <a:srgbClr val="EEEEE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423886" cy="423886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7380" y="121455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004D01-330A-40B7-9421-3BAB24508D8F}"/>
              </a:ext>
            </a:extLst>
          </p:cNvPr>
          <p:cNvSpPr/>
          <p:nvPr/>
        </p:nvSpPr>
        <p:spPr>
          <a:xfrm>
            <a:off x="902807" y="2056919"/>
            <a:ext cx="4876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มีความสอดคล้องกับแผน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ACC86-26EA-44A8-AA0C-BCE40ACB6D05}"/>
              </a:ext>
            </a:extLst>
          </p:cNvPr>
          <p:cNvSpPr/>
          <p:nvPr/>
        </p:nvSpPr>
        <p:spPr>
          <a:xfrm>
            <a:off x="904845" y="531313"/>
            <a:ext cx="59073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มติคณะรัฐมนตรีเมื่อวันที่ 4 ธันวาคม 2560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352D5C-2649-4FD2-9507-71C0D9C288DB}"/>
              </a:ext>
            </a:extLst>
          </p:cNvPr>
          <p:cNvSpPr/>
          <p:nvPr/>
        </p:nvSpPr>
        <p:spPr>
          <a:xfrm>
            <a:off x="810644" y="1050578"/>
            <a:ext cx="83333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“แนวทางการเสนอแผนเข้าสู่การพิจารณาของคณะรัฐมนตรี”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3B63A-7416-41CE-9CD1-CD797D400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644" y="2842302"/>
            <a:ext cx="6347772" cy="20573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97052894-2DB9-482F-AB9A-90C8C88D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20872"/>
            <a:ext cx="9029700" cy="4764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8BE72-1E15-4213-A6A6-9632F15D218C}"/>
              </a:ext>
            </a:extLst>
          </p:cNvPr>
          <p:cNvSpPr/>
          <p:nvPr/>
        </p:nvSpPr>
        <p:spPr>
          <a:xfrm>
            <a:off x="264242" y="730530"/>
            <a:ext cx="990600" cy="3745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92D713-AF8E-4045-9EB6-27EDCF778B0E}"/>
              </a:ext>
            </a:extLst>
          </p:cNvPr>
          <p:cNvGrpSpPr/>
          <p:nvPr/>
        </p:nvGrpSpPr>
        <p:grpSpPr>
          <a:xfrm>
            <a:off x="381000" y="844830"/>
            <a:ext cx="873842" cy="3568141"/>
            <a:chOff x="152400" y="1257300"/>
            <a:chExt cx="1206615" cy="7924800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FECF2AC-2624-41ED-9295-1E0E519E85CA}"/>
                </a:ext>
              </a:extLst>
            </p:cNvPr>
            <p:cNvSpPr/>
            <p:nvPr/>
          </p:nvSpPr>
          <p:spPr>
            <a:xfrm>
              <a:off x="152400" y="1257300"/>
              <a:ext cx="1179576" cy="2133600"/>
            </a:xfrm>
            <a:prstGeom prst="homePlate">
              <a:avLst>
                <a:gd name="adj" fmla="val 4838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แผนระดับ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A064BF8-4297-4C89-BAB8-11FFCCCAF89A}"/>
                </a:ext>
              </a:extLst>
            </p:cNvPr>
            <p:cNvSpPr/>
            <p:nvPr/>
          </p:nvSpPr>
          <p:spPr>
            <a:xfrm>
              <a:off x="179439" y="3502742"/>
              <a:ext cx="1179576" cy="2715768"/>
            </a:xfrm>
            <a:prstGeom prst="homePlate">
              <a:avLst>
                <a:gd name="adj" fmla="val 4838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แผนระดับ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D871C4A-E6B1-4F44-A843-98CEB46BB597}"/>
                </a:ext>
              </a:extLst>
            </p:cNvPr>
            <p:cNvSpPr/>
            <p:nvPr/>
          </p:nvSpPr>
          <p:spPr>
            <a:xfrm>
              <a:off x="152400" y="6525768"/>
              <a:ext cx="1179576" cy="2656332"/>
            </a:xfrm>
            <a:prstGeom prst="homePlate">
              <a:avLst>
                <a:gd name="adj" fmla="val 483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แผนระดับ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16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" b="27236"/>
          <a:stretch>
            <a:fillRect/>
          </a:stretch>
        </p:blipFill>
        <p:spPr>
          <a:xfrm flipH="1">
            <a:off x="5178821" y="-476253"/>
            <a:ext cx="5687296" cy="5876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" b="27236"/>
          <a:stretch>
            <a:fillRect/>
          </a:stretch>
        </p:blipFill>
        <p:spPr>
          <a:xfrm>
            <a:off x="-1115296" y="-1201064"/>
            <a:ext cx="5687296" cy="58763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6157" y="403159"/>
            <a:ext cx="8643641" cy="4710114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0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0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AutoShape 14"/>
          <p:cNvSpPr/>
          <p:nvPr/>
        </p:nvSpPr>
        <p:spPr>
          <a:xfrm>
            <a:off x="250177" y="4675307"/>
            <a:ext cx="8643644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574117" y="872614"/>
            <a:ext cx="2826708" cy="1506277"/>
            <a:chOff x="0" y="0"/>
            <a:chExt cx="1488965" cy="17521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88965" cy="1752136"/>
            </a:xfrm>
            <a:custGeom>
              <a:avLst/>
              <a:gdLst/>
              <a:ahLst/>
              <a:cxnLst/>
              <a:rect l="l" t="t" r="r" b="b"/>
              <a:pathLst>
                <a:path w="1488965" h="1752136">
                  <a:moveTo>
                    <a:pt x="0" y="0"/>
                  </a:moveTo>
                  <a:lnTo>
                    <a:pt x="1488965" y="0"/>
                  </a:lnTo>
                  <a:lnTo>
                    <a:pt x="1488965" y="1752136"/>
                  </a:lnTo>
                  <a:lnTo>
                    <a:pt x="0" y="1752136"/>
                  </a:lnTo>
                  <a:close/>
                </a:path>
              </a:pathLst>
            </a:custGeom>
            <a:solidFill>
              <a:srgbClr val="FFB7B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17">
            <a:extLst>
              <a:ext uri="{FF2B5EF4-FFF2-40B4-BE49-F238E27FC236}">
                <a16:creationId xmlns:a16="http://schemas.microsoft.com/office/drawing/2014/main" id="{C521017D-2E07-4754-8A21-EF057A32F85A}"/>
              </a:ext>
            </a:extLst>
          </p:cNvPr>
          <p:cNvSpPr/>
          <p:nvPr/>
        </p:nvSpPr>
        <p:spPr>
          <a:xfrm>
            <a:off x="571510" y="3072840"/>
            <a:ext cx="2826708" cy="1506277"/>
          </a:xfrm>
          <a:custGeom>
            <a:avLst/>
            <a:gdLst/>
            <a:ahLst/>
            <a:cxnLst/>
            <a:rect l="l" t="t" r="r" b="b"/>
            <a:pathLst>
              <a:path w="1488965" h="1752136">
                <a:moveTo>
                  <a:pt x="0" y="0"/>
                </a:moveTo>
                <a:lnTo>
                  <a:pt x="1488965" y="0"/>
                </a:lnTo>
                <a:lnTo>
                  <a:pt x="1488965" y="1752136"/>
                </a:lnTo>
                <a:lnTo>
                  <a:pt x="0" y="1752136"/>
                </a:lnTo>
                <a:close/>
              </a:path>
            </a:pathLst>
          </a:custGeom>
          <a:solidFill>
            <a:srgbClr val="FFDA2C"/>
          </a:solidFill>
        </p:spPr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120F138E-3D25-4C6B-81C9-DF41CE7A178B}"/>
              </a:ext>
            </a:extLst>
          </p:cNvPr>
          <p:cNvGrpSpPr/>
          <p:nvPr/>
        </p:nvGrpSpPr>
        <p:grpSpPr>
          <a:xfrm>
            <a:off x="15978" y="12352"/>
            <a:ext cx="9144000" cy="423886"/>
            <a:chOff x="0" y="0"/>
            <a:chExt cx="6186311" cy="286777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A1F83988-3609-4859-82E5-CBF7FD7625A2}"/>
                </a:ext>
              </a:extLst>
            </p:cNvPr>
            <p:cNvSpPr/>
            <p:nvPr/>
          </p:nvSpPr>
          <p:spPr>
            <a:xfrm>
              <a:off x="0" y="0"/>
              <a:ext cx="6186311" cy="286777"/>
            </a:xfrm>
            <a:custGeom>
              <a:avLst/>
              <a:gdLst/>
              <a:ahLst/>
              <a:cxnLst/>
              <a:rect l="l" t="t" r="r" b="b"/>
              <a:pathLst>
                <a:path w="6186311" h="286777">
                  <a:moveTo>
                    <a:pt x="0" y="0"/>
                  </a:moveTo>
                  <a:lnTo>
                    <a:pt x="6186311" y="0"/>
                  </a:lnTo>
                  <a:lnTo>
                    <a:pt x="6186311" y="286777"/>
                  </a:lnTo>
                  <a:lnTo>
                    <a:pt x="0" y="286777"/>
                  </a:lnTo>
                  <a:close/>
                </a:path>
              </a:pathLst>
            </a:custGeom>
            <a:solidFill>
              <a:srgbClr val="EEEEEE"/>
            </a:solidFill>
          </p:spPr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5C834828-4557-4921-8147-973423FB5515}"/>
              </a:ext>
            </a:extLst>
          </p:cNvPr>
          <p:cNvGrpSpPr/>
          <p:nvPr/>
        </p:nvGrpSpPr>
        <p:grpSpPr>
          <a:xfrm>
            <a:off x="250177" y="23045"/>
            <a:ext cx="423886" cy="423886"/>
            <a:chOff x="0" y="0"/>
            <a:chExt cx="1913890" cy="1913890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70BC4AF8-4E29-4BF0-8AF7-7FDD026F519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7987177-1CF0-4FB5-8C03-08E3EBDA5C45}"/>
              </a:ext>
            </a:extLst>
          </p:cNvPr>
          <p:cNvSpPr/>
          <p:nvPr/>
        </p:nvSpPr>
        <p:spPr>
          <a:xfrm>
            <a:off x="674062" y="160964"/>
            <a:ext cx="2421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แผนระดับที่ 1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A5AA6E12-01AC-421D-B77C-B8851444B512}"/>
              </a:ext>
            </a:extLst>
          </p:cNvPr>
          <p:cNvGrpSpPr/>
          <p:nvPr/>
        </p:nvGrpSpPr>
        <p:grpSpPr>
          <a:xfrm>
            <a:off x="8469935" y="14458"/>
            <a:ext cx="423886" cy="423886"/>
            <a:chOff x="0" y="0"/>
            <a:chExt cx="1913890" cy="1913890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DEAE37D-4CFD-4694-B565-92CC5EEB2A52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16DDA9D-C65F-4F24-B8B6-02DD26A1FBA1}"/>
              </a:ext>
            </a:extLst>
          </p:cNvPr>
          <p:cNvSpPr/>
          <p:nvPr/>
        </p:nvSpPr>
        <p:spPr>
          <a:xfrm>
            <a:off x="780775" y="1020947"/>
            <a:ext cx="2408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ยุทธศาสตร์ที่ 3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การพัฒนาและเสริมสร้างศักยภาพทรัพยากรมนุษย์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7DE254-C4DD-440D-AB18-E4BA9D1136AA}"/>
              </a:ext>
            </a:extLst>
          </p:cNvPr>
          <p:cNvSpPr/>
          <p:nvPr/>
        </p:nvSpPr>
        <p:spPr>
          <a:xfrm>
            <a:off x="712067" y="3259540"/>
            <a:ext cx="2659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ยุทธศาสตร์ที่ 4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การสร้างโอกาส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และความเสมอภาคทางสังคม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6F5E4D-B277-4D9D-AF30-7E67337DDB96}"/>
              </a:ext>
            </a:extLst>
          </p:cNvPr>
          <p:cNvSpPr/>
          <p:nvPr/>
        </p:nvSpPr>
        <p:spPr>
          <a:xfrm>
            <a:off x="3696768" y="807066"/>
            <a:ext cx="4844757" cy="1699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เป้าหมาย  </a:t>
            </a:r>
          </a:p>
          <a:p>
            <a:pPr marL="0" marR="0" lvl="0" indent="0" algn="thaiDist" defTabSz="4572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- คนไทยเป็นคนดี คนเก่ง มีคุณภาพ พร้อมสำหรับวิถีชีวิต</a:t>
            </a:r>
            <a:b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</a:br>
            <a: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  ในศตวรรษที่ 21</a:t>
            </a:r>
          </a:p>
          <a:p>
            <a:pPr marL="0" marR="0" lvl="0" indent="0" algn="thaiDist" defTabSz="4572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- สังคมไทยมีสภาพแวดล้อมที่เอื้อและสนับสนุนต่อการพัฒนา  </a:t>
            </a:r>
          </a:p>
          <a:p>
            <a:pPr marL="0" marR="0" lvl="0" indent="0" algn="thaiDist" defTabSz="4572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  คนตลอดช่วงชีวิต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B955C-EF66-4323-A7D4-8E6379D9C14E}"/>
              </a:ext>
            </a:extLst>
          </p:cNvPr>
          <p:cNvSpPr/>
          <p:nvPr/>
        </p:nvSpPr>
        <p:spPr>
          <a:xfrm>
            <a:off x="3690521" y="3121137"/>
            <a:ext cx="5093593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5153" algn="l"/>
              </a:tabLst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เป้าหมาย  </a:t>
            </a:r>
          </a:p>
          <a:p>
            <a:pPr marL="0" marR="0" lvl="0" indent="0" algn="thaiDist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5153" algn="l"/>
              </a:tabLst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- การดึงเอาพลังของภาคส่วนต่าง ๆ ทั้งภาคเอกชน ประชา </a:t>
            </a:r>
          </a:p>
          <a:p>
            <a:pPr marL="0" marR="0" lvl="0" indent="0" algn="thaiDist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5153" algn="l"/>
              </a:tabLst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  สังคม ชุมชน ท้องถิ่น มาร่วมขับเคลื่อน </a:t>
            </a:r>
          </a:p>
          <a:p>
            <a:pPr marL="0" marR="0" lvl="0" indent="0" algn="thaiDist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5153" algn="l"/>
              </a:tabLst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- การเตรียมความพร้อมของประชากรไทยทั้งในมิติสุขภาพ </a:t>
            </a:r>
          </a:p>
          <a:p>
            <a:pPr marL="0" marR="0" lvl="0" indent="0" algn="thaiDist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5153" algn="l"/>
              </a:tabLst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  เศรษฐกิจ สังคม และสภาพแวดล้อมให้เป็นประชากรที่มีคุณภาพ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BrandVoice X" panose="02000506090000020004" pitchFamily="2" charset="-34"/>
              <a:ea typeface="Calibri" panose="020F0502020204030204" pitchFamily="34" charset="0"/>
              <a:cs typeface="DB BrandVoice X" panose="02000506090000020004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33ADF0-4146-4AFF-8538-EC0B313C2C4B}"/>
              </a:ext>
            </a:extLst>
          </p:cNvPr>
          <p:cNvGrpSpPr/>
          <p:nvPr/>
        </p:nvGrpSpPr>
        <p:grpSpPr>
          <a:xfrm>
            <a:off x="1268757" y="2647950"/>
            <a:ext cx="9144000" cy="0"/>
            <a:chOff x="0" y="3036936"/>
            <a:chExt cx="18288000" cy="0"/>
          </a:xfrm>
        </p:grpSpPr>
        <p:sp>
          <p:nvSpPr>
            <p:cNvPr id="37" name="AutoShape 2">
              <a:extLst>
                <a:ext uri="{FF2B5EF4-FFF2-40B4-BE49-F238E27FC236}">
                  <a16:creationId xmlns:a16="http://schemas.microsoft.com/office/drawing/2014/main" id="{EA00955E-518B-4D3C-8D60-40CA43DBAA2F}"/>
                </a:ext>
              </a:extLst>
            </p:cNvPr>
            <p:cNvSpPr/>
            <p:nvPr/>
          </p:nvSpPr>
          <p:spPr>
            <a:xfrm>
              <a:off x="0" y="3036936"/>
              <a:ext cx="5100506" cy="0"/>
            </a:xfrm>
            <a:prstGeom prst="line">
              <a:avLst/>
            </a:prstGeom>
            <a:ln w="95250" cap="rnd">
              <a:solidFill>
                <a:srgbClr val="0632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C5B1961C-EE5A-45FA-A0FC-3303AC0AAF53}"/>
                </a:ext>
              </a:extLst>
            </p:cNvPr>
            <p:cNvSpPr/>
            <p:nvPr/>
          </p:nvSpPr>
          <p:spPr>
            <a:xfrm>
              <a:off x="9172575" y="3036936"/>
              <a:ext cx="4071806" cy="0"/>
            </a:xfrm>
            <a:prstGeom prst="line">
              <a:avLst/>
            </a:prstGeom>
            <a:ln w="95250" cap="rnd">
              <a:solidFill>
                <a:srgbClr val="0632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4">
              <a:extLst>
                <a:ext uri="{FF2B5EF4-FFF2-40B4-BE49-F238E27FC236}">
                  <a16:creationId xmlns:a16="http://schemas.microsoft.com/office/drawing/2014/main" id="{98469BED-71EC-4F0E-A302-BA6F02742E8B}"/>
                </a:ext>
              </a:extLst>
            </p:cNvPr>
            <p:cNvSpPr/>
            <p:nvPr/>
          </p:nvSpPr>
          <p:spPr>
            <a:xfrm>
              <a:off x="5100506" y="3036936"/>
              <a:ext cx="4098621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5">
              <a:extLst>
                <a:ext uri="{FF2B5EF4-FFF2-40B4-BE49-F238E27FC236}">
                  <a16:creationId xmlns:a16="http://schemas.microsoft.com/office/drawing/2014/main" id="{A1078A91-7202-4064-9256-DCFE25F84048}"/>
                </a:ext>
              </a:extLst>
            </p:cNvPr>
            <p:cNvSpPr/>
            <p:nvPr/>
          </p:nvSpPr>
          <p:spPr>
            <a:xfrm>
              <a:off x="13244381" y="3036936"/>
              <a:ext cx="5043619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D09B18B-8559-4296-AC78-F1AC0A896EEC}"/>
              </a:ext>
            </a:extLst>
          </p:cNvPr>
          <p:cNvSpPr/>
          <p:nvPr/>
        </p:nvSpPr>
        <p:spPr>
          <a:xfrm>
            <a:off x="2971648" y="183771"/>
            <a:ext cx="4475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ยุทธศาสตร์ชาติ (พ.ศ. 2561-2580)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" b="27236"/>
          <a:stretch>
            <a:fillRect/>
          </a:stretch>
        </p:blipFill>
        <p:spPr>
          <a:xfrm flipH="1">
            <a:off x="5178821" y="-476253"/>
            <a:ext cx="5687296" cy="5876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" b="27236"/>
          <a:stretch>
            <a:fillRect/>
          </a:stretch>
        </p:blipFill>
        <p:spPr>
          <a:xfrm>
            <a:off x="8698692" y="924841"/>
            <a:ext cx="5687296" cy="58763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6157" y="403159"/>
            <a:ext cx="8643641" cy="4710114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0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0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AutoShape 14"/>
          <p:cNvSpPr/>
          <p:nvPr/>
        </p:nvSpPr>
        <p:spPr>
          <a:xfrm>
            <a:off x="250177" y="4675307"/>
            <a:ext cx="8643644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601861" y="843081"/>
            <a:ext cx="6781493" cy="1506277"/>
            <a:chOff x="0" y="0"/>
            <a:chExt cx="1488965" cy="17521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88965" cy="1752136"/>
            </a:xfrm>
            <a:custGeom>
              <a:avLst/>
              <a:gdLst/>
              <a:ahLst/>
              <a:cxnLst/>
              <a:rect l="l" t="t" r="r" b="b"/>
              <a:pathLst>
                <a:path w="1488965" h="1752136">
                  <a:moveTo>
                    <a:pt x="0" y="0"/>
                  </a:moveTo>
                  <a:lnTo>
                    <a:pt x="1488965" y="0"/>
                  </a:lnTo>
                  <a:lnTo>
                    <a:pt x="1488965" y="1752136"/>
                  </a:lnTo>
                  <a:lnTo>
                    <a:pt x="0" y="1752136"/>
                  </a:lnTo>
                  <a:close/>
                </a:path>
              </a:pathLst>
            </a:custGeom>
            <a:solidFill>
              <a:srgbClr val="FFDA2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id="{120F138E-3D25-4C6B-81C9-DF41CE7A178B}"/>
              </a:ext>
            </a:extLst>
          </p:cNvPr>
          <p:cNvGrpSpPr/>
          <p:nvPr/>
        </p:nvGrpSpPr>
        <p:grpSpPr>
          <a:xfrm>
            <a:off x="15978" y="12352"/>
            <a:ext cx="9144000" cy="423886"/>
            <a:chOff x="0" y="0"/>
            <a:chExt cx="6186311" cy="286777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A1F83988-3609-4859-82E5-CBF7FD7625A2}"/>
                </a:ext>
              </a:extLst>
            </p:cNvPr>
            <p:cNvSpPr/>
            <p:nvPr/>
          </p:nvSpPr>
          <p:spPr>
            <a:xfrm>
              <a:off x="0" y="0"/>
              <a:ext cx="6186311" cy="286777"/>
            </a:xfrm>
            <a:custGeom>
              <a:avLst/>
              <a:gdLst/>
              <a:ahLst/>
              <a:cxnLst/>
              <a:rect l="l" t="t" r="r" b="b"/>
              <a:pathLst>
                <a:path w="6186311" h="286777">
                  <a:moveTo>
                    <a:pt x="0" y="0"/>
                  </a:moveTo>
                  <a:lnTo>
                    <a:pt x="6186311" y="0"/>
                  </a:lnTo>
                  <a:lnTo>
                    <a:pt x="6186311" y="286777"/>
                  </a:lnTo>
                  <a:lnTo>
                    <a:pt x="0" y="286777"/>
                  </a:lnTo>
                  <a:close/>
                </a:path>
              </a:pathLst>
            </a:custGeom>
            <a:solidFill>
              <a:srgbClr val="EEEEEE"/>
            </a:solidFill>
          </p:spPr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5C834828-4557-4921-8147-973423FB5515}"/>
              </a:ext>
            </a:extLst>
          </p:cNvPr>
          <p:cNvGrpSpPr/>
          <p:nvPr/>
        </p:nvGrpSpPr>
        <p:grpSpPr>
          <a:xfrm>
            <a:off x="250177" y="23045"/>
            <a:ext cx="423886" cy="423886"/>
            <a:chOff x="0" y="0"/>
            <a:chExt cx="1913890" cy="1913890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70BC4AF8-4E29-4BF0-8AF7-7FDD026F5196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7987177-1CF0-4FB5-8C03-08E3EBDA5C45}"/>
              </a:ext>
            </a:extLst>
          </p:cNvPr>
          <p:cNvSpPr/>
          <p:nvPr/>
        </p:nvSpPr>
        <p:spPr>
          <a:xfrm>
            <a:off x="674062" y="160964"/>
            <a:ext cx="2421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แผนระดับที่ 1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A5AA6E12-01AC-421D-B77C-B8851444B512}"/>
              </a:ext>
            </a:extLst>
          </p:cNvPr>
          <p:cNvGrpSpPr/>
          <p:nvPr/>
        </p:nvGrpSpPr>
        <p:grpSpPr>
          <a:xfrm>
            <a:off x="8469935" y="14458"/>
            <a:ext cx="423886" cy="423886"/>
            <a:chOff x="0" y="0"/>
            <a:chExt cx="1913890" cy="1913890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DEAE37D-4CFD-4694-B565-92CC5EEB2A52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16DDA9D-C65F-4F24-B8B6-02DD26A1FBA1}"/>
              </a:ext>
            </a:extLst>
          </p:cNvPr>
          <p:cNvSpPr/>
          <p:nvPr/>
        </p:nvSpPr>
        <p:spPr>
          <a:xfrm>
            <a:off x="1020451" y="1002322"/>
            <a:ext cx="61144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ยุทธศาสตร์ที่ 6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การปรับสมดุลและพัฒนาระบบการบริหารจัดการภาครัฐ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6F5E4D-B277-4D9D-AF30-7E67337DDB96}"/>
              </a:ext>
            </a:extLst>
          </p:cNvPr>
          <p:cNvSpPr/>
          <p:nvPr/>
        </p:nvSpPr>
        <p:spPr>
          <a:xfrm>
            <a:off x="547991" y="2614378"/>
            <a:ext cx="7696417" cy="183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เป้าหมาย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ภาครัฐมีวัฒนธรรมการทำงานที่มุ่งผลสัมฤทธิ์และผลประโยชน์ส่วนรวมตอบสนองความต้องการของประชาชนได้อย่างสะดวก รวดเร็ว โปร่งใส 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ภาครัฐมีความโปร่งใส ปลอดการทุจริตและประพฤติมิชอบ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461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>
            <a:extLst>
              <a:ext uri="{FF2B5EF4-FFF2-40B4-BE49-F238E27FC236}">
                <a16:creationId xmlns:a16="http://schemas.microsoft.com/office/drawing/2014/main" id="{A11AB29D-15BA-44BD-AB20-8DFA307A1429}"/>
              </a:ext>
            </a:extLst>
          </p:cNvPr>
          <p:cNvGrpSpPr/>
          <p:nvPr/>
        </p:nvGrpSpPr>
        <p:grpSpPr>
          <a:xfrm>
            <a:off x="2575856" y="4441495"/>
            <a:ext cx="4151401" cy="471027"/>
            <a:chOff x="0" y="0"/>
            <a:chExt cx="6186311" cy="286777"/>
          </a:xfrm>
          <a:solidFill>
            <a:schemeClr val="bg1">
              <a:lumMod val="85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3472D376-08D0-48DC-96C2-8F8BF55C5F4A}"/>
                </a:ext>
              </a:extLst>
            </p:cNvPr>
            <p:cNvSpPr/>
            <p:nvPr/>
          </p:nvSpPr>
          <p:spPr>
            <a:xfrm>
              <a:off x="0" y="0"/>
              <a:ext cx="6186311" cy="286777"/>
            </a:xfrm>
            <a:custGeom>
              <a:avLst/>
              <a:gdLst/>
              <a:ahLst/>
              <a:cxnLst/>
              <a:rect l="l" t="t" r="r" b="b"/>
              <a:pathLst>
                <a:path w="6186311" h="286777">
                  <a:moveTo>
                    <a:pt x="0" y="0"/>
                  </a:moveTo>
                  <a:lnTo>
                    <a:pt x="6186311" y="0"/>
                  </a:lnTo>
                  <a:lnTo>
                    <a:pt x="6186311" y="286777"/>
                  </a:lnTo>
                  <a:lnTo>
                    <a:pt x="0" y="286777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" name="Group 2"/>
          <p:cNvGrpSpPr/>
          <p:nvPr/>
        </p:nvGrpSpPr>
        <p:grpSpPr>
          <a:xfrm>
            <a:off x="7375" y="-33734"/>
            <a:ext cx="9144000" cy="282882"/>
            <a:chOff x="0" y="0"/>
            <a:chExt cx="6186311" cy="28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86777"/>
            </a:xfrm>
            <a:custGeom>
              <a:avLst/>
              <a:gdLst/>
              <a:ahLst/>
              <a:cxnLst/>
              <a:rect l="l" t="t" r="r" b="b"/>
              <a:pathLst>
                <a:path w="6186311" h="286777">
                  <a:moveTo>
                    <a:pt x="0" y="0"/>
                  </a:moveTo>
                  <a:lnTo>
                    <a:pt x="6186311" y="0"/>
                  </a:lnTo>
                  <a:lnTo>
                    <a:pt x="6186311" y="286777"/>
                  </a:lnTo>
                  <a:lnTo>
                    <a:pt x="0" y="286777"/>
                  </a:lnTo>
                  <a:close/>
                </a:path>
              </a:pathLst>
            </a:custGeom>
            <a:solidFill>
              <a:srgbClr val="EEEEE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423886" cy="423886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7B7C19E-4405-40FD-92C7-FF9B10965C30}"/>
              </a:ext>
            </a:extLst>
          </p:cNvPr>
          <p:cNvSpPr/>
          <p:nvPr/>
        </p:nvSpPr>
        <p:spPr>
          <a:xfrm>
            <a:off x="572213" y="291208"/>
            <a:ext cx="2421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แผนระดับที่ 2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D2A8543B-2117-429F-96D5-9ECFCD4573A0}"/>
              </a:ext>
            </a:extLst>
          </p:cNvPr>
          <p:cNvGrpSpPr/>
          <p:nvPr/>
        </p:nvGrpSpPr>
        <p:grpSpPr>
          <a:xfrm>
            <a:off x="8736092" y="0"/>
            <a:ext cx="423886" cy="423886"/>
            <a:chOff x="0" y="0"/>
            <a:chExt cx="1913890" cy="191389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137FA35-FF03-4475-98C2-ECFC0808A941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84B31"/>
            </a:solidFill>
          </p:spPr>
        </p:sp>
      </p:grpSp>
      <p:sp>
        <p:nvSpPr>
          <p:cNvPr id="56" name="Freeform 5">
            <a:extLst>
              <a:ext uri="{FF2B5EF4-FFF2-40B4-BE49-F238E27FC236}">
                <a16:creationId xmlns:a16="http://schemas.microsoft.com/office/drawing/2014/main" id="{A460B36A-22C2-4EE8-953A-735949D1F37A}"/>
              </a:ext>
            </a:extLst>
          </p:cNvPr>
          <p:cNvSpPr/>
          <p:nvPr/>
        </p:nvSpPr>
        <p:spPr>
          <a:xfrm>
            <a:off x="562185" y="1717680"/>
            <a:ext cx="4355346" cy="1532797"/>
          </a:xfrm>
          <a:custGeom>
            <a:avLst/>
            <a:gdLst/>
            <a:ahLst/>
            <a:cxnLst/>
            <a:rect l="l" t="t" r="r" b="b"/>
            <a:pathLst>
              <a:path w="2077560" h="702935">
                <a:moveTo>
                  <a:pt x="2077560" y="271780"/>
                </a:moveTo>
                <a:lnTo>
                  <a:pt x="2077560" y="702935"/>
                </a:lnTo>
                <a:lnTo>
                  <a:pt x="0" y="702935"/>
                </a:lnTo>
                <a:lnTo>
                  <a:pt x="0" y="0"/>
                </a:lnTo>
                <a:lnTo>
                  <a:pt x="1805780" y="0"/>
                </a:lnTo>
                <a:close/>
              </a:path>
            </a:pathLst>
          </a:custGeom>
          <a:solidFill>
            <a:srgbClr val="92D050">
              <a:alpha val="85882"/>
            </a:srgbClr>
          </a:solidFill>
        </p:spPr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2C2ABF8E-2D39-42CF-A173-7EE8C18A9CC1}"/>
              </a:ext>
            </a:extLst>
          </p:cNvPr>
          <p:cNvSpPr/>
          <p:nvPr/>
        </p:nvSpPr>
        <p:spPr>
          <a:xfrm>
            <a:off x="591299" y="4441495"/>
            <a:ext cx="1904288" cy="447574"/>
          </a:xfrm>
          <a:custGeom>
            <a:avLst/>
            <a:gdLst/>
            <a:ahLst/>
            <a:cxnLst/>
            <a:rect l="l" t="t" r="r" b="b"/>
            <a:pathLst>
              <a:path w="2077560" h="702935">
                <a:moveTo>
                  <a:pt x="2077560" y="271780"/>
                </a:moveTo>
                <a:lnTo>
                  <a:pt x="2077560" y="702935"/>
                </a:lnTo>
                <a:lnTo>
                  <a:pt x="0" y="702935"/>
                </a:lnTo>
                <a:lnTo>
                  <a:pt x="0" y="0"/>
                </a:lnTo>
                <a:lnTo>
                  <a:pt x="1805780" y="0"/>
                </a:lnTo>
                <a:close/>
              </a:path>
            </a:pathLst>
          </a:custGeom>
          <a:solidFill>
            <a:srgbClr val="0070C0">
              <a:alpha val="85882"/>
            </a:srgbClr>
          </a:solidFill>
        </p:spPr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011169A-9A3A-4D87-B73F-5E3A6A2A0439}"/>
              </a:ext>
            </a:extLst>
          </p:cNvPr>
          <p:cNvSpPr/>
          <p:nvPr/>
        </p:nvSpPr>
        <p:spPr>
          <a:xfrm>
            <a:off x="559923" y="966492"/>
            <a:ext cx="3815274" cy="66172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B885CB-0593-441E-86A7-F58DAA0C8A0E}"/>
              </a:ext>
            </a:extLst>
          </p:cNvPr>
          <p:cNvSpPr txBox="1"/>
          <p:nvPr/>
        </p:nvSpPr>
        <p:spPr>
          <a:xfrm>
            <a:off x="815749" y="1041240"/>
            <a:ext cx="3482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แผนแม่บทภายใต้ยุทธศาสตร์ชาติ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2418EF-8DDC-48F1-ACDE-E0E2F795C02A}"/>
              </a:ext>
            </a:extLst>
          </p:cNvPr>
          <p:cNvSpPr/>
          <p:nvPr/>
        </p:nvSpPr>
        <p:spPr>
          <a:xfrm>
            <a:off x="572626" y="3365165"/>
            <a:ext cx="2898335" cy="95524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39C414B-1A8B-4BAE-B05C-508759281F62}"/>
              </a:ext>
            </a:extLst>
          </p:cNvPr>
          <p:cNvSpPr txBox="1"/>
          <p:nvPr/>
        </p:nvSpPr>
        <p:spPr>
          <a:xfrm>
            <a:off x="694808" y="3414059"/>
            <a:ext cx="2663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แผนพัฒนาเศรษฐกิจ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และสังคมแห่งชาติ ฉบับที่ 13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C626D0-AB34-47C4-A4CC-B70CF98A9984}"/>
              </a:ext>
            </a:extLst>
          </p:cNvPr>
          <p:cNvSpPr txBox="1"/>
          <p:nvPr/>
        </p:nvSpPr>
        <p:spPr>
          <a:xfrm>
            <a:off x="834835" y="4471799"/>
            <a:ext cx="15119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หมุดหมายที่ 12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039C735-F67F-4925-8A35-12A0118B5DCC}"/>
              </a:ext>
            </a:extLst>
          </p:cNvPr>
          <p:cNvSpPr/>
          <p:nvPr/>
        </p:nvSpPr>
        <p:spPr>
          <a:xfrm>
            <a:off x="5143500" y="1731056"/>
            <a:ext cx="3733800" cy="1519421"/>
          </a:xfrm>
          <a:prstGeom prst="rect">
            <a:avLst/>
          </a:prstGeom>
          <a:solidFill>
            <a:srgbClr val="87F1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129C59D-404F-486D-9264-9759B5520796}"/>
              </a:ext>
            </a:extLst>
          </p:cNvPr>
          <p:cNvSpPr/>
          <p:nvPr/>
        </p:nvSpPr>
        <p:spPr>
          <a:xfrm>
            <a:off x="5143500" y="969521"/>
            <a:ext cx="3733800" cy="658691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A0C173-675C-4F9F-BD85-DE4B91598F69}"/>
              </a:ext>
            </a:extLst>
          </p:cNvPr>
          <p:cNvSpPr txBox="1"/>
          <p:nvPr/>
        </p:nvSpPr>
        <p:spPr>
          <a:xfrm>
            <a:off x="5809539" y="1041240"/>
            <a:ext cx="254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แผนการปฏิรูปประเทศ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97E9DF-1193-4C77-AE52-52A494356842}"/>
              </a:ext>
            </a:extLst>
          </p:cNvPr>
          <p:cNvSpPr txBox="1"/>
          <p:nvPr/>
        </p:nvSpPr>
        <p:spPr>
          <a:xfrm>
            <a:off x="695571" y="1795422"/>
            <a:ext cx="39260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ประเด็นที่ 10 การปรับเปลี่ยนค่านิยมและวัฒนธรรม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ประเด็นที่ 11 การพัฒนาศักยภาพคนตลอดช่วงชีวิต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ประเด็นที่ 15 พลังทางสังคม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ประเด็นที่ 21 ต่อต้านการทุจริตและประพฤติมิชอบ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44A177C-7C9B-4A7D-9DA8-3221AE6DE1B6}"/>
              </a:ext>
            </a:extLst>
          </p:cNvPr>
          <p:cNvSpPr txBox="1"/>
          <p:nvPr/>
        </p:nvSpPr>
        <p:spPr>
          <a:xfrm>
            <a:off x="5289755" y="185213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ประเด็นที่ 13 ด้านวัฒนธรรม กีฬา แรงงาน					 และการพัฒนาทรัพยากรมนุษย์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ประเด็นที่ 21 ด้านการป้องกันและปราบปราม					 การทุจริตและประพฤติมิชอบ</a:t>
            </a:r>
          </a:p>
        </p:txBody>
      </p:sp>
      <p:sp>
        <p:nvSpPr>
          <p:cNvPr id="74" name="AutoShape 32">
            <a:extLst>
              <a:ext uri="{FF2B5EF4-FFF2-40B4-BE49-F238E27FC236}">
                <a16:creationId xmlns:a16="http://schemas.microsoft.com/office/drawing/2014/main" id="{E480EB37-5EFE-44C1-90FE-F5180A35E82A}"/>
              </a:ext>
            </a:extLst>
          </p:cNvPr>
          <p:cNvSpPr/>
          <p:nvPr/>
        </p:nvSpPr>
        <p:spPr>
          <a:xfrm>
            <a:off x="3689239" y="3365165"/>
            <a:ext cx="5181916" cy="967089"/>
          </a:xfrm>
          <a:prstGeom prst="rect">
            <a:avLst/>
          </a:prstGeom>
          <a:solidFill>
            <a:srgbClr val="FFB000"/>
          </a:solidFill>
        </p:spPr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2D2FA76-3840-41A7-9A7A-52850B683C65}"/>
              </a:ext>
            </a:extLst>
          </p:cNvPr>
          <p:cNvSpPr txBox="1"/>
          <p:nvPr/>
        </p:nvSpPr>
        <p:spPr>
          <a:xfrm>
            <a:off x="3785955" y="3635038"/>
            <a:ext cx="466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นโยบายและแผนระดับชาติว่าด้วยความมั่นคงแห่งชาติ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F0D2BD-7149-41FB-825E-A7EFC4508F8B}"/>
              </a:ext>
            </a:extLst>
          </p:cNvPr>
          <p:cNvSpPr txBox="1"/>
          <p:nvPr/>
        </p:nvSpPr>
        <p:spPr>
          <a:xfrm>
            <a:off x="3524578" y="4473174"/>
            <a:ext cx="236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กำลังคนที่มีสมรรถนะสูง</a:t>
            </a:r>
          </a:p>
        </p:txBody>
      </p:sp>
    </p:spTree>
    <p:extLst>
      <p:ext uri="{BB962C8B-B14F-4D97-AF65-F5344CB8AC3E}">
        <p14:creationId xmlns:p14="http://schemas.microsoft.com/office/powerpoint/2010/main" val="130974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302"/>
            <a:ext cx="9144000" cy="1177843"/>
          </a:xfrm>
          <a:prstGeom prst="rect">
            <a:avLst/>
          </a:prstGeom>
          <a:solidFill>
            <a:srgbClr val="F4E9DD"/>
          </a:solid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C9D7F9FC-D4F2-4EBE-A00F-A60C98307E5D}"/>
              </a:ext>
            </a:extLst>
          </p:cNvPr>
          <p:cNvSpPr/>
          <p:nvPr/>
        </p:nvSpPr>
        <p:spPr>
          <a:xfrm>
            <a:off x="586961" y="1563638"/>
            <a:ext cx="2463473" cy="2860409"/>
          </a:xfrm>
          <a:custGeom>
            <a:avLst/>
            <a:gdLst/>
            <a:ahLst/>
            <a:cxnLst/>
            <a:rect l="l" t="t" r="r" b="b"/>
            <a:pathLst>
              <a:path w="1252709" h="1450647">
                <a:moveTo>
                  <a:pt x="1252709" y="271780"/>
                </a:moveTo>
                <a:lnTo>
                  <a:pt x="1252709" y="1450647"/>
                </a:lnTo>
                <a:lnTo>
                  <a:pt x="0" y="1450647"/>
                </a:lnTo>
                <a:lnTo>
                  <a:pt x="0" y="0"/>
                </a:lnTo>
                <a:lnTo>
                  <a:pt x="980928" y="0"/>
                </a:lnTo>
                <a:close/>
              </a:path>
            </a:pathLst>
          </a:custGeom>
          <a:solidFill>
            <a:srgbClr val="2B70E4"/>
          </a:solidFill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C621A6-EBFC-4156-AFAA-6344CB1ED348}"/>
              </a:ext>
            </a:extLst>
          </p:cNvPr>
          <p:cNvSpPr/>
          <p:nvPr/>
        </p:nvSpPr>
        <p:spPr>
          <a:xfrm>
            <a:off x="571148" y="199898"/>
            <a:ext cx="26478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แผนระดับที่ 3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79DCF-2BF9-4A8E-A628-5C912B4FF404}"/>
              </a:ext>
            </a:extLst>
          </p:cNvPr>
          <p:cNvSpPr txBox="1"/>
          <p:nvPr/>
        </p:nvSpPr>
        <p:spPr>
          <a:xfrm>
            <a:off x="756829" y="2051288"/>
            <a:ext cx="2110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แผนปฏิบัติการ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ด้านการส่งเสริมคุณธรรมแห่งชาติ ระยะที่ 2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(พ.ศ. 2566-2570)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A01947-A27A-498F-BD87-491FE328CD57}"/>
              </a:ext>
            </a:extLst>
          </p:cNvPr>
          <p:cNvSpPr/>
          <p:nvPr/>
        </p:nvSpPr>
        <p:spPr>
          <a:xfrm>
            <a:off x="3414607" y="1563639"/>
            <a:ext cx="2463473" cy="2873714"/>
          </a:xfrm>
          <a:custGeom>
            <a:avLst/>
            <a:gdLst/>
            <a:ahLst/>
            <a:cxnLst/>
            <a:rect l="l" t="t" r="r" b="b"/>
            <a:pathLst>
              <a:path w="1252709" h="1450647">
                <a:moveTo>
                  <a:pt x="1252709" y="271780"/>
                </a:moveTo>
                <a:lnTo>
                  <a:pt x="1252709" y="1450647"/>
                </a:lnTo>
                <a:lnTo>
                  <a:pt x="0" y="1450647"/>
                </a:lnTo>
                <a:lnTo>
                  <a:pt x="0" y="0"/>
                </a:lnTo>
                <a:lnTo>
                  <a:pt x="980928" y="0"/>
                </a:lnTo>
                <a:close/>
              </a:path>
            </a:pathLst>
          </a:custGeom>
          <a:solidFill>
            <a:srgbClr val="2B70E4"/>
          </a:solidFill>
          <a:ln>
            <a:noFill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6EF312D0-BA1B-4CE6-8555-21E4DECCD799}"/>
              </a:ext>
            </a:extLst>
          </p:cNvPr>
          <p:cNvSpPr/>
          <p:nvPr/>
        </p:nvSpPr>
        <p:spPr>
          <a:xfrm>
            <a:off x="6200689" y="1550334"/>
            <a:ext cx="2463473" cy="2873714"/>
          </a:xfrm>
          <a:custGeom>
            <a:avLst/>
            <a:gdLst/>
            <a:ahLst/>
            <a:cxnLst/>
            <a:rect l="l" t="t" r="r" b="b"/>
            <a:pathLst>
              <a:path w="1252709" h="1450647">
                <a:moveTo>
                  <a:pt x="1252709" y="271780"/>
                </a:moveTo>
                <a:lnTo>
                  <a:pt x="1252709" y="1450647"/>
                </a:lnTo>
                <a:lnTo>
                  <a:pt x="0" y="1450647"/>
                </a:lnTo>
                <a:lnTo>
                  <a:pt x="0" y="0"/>
                </a:lnTo>
                <a:lnTo>
                  <a:pt x="980928" y="0"/>
                </a:lnTo>
                <a:close/>
              </a:path>
            </a:pathLst>
          </a:custGeom>
          <a:solidFill>
            <a:srgbClr val="2B70E4"/>
          </a:solidFill>
          <a:ln>
            <a:noFill/>
          </a:ln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35FB24-CA60-4BBA-B1F2-53E8CD1D96CB}"/>
              </a:ext>
            </a:extLst>
          </p:cNvPr>
          <p:cNvSpPr txBox="1"/>
          <p:nvPr/>
        </p:nvSpPr>
        <p:spPr>
          <a:xfrm>
            <a:off x="3533197" y="1905094"/>
            <a:ext cx="2184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ยุทธศาสตร์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ด้านมาตรฐาน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ทางจริยธรรม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และการส่งเสริมจริยธรรมภาครัฐ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(พ.ศ. 2565-2570)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ABE289-7A68-4298-A589-1AA8E3805291}"/>
              </a:ext>
            </a:extLst>
          </p:cNvPr>
          <p:cNvSpPr txBox="1"/>
          <p:nvPr/>
        </p:nvSpPr>
        <p:spPr>
          <a:xfrm>
            <a:off x="6242253" y="2128232"/>
            <a:ext cx="24003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แผนปฏิบัติการ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ด้านการต่อต้านการทุจริตและประพฤติมิชอบ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ระยะที่ 2 </a:t>
            </a:r>
            <a:b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(พ.ศ. 2566-2570)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9B7C1F-3D22-4F8B-9AAD-B5EF3BDD2103}"/>
              </a:ext>
            </a:extLst>
          </p:cNvPr>
          <p:cNvGrpSpPr/>
          <p:nvPr/>
        </p:nvGrpSpPr>
        <p:grpSpPr>
          <a:xfrm>
            <a:off x="647700" y="931451"/>
            <a:ext cx="6620797" cy="83647"/>
            <a:chOff x="0" y="3036936"/>
            <a:chExt cx="18288000" cy="0"/>
          </a:xfrm>
        </p:grpSpPr>
        <p:sp>
          <p:nvSpPr>
            <p:cNvPr id="23" name="AutoShape 2">
              <a:extLst>
                <a:ext uri="{FF2B5EF4-FFF2-40B4-BE49-F238E27FC236}">
                  <a16:creationId xmlns:a16="http://schemas.microsoft.com/office/drawing/2014/main" id="{EA964B20-E4A0-44D7-A38C-ED3866B666B5}"/>
                </a:ext>
              </a:extLst>
            </p:cNvPr>
            <p:cNvSpPr/>
            <p:nvPr/>
          </p:nvSpPr>
          <p:spPr>
            <a:xfrm>
              <a:off x="0" y="3036936"/>
              <a:ext cx="5100506" cy="0"/>
            </a:xfrm>
            <a:prstGeom prst="line">
              <a:avLst/>
            </a:prstGeom>
            <a:ln w="95250" cap="rnd">
              <a:solidFill>
                <a:srgbClr val="0632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F039945-A9F1-44F6-8D93-8826C28C9A8B}"/>
                </a:ext>
              </a:extLst>
            </p:cNvPr>
            <p:cNvSpPr/>
            <p:nvPr/>
          </p:nvSpPr>
          <p:spPr>
            <a:xfrm>
              <a:off x="9172575" y="3036936"/>
              <a:ext cx="4071806" cy="0"/>
            </a:xfrm>
            <a:prstGeom prst="line">
              <a:avLst/>
            </a:prstGeom>
            <a:ln w="95250" cap="rnd">
              <a:solidFill>
                <a:srgbClr val="0632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67B3FD95-68F8-4E62-8B96-C42F3493733B}"/>
                </a:ext>
              </a:extLst>
            </p:cNvPr>
            <p:cNvSpPr/>
            <p:nvPr/>
          </p:nvSpPr>
          <p:spPr>
            <a:xfrm>
              <a:off x="5100506" y="3036936"/>
              <a:ext cx="4098621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id="{2ECC2E76-E36D-433B-A0B9-740511AF3313}"/>
                </a:ext>
              </a:extLst>
            </p:cNvPr>
            <p:cNvSpPr/>
            <p:nvPr/>
          </p:nvSpPr>
          <p:spPr>
            <a:xfrm>
              <a:off x="13244381" y="3036936"/>
              <a:ext cx="5043619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1684988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33F93A-1DE3-4C41-AA56-0E0339FE9E99}"/>
              </a:ext>
            </a:extLst>
          </p:cNvPr>
          <p:cNvSpPr/>
          <p:nvPr/>
        </p:nvSpPr>
        <p:spPr>
          <a:xfrm>
            <a:off x="226694" y="223354"/>
            <a:ext cx="8756927" cy="691643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33327F-352B-4029-AD4A-FB3A8A0D6D4C}"/>
              </a:ext>
            </a:extLst>
          </p:cNvPr>
          <p:cNvSpPr/>
          <p:nvPr/>
        </p:nvSpPr>
        <p:spPr>
          <a:xfrm>
            <a:off x="226694" y="995359"/>
            <a:ext cx="8763855" cy="374648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ts val="1875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เป้าหมาย </a:t>
            </a:r>
            <a:r>
              <a:rPr kumimoji="0" lang="en-US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: </a:t>
            </a:r>
            <a:r>
              <a:rPr kumimoji="0" lang="th-TH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กระทรวงสาธารณสุข เป็นองค์กรคุณธรรมต้นแบบอย่างยั่งยืน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859257D-B7DF-4CBB-8C2D-DF564BA77002}"/>
              </a:ext>
            </a:extLst>
          </p:cNvPr>
          <p:cNvSpPr/>
          <p:nvPr/>
        </p:nvSpPr>
        <p:spPr>
          <a:xfrm>
            <a:off x="1333500" y="3211108"/>
            <a:ext cx="7543800" cy="398501"/>
          </a:xfrm>
          <a:prstGeom prst="round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ร้อยละของหน่วยงานในสังกัดกระทรวงสาธารณสุขผ่านเกณฑ์การประเมินเป็นองค์กรคุณธรรมต้นแบบ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ECD12-D3AB-48D3-ABF7-536049021147}"/>
              </a:ext>
            </a:extLst>
          </p:cNvPr>
          <p:cNvSpPr txBox="1"/>
          <p:nvPr/>
        </p:nvSpPr>
        <p:spPr>
          <a:xfrm>
            <a:off x="-108520" y="3449939"/>
            <a:ext cx="175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E8FE710-C6EE-4EBB-B5AA-3A8BB04ECD7E}"/>
              </a:ext>
            </a:extLst>
          </p:cNvPr>
          <p:cNvSpPr/>
          <p:nvPr/>
        </p:nvSpPr>
        <p:spPr>
          <a:xfrm>
            <a:off x="1351817" y="3692108"/>
            <a:ext cx="7553683" cy="3985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้อยละของหน่วยงานในสังกัดสำนักงานปลัดกระทรวงสาธารณสุขผ่านเกณฑ์การประเมินเป็นองค์กรคุณธรรมต้นแบบ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92B7A7-32B2-405D-BA0E-3B93B0C9790C}"/>
              </a:ext>
            </a:extLst>
          </p:cNvPr>
          <p:cNvSpPr/>
          <p:nvPr/>
        </p:nvSpPr>
        <p:spPr>
          <a:xfrm>
            <a:off x="1351817" y="4188388"/>
            <a:ext cx="7553683" cy="380569"/>
          </a:xfrm>
          <a:prstGeom prst="round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ร้อยละของหน่วยงานในสังกัดกระทรวงสาธารณสุขผ่านเกณฑ์การประเมิน </a:t>
            </a:r>
            <a:r>
              <a:rPr kumimoji="0" lang="en-US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ITA</a:t>
            </a:r>
            <a:endParaRPr kumimoji="0" lang="th-TH" sz="1600" b="1" i="0" u="none" strike="noStrike" kern="1200" cap="none" spc="-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30C0A0-27A0-495D-A6B4-3E200E9DFF75}"/>
              </a:ext>
            </a:extLst>
          </p:cNvPr>
          <p:cNvGrpSpPr/>
          <p:nvPr/>
        </p:nvGrpSpPr>
        <p:grpSpPr>
          <a:xfrm>
            <a:off x="226694" y="1484355"/>
            <a:ext cx="8838837" cy="1696238"/>
            <a:chOff x="226694" y="1484355"/>
            <a:chExt cx="8838837" cy="169623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A124FA-4743-4A16-AD51-661B94376406}"/>
                </a:ext>
              </a:extLst>
            </p:cNvPr>
            <p:cNvGrpSpPr/>
            <p:nvPr/>
          </p:nvGrpSpPr>
          <p:grpSpPr>
            <a:xfrm>
              <a:off x="226694" y="1495265"/>
              <a:ext cx="2094513" cy="1630322"/>
              <a:chOff x="427784" y="4806945"/>
              <a:chExt cx="3859173" cy="195854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3A664E4-7DA0-411A-9E83-ED126B54087A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162A1B7-7A17-4D26-B6AE-CFE2AAFE7774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FC90B6-1BEF-40DC-A45A-DDC9B153C0F8}"/>
                </a:ext>
              </a:extLst>
            </p:cNvPr>
            <p:cNvSpPr txBox="1"/>
            <p:nvPr/>
          </p:nvSpPr>
          <p:spPr>
            <a:xfrm>
              <a:off x="29255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6740B0-5023-46D7-9BE9-1575A73BBB53}"/>
                </a:ext>
              </a:extLst>
            </p:cNvPr>
            <p:cNvSpPr txBox="1"/>
            <p:nvPr/>
          </p:nvSpPr>
          <p:spPr>
            <a:xfrm>
              <a:off x="2353356" y="1484355"/>
              <a:ext cx="2208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0771BBE-C9EB-4110-85FC-7613B6967967}"/>
                </a:ext>
              </a:extLst>
            </p:cNvPr>
            <p:cNvGrpSpPr/>
            <p:nvPr/>
          </p:nvGrpSpPr>
          <p:grpSpPr>
            <a:xfrm>
              <a:off x="2431960" y="1495265"/>
              <a:ext cx="2094513" cy="1630322"/>
              <a:chOff x="427784" y="4806945"/>
              <a:chExt cx="3859173" cy="195854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B1CE12D-E07D-4B67-AD15-71CBB90D10DB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0C63738-3155-47CE-A6D5-58487A071ECA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4EF229-B49E-426D-9396-52872A4D8FD5}"/>
                </a:ext>
              </a:extLst>
            </p:cNvPr>
            <p:cNvSpPr txBox="1"/>
            <p:nvPr/>
          </p:nvSpPr>
          <p:spPr>
            <a:xfrm>
              <a:off x="255043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69EFCF9-8348-40C2-B22A-3E1AC82319F3}"/>
                </a:ext>
              </a:extLst>
            </p:cNvPr>
            <p:cNvGrpSpPr/>
            <p:nvPr/>
          </p:nvGrpSpPr>
          <p:grpSpPr>
            <a:xfrm>
              <a:off x="4657885" y="1491368"/>
              <a:ext cx="2094513" cy="1630322"/>
              <a:chOff x="427784" y="4806945"/>
              <a:chExt cx="3859173" cy="195854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84FB7FF-0E02-4E14-98A1-3D131ED4F63E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E10A8F3-92FC-4D9D-BE5C-94EE9C4C4B25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52DFEF-413E-4095-A54E-B5A4335D2ED9}"/>
                </a:ext>
              </a:extLst>
            </p:cNvPr>
            <p:cNvSpPr txBox="1"/>
            <p:nvPr/>
          </p:nvSpPr>
          <p:spPr>
            <a:xfrm>
              <a:off x="4811797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24E643-4B60-4172-BC8A-C8BCAF53EC17}"/>
                </a:ext>
              </a:extLst>
            </p:cNvPr>
            <p:cNvGrpSpPr/>
            <p:nvPr/>
          </p:nvGrpSpPr>
          <p:grpSpPr>
            <a:xfrm>
              <a:off x="6848403" y="1484355"/>
              <a:ext cx="2094513" cy="1630322"/>
              <a:chOff x="427784" y="4806945"/>
              <a:chExt cx="3859173" cy="195854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EA106A2-C0E2-45BD-B71A-AD2BBBE8F1FA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DE2DF74-3E73-4096-8866-78EA3555628D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B35A93-DCC3-4B44-871F-612F0604A9FC}"/>
                </a:ext>
              </a:extLst>
            </p:cNvPr>
            <p:cNvSpPr txBox="1"/>
            <p:nvPr/>
          </p:nvSpPr>
          <p:spPr>
            <a:xfrm>
              <a:off x="7028271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5B0CF8-1621-406F-88A4-40383A9634E7}"/>
                </a:ext>
              </a:extLst>
            </p:cNvPr>
            <p:cNvSpPr txBox="1"/>
            <p:nvPr/>
          </p:nvSpPr>
          <p:spPr>
            <a:xfrm>
              <a:off x="368751" y="1857154"/>
              <a:ext cx="1879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สร้างสภาพแวดล้อม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และพัฒนาหน่วยงานในสังกัดกระทรวงสาธารณสุขให้เป็นองค์กรส่งเสริมการทำความดี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เป็นองค์กรคุณธรรมต้นแบบ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C9D439F-E9A0-42DD-B8E6-776C6682DCD7}"/>
                </a:ext>
              </a:extLst>
            </p:cNvPr>
            <p:cNvSpPr txBox="1"/>
            <p:nvPr/>
          </p:nvSpPr>
          <p:spPr>
            <a:xfrm>
              <a:off x="2586727" y="1984676"/>
              <a:ext cx="1879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เพิ่มประสิทธิภาพการเรียนรู้ ระบบ และกลไกการส่งเสริมคุณธรรม จริยธรรม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D04715-0394-48E8-9761-A61B7C7E0BB7}"/>
                </a:ext>
              </a:extLst>
            </p:cNvPr>
            <p:cNvSpPr txBox="1"/>
            <p:nvPr/>
          </p:nvSpPr>
          <p:spPr>
            <a:xfrm>
              <a:off x="4740148" y="1980779"/>
              <a:ext cx="2288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ส่งเสริมให้กระทรวงสาธารณสุข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เป็นแบบอย่างการส่งเสริมองค์กรคุณธรรมต้นแบบ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71F9E4-9BF2-4062-B2B2-86F84EC4D0CA}"/>
                </a:ext>
              </a:extLst>
            </p:cNvPr>
            <p:cNvSpPr txBox="1"/>
            <p:nvPr/>
          </p:nvSpPr>
          <p:spPr>
            <a:xfrm>
              <a:off x="7186381" y="1969788"/>
              <a:ext cx="1879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ส่งเสริมมาตรฐาน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ทางจริยธรรม และสร้าง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สังคม-วัฒนธรรม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ภายในหน่วยงาน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4AF5D6-9994-43EE-AE99-EA2B00CBA938}"/>
              </a:ext>
            </a:extLst>
          </p:cNvPr>
          <p:cNvSpPr/>
          <p:nvPr/>
        </p:nvSpPr>
        <p:spPr>
          <a:xfrm>
            <a:off x="1351817" y="4662291"/>
            <a:ext cx="7553683" cy="3985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ดัชนีความสุขคนทำงาน</a:t>
            </a:r>
          </a:p>
        </p:txBody>
      </p:sp>
    </p:spTree>
    <p:extLst>
      <p:ext uri="{BB962C8B-B14F-4D97-AF65-F5344CB8AC3E}">
        <p14:creationId xmlns:p14="http://schemas.microsoft.com/office/powerpoint/2010/main" val="1737835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-5400000">
            <a:off x="3897779" y="2923198"/>
            <a:ext cx="4009440" cy="12064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00000">
            <a:off x="1255036" y="2936120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1196896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7797" y="1196896"/>
            <a:ext cx="1633746" cy="527741"/>
            <a:chOff x="0" y="0"/>
            <a:chExt cx="628066" cy="2028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3827849" y="182666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6467797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486179" y="453487"/>
            <a:ext cx="8169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สร้างสภาพแวดล้อม และพัฒนาหน่วยงานในสังกัดกระทรวงสาธารณสุขให้เป็นองค์กรส่งเสริม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การทำความดี เป็นองค์กรคุณธรรมต้นแบบ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302675" y="40500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1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B9B6F-9689-4C70-AB2A-D2EE5254E883}"/>
              </a:ext>
            </a:extLst>
          </p:cNvPr>
          <p:cNvSpPr/>
          <p:nvPr/>
        </p:nvSpPr>
        <p:spPr>
          <a:xfrm>
            <a:off x="6807938" y="1218480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กลยุทธ์ที่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685800" y="2076450"/>
            <a:ext cx="23621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วางระบบรากฐาน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การส่งเสริมคุณธรรมของสถาบันการศึกษา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ในสังกัดสถาบัน</a:t>
            </a:r>
            <a:b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พระบรมราชชนก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3454924" y="2076450"/>
            <a:ext cx="2289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ขับเคลื่อนหน่วยงานในสังกัดกระทรวงสาธารณสุข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เป็นองค์กรคุณธรรมต้นแบบ ด้วยการนำคุณธรรม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5 ประการ ได้แก่ พอเพียง วินัย สุจริต จิตอาสา กตัญญู มาเป็นคุณค่าหลักในการดำเนินชีวิต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9BFA5-3EFD-4D3A-A3D6-9F5C71317071}"/>
              </a:ext>
            </a:extLst>
          </p:cNvPr>
          <p:cNvSpPr txBox="1"/>
          <p:nvPr/>
        </p:nvSpPr>
        <p:spPr>
          <a:xfrm>
            <a:off x="6172312" y="2114922"/>
            <a:ext cx="224790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ขับเคลื่อนกลไกชมรมจริยธรรมของหน่วยงานในสังกัดสำนักงานปลัดกระทรวงสาธารณสุข ราชการบริหารส่วนภูมิภาค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เป็นองค์กรคุณธรรมต้นแบบ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ด้วยการนำคุณธรรม 5 ประการ ได้แก่ พอเพียง วินัย สุจริต จิตอาสา กตัญญู มาเป็นคุณค่าหลักในการดำเนินชีวิต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-5400000">
            <a:off x="2488020" y="2945816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4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949129"/>
            <a:ext cx="2997541" cy="2362049"/>
            <a:chOff x="0" y="-95250"/>
            <a:chExt cx="1152354" cy="908050"/>
          </a:xfrm>
        </p:grpSpPr>
        <p:sp>
          <p:nvSpPr>
            <p:cNvPr id="17" name="Freeform 17"/>
            <p:cNvSpPr/>
            <p:nvPr/>
          </p:nvSpPr>
          <p:spPr>
            <a:xfrm>
              <a:off x="524288" y="37914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5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5221665" y="1962150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486179" y="453487"/>
            <a:ext cx="8169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สร้างสภาพแวดล้อม และพัฒนาหน่วยงานในสังกัดกระทรวงสาธารณสุขให้เป็นองค์กรส่งเสริม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การทำความดี เป็นองค์กรคุณธรรมต้นแบบ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238076" y="-2473"/>
            <a:ext cx="26259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1 (ต่อ)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732823" y="2145007"/>
            <a:ext cx="36125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สร้างระบบนิเวศคุณธรรม ส่งเสริมพื้นที่สังคม / สาธารณะ ทั้งที่เป็นพื้นที่กายภาพ หรือพื้นที่</a:t>
            </a:r>
            <a:br>
              <a:rPr kumimoji="0" lang="en-US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สื่อสังคมออนไลน์ โดยให้มีกิจกรรมที่แสดงออกถึงกิจกรรมการส่งเสริมคุณธรรม การทำความดีอย่างเป็นระบบตั้งแต่ระดับบุคคลถึงระดับหน่วยงาน โดยใช้ประโยชน์</a:t>
            </a:r>
            <a:b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จากความก้าวหน้าด้านเทคโนโลยีสารสนเทศและการสื่อสาร</a:t>
            </a:r>
            <a:endParaRPr kumimoji="0" lang="en-US" sz="2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4980678" y="2348921"/>
            <a:ext cx="34844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ส่งเสริมคุณธรรมหรือการทำความดี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ที่เปิดโอกาสให้ผู้เข้าร่วมกิจกรรมได้สะท้อนการมีคุณธรรมจริยธรรมของตน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ทั้งที่เป็นกิจกรรมภายในและภายนอกหน่วยงาน และกิจกรรมการทำความดี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ด้านการอนุรักษ์ทรัพยากรธรรมชาติ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และสิ่งแวดล้อม</a:t>
            </a:r>
          </a:p>
        </p:txBody>
      </p:sp>
    </p:spTree>
    <p:extLst>
      <p:ext uri="{BB962C8B-B14F-4D97-AF65-F5344CB8AC3E}">
        <p14:creationId xmlns:p14="http://schemas.microsoft.com/office/powerpoint/2010/main" val="345537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-5400000">
            <a:off x="3897779" y="2923198"/>
            <a:ext cx="4009440" cy="12064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00000">
            <a:off x="1255036" y="2936120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1196896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7797" y="1196896"/>
            <a:ext cx="1633746" cy="527741"/>
            <a:chOff x="0" y="0"/>
            <a:chExt cx="628066" cy="2028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3827849" y="182666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6467797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967485" y="654207"/>
            <a:ext cx="8169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เพิ่มประสิทธิภาพการเรียนรู้ ระบบ และกลไกการส่งเสริมคุณธรรม จริยธรรม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635658" y="-4168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B9B6F-9689-4C70-AB2A-D2EE5254E883}"/>
              </a:ext>
            </a:extLst>
          </p:cNvPr>
          <p:cNvSpPr/>
          <p:nvPr/>
        </p:nvSpPr>
        <p:spPr>
          <a:xfrm>
            <a:off x="6807938" y="1218480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กลยุทธ์ที่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685800" y="2076450"/>
            <a:ext cx="2362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เพิ่มประสิทธิภาพกระบวนการจัดการ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การเรียนรู้คุณธรรมจริยธรรมแลวัฒนธรรมในการดำรงชีวิตบนฐานชีวิตวิถีใหม่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3454924" y="2076450"/>
            <a:ext cx="2289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พัฒนาเกณฑ์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การประเมินองค์กรคุณธรรมอย่างเป็นรูปธรรม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9BFA5-3EFD-4D3A-A3D6-9F5C71317071}"/>
              </a:ext>
            </a:extLst>
          </p:cNvPr>
          <p:cNvSpPr txBox="1"/>
          <p:nvPr/>
        </p:nvSpPr>
        <p:spPr>
          <a:xfrm>
            <a:off x="6218432" y="2048488"/>
            <a:ext cx="2247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ยกระดับคะแนน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การประเมินคุณธรรมและความโปร่งใส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ในการดำเนินงาน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ของหน่วยงานภาครัฐ (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ITA)</a:t>
            </a:r>
          </a:p>
        </p:txBody>
      </p:sp>
    </p:spTree>
    <p:extLst>
      <p:ext uri="{BB962C8B-B14F-4D97-AF65-F5344CB8AC3E}">
        <p14:creationId xmlns:p14="http://schemas.microsoft.com/office/powerpoint/2010/main" val="2719871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F0CBCB-2BAB-4FAE-9BDE-92202FF6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90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-5400000">
            <a:off x="3897779" y="2923198"/>
            <a:ext cx="4009440" cy="12064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00000">
            <a:off x="1255036" y="2936120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1196896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7797" y="1196896"/>
            <a:ext cx="1633746" cy="527741"/>
            <a:chOff x="0" y="0"/>
            <a:chExt cx="628066" cy="2028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3827849" y="182666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6467797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967485" y="654207"/>
            <a:ext cx="8169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ส่งเสริมให้กระทรวงสาธารณสุขเป็นแบบอย่างการส่งเสริมองค์กรคุณธรรมต้นแบบ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691617" y="11944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3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B9B6F-9689-4C70-AB2A-D2EE5254E883}"/>
              </a:ext>
            </a:extLst>
          </p:cNvPr>
          <p:cNvSpPr/>
          <p:nvPr/>
        </p:nvSpPr>
        <p:spPr>
          <a:xfrm>
            <a:off x="6807938" y="1218480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กลยุทธ์ที่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685800" y="2076450"/>
            <a:ext cx="2362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สร้างนวัตกรรม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ด้านการส่งเสริม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องค์กรคุณธรรมต้นแบบ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3454924" y="2076450"/>
            <a:ext cx="2406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พัฒนาความเข้มแข็ง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ของเครือข่าย และขยายความร่วมมือ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จากภาคส่วนอื่น ๆ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9BFA5-3EFD-4D3A-A3D6-9F5C71317071}"/>
              </a:ext>
            </a:extLst>
          </p:cNvPr>
          <p:cNvSpPr txBox="1"/>
          <p:nvPr/>
        </p:nvSpPr>
        <p:spPr>
          <a:xfrm>
            <a:off x="6218432" y="2048488"/>
            <a:ext cx="22479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พัฒนาระบบฐานข้อมูลด้านองค์กรคุณธรรมอย่างเป็นระบบ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9872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F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-5400000">
            <a:off x="2561898" y="2938196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6377" y="1213765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629947" y="1222587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686377" y="1824483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5593478" y="185235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967485" y="654207"/>
            <a:ext cx="8169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ส่งเสริมมาตรฐานทางจริยธรรม และสร้างสังคม-วัฒนธรรมภายในหน่วยงาน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691617" y="11944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4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729333" y="2319038"/>
            <a:ext cx="35089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พัฒนากลไกการส่งเสริมมาตรฐานทางจริยธรรม การส่งเสริมจริยธรรมในระดับองค์กรให้เชื่อมโยงสอดประสานกันได้อย่างมีประสิทธิภาพ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5008563" y="2286674"/>
            <a:ext cx="328280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บูรณาการงานด้านการส่งเสริมจริยธรรมเข้ากับงาน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ด้านการส่งเสริมคุณธรรม 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เพื่อสร้างสังคม-วัฒนธรรมภายในหน่วยงาน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8079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AF014B-BDCD-404B-82BD-976DE434B4A3}"/>
              </a:ext>
            </a:extLst>
          </p:cNvPr>
          <p:cNvGrpSpPr/>
          <p:nvPr/>
        </p:nvGrpSpPr>
        <p:grpSpPr>
          <a:xfrm>
            <a:off x="-13930" y="681951"/>
            <a:ext cx="8998357" cy="1547598"/>
            <a:chOff x="-32672" y="3452504"/>
            <a:chExt cx="8998357" cy="1547598"/>
          </a:xfrm>
        </p:grpSpPr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1FBD8F20-6967-47B1-B140-37E394EC2BC3}"/>
                </a:ext>
              </a:extLst>
            </p:cNvPr>
            <p:cNvSpPr/>
            <p:nvPr/>
          </p:nvSpPr>
          <p:spPr>
            <a:xfrm>
              <a:off x="811596" y="3452506"/>
              <a:ext cx="2660421" cy="154730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5" name="ลูกศร: รูปห้าเหลี่ยม 14">
              <a:extLst>
                <a:ext uri="{FF2B5EF4-FFF2-40B4-BE49-F238E27FC236}">
                  <a16:creationId xmlns:a16="http://schemas.microsoft.com/office/drawing/2014/main" id="{9096C506-D78E-4FF1-9EA1-3772FC7F50DB}"/>
                </a:ext>
              </a:extLst>
            </p:cNvPr>
            <p:cNvSpPr/>
            <p:nvPr/>
          </p:nvSpPr>
          <p:spPr>
            <a:xfrm>
              <a:off x="-32672" y="3766713"/>
              <a:ext cx="1150452" cy="872534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6917C773-84AE-4877-9837-35B1B2B882F2}"/>
                </a:ext>
              </a:extLst>
            </p:cNvPr>
            <p:cNvSpPr/>
            <p:nvPr/>
          </p:nvSpPr>
          <p:spPr>
            <a:xfrm>
              <a:off x="973179" y="3687547"/>
              <a:ext cx="240777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1. การส่งเสริมสภาพแวดล้อม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ที่เอื้อต่อการส่งเสริมคุณธรรม /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การทำความดีที่เหมาะสมกับบริบท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ของสังคมไทย 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BCB9CFC-1AE9-4C97-9C72-C300C57778DD}"/>
                </a:ext>
              </a:extLst>
            </p:cNvPr>
            <p:cNvSpPr/>
            <p:nvPr/>
          </p:nvSpPr>
          <p:spPr>
            <a:xfrm>
              <a:off x="3465816" y="3452504"/>
              <a:ext cx="2742385" cy="154730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D98C0ED5-0063-44C9-AC22-06F9733C667D}"/>
                </a:ext>
              </a:extLst>
            </p:cNvPr>
            <p:cNvSpPr/>
            <p:nvPr/>
          </p:nvSpPr>
          <p:spPr>
            <a:xfrm>
              <a:off x="6233360" y="3452802"/>
              <a:ext cx="2732325" cy="15473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7AF5B752-4ACF-4E81-8EA9-3629F1272DDC}"/>
                </a:ext>
              </a:extLst>
            </p:cNvPr>
            <p:cNvSpPr/>
            <p:nvPr/>
          </p:nvSpPr>
          <p:spPr>
            <a:xfrm>
              <a:off x="3558787" y="3687547"/>
              <a:ext cx="256745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2. การพัฒนาระบบ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และการเสริมสร้างขีดความสามารถของกลไกเพื่อการขับเคลื่อน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และส่งเสริมคุณธรรม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1A82134B-A4C1-4B6C-9840-3B168D941810}"/>
                </a:ext>
              </a:extLst>
            </p:cNvPr>
            <p:cNvSpPr/>
            <p:nvPr/>
          </p:nvSpPr>
          <p:spPr>
            <a:xfrm>
              <a:off x="6354026" y="3577405"/>
              <a:ext cx="2490992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3. การส่งเสริมการเรียนรู้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และการพัฒนาศักยภาพคน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และองค์กรเครือข่าย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เพื่อขับเคลื่อนการส่งเสริมคุณธรรม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</p:grp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FDFBB6DD-1928-4154-8075-869F1F1D6338}"/>
              </a:ext>
            </a:extLst>
          </p:cNvPr>
          <p:cNvSpPr/>
          <p:nvPr/>
        </p:nvSpPr>
        <p:spPr>
          <a:xfrm>
            <a:off x="-35496" y="-69935"/>
            <a:ext cx="9179496" cy="624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1EB97F2-B28E-4E1D-B3CD-7C67A6EFC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6545" y="2293"/>
            <a:ext cx="8909025" cy="576064"/>
          </a:xfrm>
        </p:spPr>
        <p:txBody>
          <a:bodyPr/>
          <a:lstStyle/>
          <a:p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3C1DDA9-F516-4112-9677-2F598A6173F2}"/>
              </a:ext>
            </a:extLst>
          </p:cNvPr>
          <p:cNvSpPr/>
          <p:nvPr/>
        </p:nvSpPr>
        <p:spPr>
          <a:xfrm>
            <a:off x="170969" y="2797381"/>
            <a:ext cx="8756927" cy="511981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75CD64-A4DE-4822-89A0-E5648F5DA65F}"/>
              </a:ext>
            </a:extLst>
          </p:cNvPr>
          <p:cNvGrpSpPr/>
          <p:nvPr/>
        </p:nvGrpSpPr>
        <p:grpSpPr>
          <a:xfrm>
            <a:off x="228591" y="3378387"/>
            <a:ext cx="8756927" cy="1696238"/>
            <a:chOff x="226694" y="1484355"/>
            <a:chExt cx="8756927" cy="16962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DF73D8-82E3-4EB1-875D-63566A609581}"/>
                </a:ext>
              </a:extLst>
            </p:cNvPr>
            <p:cNvGrpSpPr/>
            <p:nvPr/>
          </p:nvGrpSpPr>
          <p:grpSpPr>
            <a:xfrm>
              <a:off x="226694" y="1495265"/>
              <a:ext cx="2094513" cy="1630322"/>
              <a:chOff x="427784" y="4806945"/>
              <a:chExt cx="3859173" cy="19585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E17AE6-6C4E-458A-B162-795B1CA12E23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406C253-7ADD-4B23-BF21-24C1B393423B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411FE-A7AB-4ED3-A680-53AF2E6FEC36}"/>
                </a:ext>
              </a:extLst>
            </p:cNvPr>
            <p:cNvSpPr txBox="1"/>
            <p:nvPr/>
          </p:nvSpPr>
          <p:spPr>
            <a:xfrm>
              <a:off x="29255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9DEB04-23EF-4BD2-A90D-6A92C5049F88}"/>
                </a:ext>
              </a:extLst>
            </p:cNvPr>
            <p:cNvSpPr txBox="1"/>
            <p:nvPr/>
          </p:nvSpPr>
          <p:spPr>
            <a:xfrm>
              <a:off x="2353356" y="1484355"/>
              <a:ext cx="2208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84A699-54C4-48DE-883B-8266E0F94A81}"/>
                </a:ext>
              </a:extLst>
            </p:cNvPr>
            <p:cNvGrpSpPr/>
            <p:nvPr/>
          </p:nvGrpSpPr>
          <p:grpSpPr>
            <a:xfrm>
              <a:off x="2431960" y="1495265"/>
              <a:ext cx="2094513" cy="1630322"/>
              <a:chOff x="427784" y="4806945"/>
              <a:chExt cx="3859173" cy="195854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3BCFBA-DD50-4C87-B5E8-CF809CA727C7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043C069-8D8E-419A-B07B-71D03ECA00AB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4B1A34-27DC-4BB2-9819-1E98E131EF34}"/>
                </a:ext>
              </a:extLst>
            </p:cNvPr>
            <p:cNvSpPr txBox="1"/>
            <p:nvPr/>
          </p:nvSpPr>
          <p:spPr>
            <a:xfrm>
              <a:off x="255043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A956BA-B2D5-44E2-A127-B5A3EF1F3FEE}"/>
                </a:ext>
              </a:extLst>
            </p:cNvPr>
            <p:cNvGrpSpPr/>
            <p:nvPr/>
          </p:nvGrpSpPr>
          <p:grpSpPr>
            <a:xfrm>
              <a:off x="4657885" y="1491368"/>
              <a:ext cx="2094513" cy="1630322"/>
              <a:chOff x="427784" y="4806945"/>
              <a:chExt cx="3859173" cy="195854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26200E-FECB-40C5-842B-38B32D0B8693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1541904-FDFE-4559-8148-FEAB2CF48582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F5B13B-0A77-4E7E-ADFB-8E9EBB3A72E8}"/>
                </a:ext>
              </a:extLst>
            </p:cNvPr>
            <p:cNvSpPr txBox="1"/>
            <p:nvPr/>
          </p:nvSpPr>
          <p:spPr>
            <a:xfrm>
              <a:off x="4811797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53FDB9-52EC-49C2-96E4-8B3D4A54BB0C}"/>
                </a:ext>
              </a:extLst>
            </p:cNvPr>
            <p:cNvGrpSpPr/>
            <p:nvPr/>
          </p:nvGrpSpPr>
          <p:grpSpPr>
            <a:xfrm>
              <a:off x="6848403" y="1484355"/>
              <a:ext cx="2094513" cy="1630322"/>
              <a:chOff x="427784" y="4806945"/>
              <a:chExt cx="3859173" cy="195854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851BAE8-194C-422C-8A7E-2EA0EBAC512F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30E11A6-1AE1-430B-9CBC-6A61D3A95700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6834A6-48F4-4D47-ADAA-F9DBDA3718EF}"/>
                </a:ext>
              </a:extLst>
            </p:cNvPr>
            <p:cNvSpPr txBox="1"/>
            <p:nvPr/>
          </p:nvSpPr>
          <p:spPr>
            <a:xfrm>
              <a:off x="7028271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256459-FAF2-4178-A735-88CD06A47F78}"/>
                </a:ext>
              </a:extLst>
            </p:cNvPr>
            <p:cNvSpPr txBox="1"/>
            <p:nvPr/>
          </p:nvSpPr>
          <p:spPr>
            <a:xfrm>
              <a:off x="368751" y="1857154"/>
              <a:ext cx="1879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สร้างสภาพแวดล้อม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และพัฒนาหน่วยงานในสังกัดกระทรวงสาธารณสุขให้เป็นองค์กรส่งเสริมการทำความดี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เป็นองค์กรคุณธรรมต้นแบบ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373F47-C578-4089-B0A9-CDF058782B62}"/>
                </a:ext>
              </a:extLst>
            </p:cNvPr>
            <p:cNvSpPr txBox="1"/>
            <p:nvPr/>
          </p:nvSpPr>
          <p:spPr>
            <a:xfrm>
              <a:off x="2653967" y="2043195"/>
              <a:ext cx="1879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เพิ่มประสิทธิภาพการเรียนรู้ ระบบ และกลไกการส่งเสริมคุณธรรม จริยธรรม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7DC75A-1E95-4EED-B5C6-AFD077E28F1B}"/>
                </a:ext>
              </a:extLst>
            </p:cNvPr>
            <p:cNvSpPr txBox="1"/>
            <p:nvPr/>
          </p:nvSpPr>
          <p:spPr>
            <a:xfrm>
              <a:off x="4789778" y="2054770"/>
              <a:ext cx="1999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ส่งเสริมให้กระทรวงสาธารณสุข เป็นแบบอย่างการส่งเสริมองค์กรคุณธรรมต้นแบบ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DB49C1-E56C-4D65-98C8-2A275FEA9ED3}"/>
                </a:ext>
              </a:extLst>
            </p:cNvPr>
            <p:cNvSpPr txBox="1"/>
            <p:nvPr/>
          </p:nvSpPr>
          <p:spPr>
            <a:xfrm>
              <a:off x="7095018" y="1960760"/>
              <a:ext cx="1879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ส่งเสริมมาตรฐาน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ทางจริยธรรม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และสร้างสังคม-วัฒนธรรม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ภายในหน่วยงาน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9F6306-75D2-417B-8244-E8429AE821FA}"/>
              </a:ext>
            </a:extLst>
          </p:cNvPr>
          <p:cNvSpPr/>
          <p:nvPr/>
        </p:nvSpPr>
        <p:spPr>
          <a:xfrm rot="16200000">
            <a:off x="3772355" y="2060036"/>
            <a:ext cx="359324" cy="9719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84E4C21A-DA01-4335-9836-B4BD5BAE47C7}"/>
              </a:ext>
            </a:extLst>
          </p:cNvPr>
          <p:cNvSpPr/>
          <p:nvPr/>
        </p:nvSpPr>
        <p:spPr>
          <a:xfrm rot="5400000">
            <a:off x="5006402" y="2060036"/>
            <a:ext cx="359324" cy="9719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87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>
            <a:extLst>
              <a:ext uri="{FF2B5EF4-FFF2-40B4-BE49-F238E27FC236}">
                <a16:creationId xmlns:a16="http://schemas.microsoft.com/office/drawing/2014/main" id="{14CE6986-8FB2-4DF2-B2ED-F7CD1700435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25439"/>
            <a:ext cx="8567738" cy="4694237"/>
            <a:chOff x="0" y="-228361"/>
            <a:chExt cx="22844278" cy="12517725"/>
          </a:xfrm>
        </p:grpSpPr>
        <p:grpSp>
          <p:nvGrpSpPr>
            <p:cNvPr id="249860" name="Group 3">
              <a:extLst>
                <a:ext uri="{FF2B5EF4-FFF2-40B4-BE49-F238E27FC236}">
                  <a16:creationId xmlns:a16="http://schemas.microsoft.com/office/drawing/2014/main" id="{CAF1C64E-7EDC-499E-ADB3-2E9AD50F1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9" y="-228361"/>
              <a:ext cx="22645999" cy="11977999"/>
              <a:chOff x="50304" y="-57936"/>
              <a:chExt cx="5745374" cy="3038863"/>
            </a:xfrm>
          </p:grpSpPr>
          <p:sp>
            <p:nvSpPr>
              <p:cNvPr id="249868" name="Freeform 4">
                <a:extLst>
                  <a:ext uri="{FF2B5EF4-FFF2-40B4-BE49-F238E27FC236}">
                    <a16:creationId xmlns:a16="http://schemas.microsoft.com/office/drawing/2014/main" id="{606E0860-2C14-41C4-BE14-2FCCCA06A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4" y="-57936"/>
                <a:ext cx="5745374" cy="3038863"/>
              </a:xfrm>
              <a:custGeom>
                <a:avLst/>
                <a:gdLst>
                  <a:gd name="T0" fmla="*/ 5620914 w 5745374"/>
                  <a:gd name="T1" fmla="*/ 3038863 h 3038863"/>
                  <a:gd name="T2" fmla="*/ 124460 w 5745374"/>
                  <a:gd name="T3" fmla="*/ 3038863 h 3038863"/>
                  <a:gd name="T4" fmla="*/ 0 w 5745374"/>
                  <a:gd name="T5" fmla="*/ 2914403 h 3038863"/>
                  <a:gd name="T6" fmla="*/ 0 w 5745374"/>
                  <a:gd name="T7" fmla="*/ 124460 h 3038863"/>
                  <a:gd name="T8" fmla="*/ 124460 w 5745374"/>
                  <a:gd name="T9" fmla="*/ 0 h 3038863"/>
                  <a:gd name="T10" fmla="*/ 5620914 w 5745374"/>
                  <a:gd name="T11" fmla="*/ 0 h 3038863"/>
                  <a:gd name="T12" fmla="*/ 5745374 w 5745374"/>
                  <a:gd name="T13" fmla="*/ 124460 h 3038863"/>
                  <a:gd name="T14" fmla="*/ 5745374 w 5745374"/>
                  <a:gd name="T15" fmla="*/ 2914403 h 3038863"/>
                  <a:gd name="T16" fmla="*/ 5620914 w 5745374"/>
                  <a:gd name="T17" fmla="*/ 3038863 h 30388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249861" name="AutoShape 5">
              <a:extLst>
                <a:ext uri="{FF2B5EF4-FFF2-40B4-BE49-F238E27FC236}">
                  <a16:creationId xmlns:a16="http://schemas.microsoft.com/office/drawing/2014/main" id="{8B43E2D0-891B-458F-8F28-9BAFEBE93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289364"/>
              <a:ext cx="226459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grpSp>
          <p:nvGrpSpPr>
            <p:cNvPr id="249862" name="Group 6">
              <a:extLst>
                <a:ext uri="{FF2B5EF4-FFF2-40B4-BE49-F238E27FC236}">
                  <a16:creationId xmlns:a16="http://schemas.microsoft.com/office/drawing/2014/main" id="{FE7E4F40-3571-468D-9043-D5C9FE19E50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49867" name="Freeform 7">
                <a:extLst>
                  <a:ext uri="{FF2B5EF4-FFF2-40B4-BE49-F238E27FC236}">
                    <a16:creationId xmlns:a16="http://schemas.microsoft.com/office/drawing/2014/main" id="{0A85B792-B46E-41FC-AEB3-9E4D543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249863" name="Group 8">
              <a:extLst>
                <a:ext uri="{FF2B5EF4-FFF2-40B4-BE49-F238E27FC236}">
                  <a16:creationId xmlns:a16="http://schemas.microsoft.com/office/drawing/2014/main" id="{6CADB84F-6379-4020-8708-8A247B32D37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49866" name="Freeform 9">
                <a:extLst>
                  <a:ext uri="{FF2B5EF4-FFF2-40B4-BE49-F238E27FC236}">
                    <a16:creationId xmlns:a16="http://schemas.microsoft.com/office/drawing/2014/main" id="{293F7449-3DDA-410C-A1E1-DC959AA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249864" name="Group 10">
              <a:extLst>
                <a:ext uri="{FF2B5EF4-FFF2-40B4-BE49-F238E27FC236}">
                  <a16:creationId xmlns:a16="http://schemas.microsoft.com/office/drawing/2014/main" id="{DDF235CC-FFD9-46BA-8B09-B3AC184D58E1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249865" name="Freeform 11">
                <a:extLst>
                  <a:ext uri="{FF2B5EF4-FFF2-40B4-BE49-F238E27FC236}">
                    <a16:creationId xmlns:a16="http://schemas.microsoft.com/office/drawing/2014/main" id="{02FB0335-CF18-4C9B-B2C1-06EAB417E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B521BD6F-E617-48AA-8D6C-11604FAEC6D1}"/>
              </a:ext>
            </a:extLst>
          </p:cNvPr>
          <p:cNvGrpSpPr>
            <a:grpSpLocks/>
          </p:cNvGrpSpPr>
          <p:nvPr/>
        </p:nvGrpSpPr>
        <p:grpSpPr bwMode="auto">
          <a:xfrm>
            <a:off x="243424" y="341860"/>
            <a:ext cx="8567738" cy="4694237"/>
            <a:chOff x="0" y="-228361"/>
            <a:chExt cx="22844278" cy="12517725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059BD096-2A69-4A66-BD6B-33C5FEBF1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9" y="-228361"/>
              <a:ext cx="22645999" cy="11977999"/>
              <a:chOff x="50304" y="-57936"/>
              <a:chExt cx="5745374" cy="30388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3E9C14CA-82F4-4C7D-AD01-BD7634C0E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4" y="-57936"/>
                <a:ext cx="5745374" cy="3038863"/>
              </a:xfrm>
              <a:custGeom>
                <a:avLst/>
                <a:gdLst>
                  <a:gd name="T0" fmla="*/ 5620914 w 5745374"/>
                  <a:gd name="T1" fmla="*/ 3038863 h 3038863"/>
                  <a:gd name="T2" fmla="*/ 124460 w 5745374"/>
                  <a:gd name="T3" fmla="*/ 3038863 h 3038863"/>
                  <a:gd name="T4" fmla="*/ 0 w 5745374"/>
                  <a:gd name="T5" fmla="*/ 2914403 h 3038863"/>
                  <a:gd name="T6" fmla="*/ 0 w 5745374"/>
                  <a:gd name="T7" fmla="*/ 124460 h 3038863"/>
                  <a:gd name="T8" fmla="*/ 124460 w 5745374"/>
                  <a:gd name="T9" fmla="*/ 0 h 3038863"/>
                  <a:gd name="T10" fmla="*/ 5620914 w 5745374"/>
                  <a:gd name="T11" fmla="*/ 0 h 3038863"/>
                  <a:gd name="T12" fmla="*/ 5745374 w 5745374"/>
                  <a:gd name="T13" fmla="*/ 124460 h 3038863"/>
                  <a:gd name="T14" fmla="*/ 5745374 w 5745374"/>
                  <a:gd name="T15" fmla="*/ 2914403 h 3038863"/>
                  <a:gd name="T16" fmla="*/ 5620914 w 5745374"/>
                  <a:gd name="T17" fmla="*/ 3038863 h 30388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926A1372-FF19-4A0F-8FCD-E97CF168F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289364"/>
              <a:ext cx="226459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18B92574-9F82-4E1A-83CB-8083DDD3E79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3C7B01E-2FDE-46A3-AAC3-EE8CEAA89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80F6BE39-7A6D-4F73-AE06-7EDCCC95755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87A0B792-44AF-43CE-8B59-5907F139E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FA6F450D-E254-4264-908D-2F39F1D8FD0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91D6A5A-0C5B-40AB-8B95-6C7817D8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F3E34D1D-3B9C-4444-A9C0-9377997ED4C2}"/>
              </a:ext>
            </a:extLst>
          </p:cNvPr>
          <p:cNvSpPr txBox="1">
            <a:spLocks/>
          </p:cNvSpPr>
          <p:nvPr/>
        </p:nvSpPr>
        <p:spPr>
          <a:xfrm>
            <a:off x="550078" y="241941"/>
            <a:ext cx="8239136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กลไกการขับเคลื่อนการดำเนินงานตามแผนปฏิบัติราชการด้านการส่งเสริมคุณธรรม จริยธรรม กระทรวงสาธารณสุข ระยะที่ 2 (พ.ศ. 2566-2570)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맑은 고딕" panose="020B0503020000020004" pitchFamily="34" charset="-127"/>
              <a:cs typeface="DB Adman X" panose="02000506090000020004" pitchFamily="2" charset="-34"/>
            </a:endParaRPr>
          </a:p>
        </p:txBody>
      </p:sp>
      <p:sp>
        <p:nvSpPr>
          <p:cNvPr id="27" name="กล่องข้อความ 5">
            <a:extLst>
              <a:ext uri="{FF2B5EF4-FFF2-40B4-BE49-F238E27FC236}">
                <a16:creationId xmlns:a16="http://schemas.microsoft.com/office/drawing/2014/main" id="{5A3AA57A-01E7-4DF0-B5AE-122B1B215AF4}"/>
              </a:ext>
            </a:extLst>
          </p:cNvPr>
          <p:cNvSpPr txBox="1"/>
          <p:nvPr/>
        </p:nvSpPr>
        <p:spPr>
          <a:xfrm>
            <a:off x="6238171" y="1249712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การมีส่วนร่วมของทุกภาคส่วน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6">
            <a:extLst>
              <a:ext uri="{FF2B5EF4-FFF2-40B4-BE49-F238E27FC236}">
                <a16:creationId xmlns:a16="http://schemas.microsoft.com/office/drawing/2014/main" id="{F2EE409D-85FF-401D-888B-BC4C483FA497}"/>
              </a:ext>
            </a:extLst>
          </p:cNvPr>
          <p:cNvSpPr txBox="1"/>
          <p:nvPr/>
        </p:nvSpPr>
        <p:spPr>
          <a:xfrm>
            <a:off x="5534649" y="2316121"/>
            <a:ext cx="3340979" cy="10156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ประสานทุกภาคส่วน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ให้ได้ข้อเสนอเชิงนโยบาย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งบประมาณ และองค์ความรู้ด้านวิชาการ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9" name="กล่องข้อความ 7">
            <a:extLst>
              <a:ext uri="{FF2B5EF4-FFF2-40B4-BE49-F238E27FC236}">
                <a16:creationId xmlns:a16="http://schemas.microsoft.com/office/drawing/2014/main" id="{42E5C590-AEFC-4DE3-AFD6-4E7D9A56B379}"/>
              </a:ext>
            </a:extLst>
          </p:cNvPr>
          <p:cNvSpPr txBox="1"/>
          <p:nvPr/>
        </p:nvSpPr>
        <p:spPr>
          <a:xfrm>
            <a:off x="325189" y="2824219"/>
            <a:ext cx="236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รายงานผลการดำเนินงานฯ ภายใต้แผนปฏิบัติงาน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ของหน่วยงาน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0" name="กล่องข้อความ 8">
            <a:extLst>
              <a:ext uri="{FF2B5EF4-FFF2-40B4-BE49-F238E27FC236}">
                <a16:creationId xmlns:a16="http://schemas.microsoft.com/office/drawing/2014/main" id="{317261B5-990A-46BB-AEF3-C17C9385E291}"/>
              </a:ext>
            </a:extLst>
          </p:cNvPr>
          <p:cNvSpPr txBox="1"/>
          <p:nvPr/>
        </p:nvSpPr>
        <p:spPr>
          <a:xfrm>
            <a:off x="3778276" y="4093754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จัดกระบวนการอย่างเป็นระบบ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และต่อเนื่องให้สอดคล้องกับแผน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1" name="กล่องข้อความ 9">
            <a:extLst>
              <a:ext uri="{FF2B5EF4-FFF2-40B4-BE49-F238E27FC236}">
                <a16:creationId xmlns:a16="http://schemas.microsoft.com/office/drawing/2014/main" id="{43E22790-B634-4E2F-9F9F-D311360EA1A5}"/>
              </a:ext>
            </a:extLst>
          </p:cNvPr>
          <p:cNvSpPr txBox="1"/>
          <p:nvPr/>
        </p:nvSpPr>
        <p:spPr>
          <a:xfrm>
            <a:off x="407311" y="1402669"/>
            <a:ext cx="221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ใช้กลไกให้เกิดประสิทธิภาพปรับปรุงหรือปรับเปลี่ยน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เท่าที่จำเป็น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32" name="รูปภาพ 11">
            <a:extLst>
              <a:ext uri="{FF2B5EF4-FFF2-40B4-BE49-F238E27FC236}">
                <a16:creationId xmlns:a16="http://schemas.microsoft.com/office/drawing/2014/main" id="{8EFB0662-47A3-4FE4-9C7C-E52271E8D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12" y="1515936"/>
            <a:ext cx="1587387" cy="1587387"/>
          </a:xfrm>
          <a:prstGeom prst="rect">
            <a:avLst/>
          </a:prstGeom>
        </p:spPr>
      </p:pic>
      <p:sp>
        <p:nvSpPr>
          <p:cNvPr id="33" name="คำบรรยายภาพ: เส้นโค้ง 12">
            <a:extLst>
              <a:ext uri="{FF2B5EF4-FFF2-40B4-BE49-F238E27FC236}">
                <a16:creationId xmlns:a16="http://schemas.microsoft.com/office/drawing/2014/main" id="{C98FCA1D-DDCC-4297-BCAF-3462F1D06756}"/>
              </a:ext>
            </a:extLst>
          </p:cNvPr>
          <p:cNvSpPr/>
          <p:nvPr/>
        </p:nvSpPr>
        <p:spPr>
          <a:xfrm flipH="1">
            <a:off x="337191" y="1362594"/>
            <a:ext cx="2418068" cy="1028539"/>
          </a:xfrm>
          <a:prstGeom prst="borderCallout2">
            <a:avLst>
              <a:gd name="adj1" fmla="val 15649"/>
              <a:gd name="adj2" fmla="val -2561"/>
              <a:gd name="adj3" fmla="val 19784"/>
              <a:gd name="adj4" fmla="val -19775"/>
              <a:gd name="adj5" fmla="val 68203"/>
              <a:gd name="adj6" fmla="val -2801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4" name="คำบรรยายภาพ: เส้นโค้ง 13">
            <a:extLst>
              <a:ext uri="{FF2B5EF4-FFF2-40B4-BE49-F238E27FC236}">
                <a16:creationId xmlns:a16="http://schemas.microsoft.com/office/drawing/2014/main" id="{8687953E-2E02-4707-AF50-FFFD7E05F8A3}"/>
              </a:ext>
            </a:extLst>
          </p:cNvPr>
          <p:cNvSpPr/>
          <p:nvPr/>
        </p:nvSpPr>
        <p:spPr>
          <a:xfrm flipH="1">
            <a:off x="316448" y="2752367"/>
            <a:ext cx="2650101" cy="1087193"/>
          </a:xfrm>
          <a:prstGeom prst="borderCallout2">
            <a:avLst>
              <a:gd name="adj1" fmla="val 47539"/>
              <a:gd name="adj2" fmla="val -3126"/>
              <a:gd name="adj3" fmla="val 61357"/>
              <a:gd name="adj4" fmla="val -15799"/>
              <a:gd name="adj5" fmla="val 16431"/>
              <a:gd name="adj6" fmla="val -3715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5" name="คำบรรยายภาพ: เส้นโค้ง 14">
            <a:extLst>
              <a:ext uri="{FF2B5EF4-FFF2-40B4-BE49-F238E27FC236}">
                <a16:creationId xmlns:a16="http://schemas.microsoft.com/office/drawing/2014/main" id="{0E7585B9-6DFD-4F08-B7BC-BD5B5BE94F5D}"/>
              </a:ext>
            </a:extLst>
          </p:cNvPr>
          <p:cNvSpPr/>
          <p:nvPr/>
        </p:nvSpPr>
        <p:spPr>
          <a:xfrm>
            <a:off x="5956560" y="1179714"/>
            <a:ext cx="2850248" cy="576064"/>
          </a:xfrm>
          <a:prstGeom prst="borderCallout2">
            <a:avLst>
              <a:gd name="adj1" fmla="val 30655"/>
              <a:gd name="adj2" fmla="val -8333"/>
              <a:gd name="adj3" fmla="val 18750"/>
              <a:gd name="adj4" fmla="val -16667"/>
              <a:gd name="adj5" fmla="val 103272"/>
              <a:gd name="adj6" fmla="val -3574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6" name="คำบรรยายภาพ: เส้นโค้ง 15">
            <a:extLst>
              <a:ext uri="{FF2B5EF4-FFF2-40B4-BE49-F238E27FC236}">
                <a16:creationId xmlns:a16="http://schemas.microsoft.com/office/drawing/2014/main" id="{EB55C960-72BD-4554-934F-15EE58AB5290}"/>
              </a:ext>
            </a:extLst>
          </p:cNvPr>
          <p:cNvSpPr/>
          <p:nvPr/>
        </p:nvSpPr>
        <p:spPr>
          <a:xfrm>
            <a:off x="5534649" y="2311437"/>
            <a:ext cx="3284155" cy="1025564"/>
          </a:xfrm>
          <a:prstGeom prst="borderCallout2">
            <a:avLst>
              <a:gd name="adj1" fmla="val 53009"/>
              <a:gd name="adj2" fmla="val -4526"/>
              <a:gd name="adj3" fmla="val 67351"/>
              <a:gd name="adj4" fmla="val -15144"/>
              <a:gd name="adj5" fmla="val 52142"/>
              <a:gd name="adj6" fmla="val -2159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7" name="คำบรรยายภาพ: เส้นโค้ง 16">
            <a:extLst>
              <a:ext uri="{FF2B5EF4-FFF2-40B4-BE49-F238E27FC236}">
                <a16:creationId xmlns:a16="http://schemas.microsoft.com/office/drawing/2014/main" id="{BE200519-523E-4950-92EF-D24B6AEF5691}"/>
              </a:ext>
            </a:extLst>
          </p:cNvPr>
          <p:cNvSpPr/>
          <p:nvPr/>
        </p:nvSpPr>
        <p:spPr>
          <a:xfrm rot="5400000">
            <a:off x="4712926" y="2673269"/>
            <a:ext cx="846508" cy="3456384"/>
          </a:xfrm>
          <a:prstGeom prst="borderCallout2">
            <a:avLst>
              <a:gd name="adj1" fmla="val 59365"/>
              <a:gd name="adj2" fmla="val -8811"/>
              <a:gd name="adj3" fmla="val 55765"/>
              <a:gd name="adj4" fmla="val -40564"/>
              <a:gd name="adj5" fmla="val 73137"/>
              <a:gd name="adj6" fmla="val -9920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7C3EA94E-E97D-483D-95A7-62D1C67C3C6E}"/>
              </a:ext>
            </a:extLst>
          </p:cNvPr>
          <p:cNvGrpSpPr/>
          <p:nvPr/>
        </p:nvGrpSpPr>
        <p:grpSpPr>
          <a:xfrm>
            <a:off x="5691552" y="1272898"/>
            <a:ext cx="468000" cy="468000"/>
            <a:chOff x="242294" y="1579145"/>
            <a:chExt cx="468000" cy="468000"/>
          </a:xfrm>
        </p:grpSpPr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D0C579F1-9C2B-46DF-A5E0-9B890E9BBFA5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2CF8558A-7E81-4BB0-BB9F-D910DFFF2595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1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8C034A3C-66D9-46E6-9699-524258A1DE2A}"/>
              </a:ext>
            </a:extLst>
          </p:cNvPr>
          <p:cNvGrpSpPr/>
          <p:nvPr/>
        </p:nvGrpSpPr>
        <p:grpSpPr>
          <a:xfrm>
            <a:off x="5276303" y="2538391"/>
            <a:ext cx="468000" cy="468000"/>
            <a:chOff x="242294" y="1579145"/>
            <a:chExt cx="468000" cy="468000"/>
          </a:xfrm>
        </p:grpSpPr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00FF748B-A24B-46D1-BDB8-7B781065B6DA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C9168081-E8CC-4376-BDC7-F271A97A1F1C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2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AE3E0A3B-C9B2-4DC8-BB31-73F351F61582}"/>
              </a:ext>
            </a:extLst>
          </p:cNvPr>
          <p:cNvGrpSpPr/>
          <p:nvPr/>
        </p:nvGrpSpPr>
        <p:grpSpPr>
          <a:xfrm>
            <a:off x="4549099" y="3726299"/>
            <a:ext cx="468000" cy="468000"/>
            <a:chOff x="242294" y="1579145"/>
            <a:chExt cx="468000" cy="468000"/>
          </a:xfrm>
        </p:grpSpPr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2C22A520-6C7F-4E9D-B664-541CE067A84C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8D9F1636-A073-4D28-AF52-263BE0AAF277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3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47" name="Group 4">
            <a:extLst>
              <a:ext uri="{FF2B5EF4-FFF2-40B4-BE49-F238E27FC236}">
                <a16:creationId xmlns:a16="http://schemas.microsoft.com/office/drawing/2014/main" id="{CCC27E06-A6AF-4198-AA40-DA94B84B6696}"/>
              </a:ext>
            </a:extLst>
          </p:cNvPr>
          <p:cNvGrpSpPr/>
          <p:nvPr/>
        </p:nvGrpSpPr>
        <p:grpSpPr>
          <a:xfrm>
            <a:off x="2663077" y="3021429"/>
            <a:ext cx="468000" cy="468000"/>
            <a:chOff x="242294" y="1579145"/>
            <a:chExt cx="468000" cy="468000"/>
          </a:xfrm>
        </p:grpSpPr>
        <p:sp>
          <p:nvSpPr>
            <p:cNvPr id="48" name="Oval 9">
              <a:extLst>
                <a:ext uri="{FF2B5EF4-FFF2-40B4-BE49-F238E27FC236}">
                  <a16:creationId xmlns:a16="http://schemas.microsoft.com/office/drawing/2014/main" id="{DE3422B0-2C22-4913-99A1-C61D1B502482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90906AEF-79FC-421E-A67A-5F1A329A1F59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4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50" name="Group 4">
            <a:extLst>
              <a:ext uri="{FF2B5EF4-FFF2-40B4-BE49-F238E27FC236}">
                <a16:creationId xmlns:a16="http://schemas.microsoft.com/office/drawing/2014/main" id="{0E1510F7-9513-4F73-9E45-1E83F26D00B3}"/>
              </a:ext>
            </a:extLst>
          </p:cNvPr>
          <p:cNvGrpSpPr/>
          <p:nvPr/>
        </p:nvGrpSpPr>
        <p:grpSpPr>
          <a:xfrm>
            <a:off x="2638022" y="1150536"/>
            <a:ext cx="468000" cy="468000"/>
            <a:chOff x="242294" y="1579145"/>
            <a:chExt cx="468000" cy="468000"/>
          </a:xfrm>
        </p:grpSpPr>
        <p:sp>
          <p:nvSpPr>
            <p:cNvPr id="51" name="Oval 9">
              <a:extLst>
                <a:ext uri="{FF2B5EF4-FFF2-40B4-BE49-F238E27FC236}">
                  <a16:creationId xmlns:a16="http://schemas.microsoft.com/office/drawing/2014/main" id="{E12FD048-DF67-4496-8D4B-267550C217D6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9B57D4D0-EE07-4AB1-9E44-F42EE8521287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5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091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302"/>
            <a:ext cx="9144000" cy="1728192"/>
          </a:xfrm>
          <a:prstGeom prst="rect">
            <a:avLst/>
          </a:prstGeom>
          <a:solidFill>
            <a:srgbClr val="F4E9DD"/>
          </a:solid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9B7C1F-3D22-4F8B-9AAD-B5EF3BDD2103}"/>
              </a:ext>
            </a:extLst>
          </p:cNvPr>
          <p:cNvGrpSpPr/>
          <p:nvPr/>
        </p:nvGrpSpPr>
        <p:grpSpPr>
          <a:xfrm>
            <a:off x="2457102" y="1723890"/>
            <a:ext cx="6620797" cy="83647"/>
            <a:chOff x="0" y="3036936"/>
            <a:chExt cx="18288000" cy="0"/>
          </a:xfrm>
        </p:grpSpPr>
        <p:sp>
          <p:nvSpPr>
            <p:cNvPr id="23" name="AutoShape 2">
              <a:extLst>
                <a:ext uri="{FF2B5EF4-FFF2-40B4-BE49-F238E27FC236}">
                  <a16:creationId xmlns:a16="http://schemas.microsoft.com/office/drawing/2014/main" id="{EA964B20-E4A0-44D7-A38C-ED3866B666B5}"/>
                </a:ext>
              </a:extLst>
            </p:cNvPr>
            <p:cNvSpPr/>
            <p:nvPr/>
          </p:nvSpPr>
          <p:spPr>
            <a:xfrm>
              <a:off x="0" y="3036936"/>
              <a:ext cx="5100506" cy="0"/>
            </a:xfrm>
            <a:prstGeom prst="line">
              <a:avLst/>
            </a:prstGeom>
            <a:ln w="95250" cap="rnd">
              <a:solidFill>
                <a:srgbClr val="0632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8F039945-A9F1-44F6-8D93-8826C28C9A8B}"/>
                </a:ext>
              </a:extLst>
            </p:cNvPr>
            <p:cNvSpPr/>
            <p:nvPr/>
          </p:nvSpPr>
          <p:spPr>
            <a:xfrm>
              <a:off x="9172575" y="3036936"/>
              <a:ext cx="4071806" cy="0"/>
            </a:xfrm>
            <a:prstGeom prst="line">
              <a:avLst/>
            </a:prstGeom>
            <a:ln w="95250" cap="rnd">
              <a:solidFill>
                <a:srgbClr val="0632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4">
              <a:extLst>
                <a:ext uri="{FF2B5EF4-FFF2-40B4-BE49-F238E27FC236}">
                  <a16:creationId xmlns:a16="http://schemas.microsoft.com/office/drawing/2014/main" id="{67B3FD95-68F8-4E62-8B96-C42F3493733B}"/>
                </a:ext>
              </a:extLst>
            </p:cNvPr>
            <p:cNvSpPr/>
            <p:nvPr/>
          </p:nvSpPr>
          <p:spPr>
            <a:xfrm>
              <a:off x="5100506" y="3036936"/>
              <a:ext cx="4098621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id="{2ECC2E76-E36D-433B-A0B9-740511AF3313}"/>
                </a:ext>
              </a:extLst>
            </p:cNvPr>
            <p:cNvSpPr/>
            <p:nvPr/>
          </p:nvSpPr>
          <p:spPr>
            <a:xfrm>
              <a:off x="13244381" y="3036936"/>
              <a:ext cx="5043619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9" name="原创设计师QQ598969553     _9">
            <a:extLst>
              <a:ext uri="{FF2B5EF4-FFF2-40B4-BE49-F238E27FC236}">
                <a16:creationId xmlns:a16="http://schemas.microsoft.com/office/drawing/2014/main" id="{8F82F65F-F095-4B47-B226-1880A7EBA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175" y="1990737"/>
            <a:ext cx="73785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5400" b="1" noProof="0" dirty="0">
                <a:latin typeface="DB Adman X" panose="02000506090000020004" pitchFamily="2" charset="-34"/>
                <a:cs typeface="DB Adman X" panose="02000506090000020004" pitchFamily="2" charset="-34"/>
              </a:rPr>
              <a:t>แนวทางขับเคลื่อนการดำเนินงาน</a:t>
            </a:r>
            <a:r>
              <a:rPr lang="th-TH" altLang="en-US" sz="5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  <a:endParaRPr kumimoji="0" lang="th-TH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5D9339-2E27-493D-8BF2-7A9AF23AD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640">
            <a:off x="6936067" y="203093"/>
            <a:ext cx="1021770" cy="10217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DF144D-374B-40DF-BE1F-E51A78C0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33" y="813368"/>
            <a:ext cx="1021770" cy="10217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F077D5-1DBF-477E-A2D4-F3B74A7AC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05" y="-611420"/>
            <a:ext cx="1728192" cy="1728192"/>
          </a:xfrm>
          <a:prstGeom prst="rect">
            <a:avLst/>
          </a:prstGeom>
        </p:spPr>
      </p:pic>
      <p:sp>
        <p:nvSpPr>
          <p:cNvPr id="30" name="原创设计师QQ598969553     _9">
            <a:extLst>
              <a:ext uri="{FF2B5EF4-FFF2-40B4-BE49-F238E27FC236}">
                <a16:creationId xmlns:a16="http://schemas.microsoft.com/office/drawing/2014/main" id="{A85A93D7-C262-4D65-B672-3E9D839F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733" y="-92546"/>
            <a:ext cx="338437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13800" b="1" noProof="0" dirty="0">
                <a:solidFill>
                  <a:schemeClr val="accent4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2566</a:t>
            </a:r>
            <a:endParaRPr kumimoji="0" lang="th-TH" altLang="en-US" sz="13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856ECF35-2678-4CB1-922F-760C22A00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8310"/>
            <a:ext cx="2650402" cy="14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1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5400000">
            <a:off x="6227046" y="2579118"/>
            <a:ext cx="5128764" cy="0"/>
          </a:xfrm>
          <a:prstGeom prst="line">
            <a:avLst/>
          </a:prstGeom>
          <a:ln w="57150" cap="rnd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DD9B367E-17BC-4197-95C2-E90E3CFEB7DB}"/>
              </a:ext>
            </a:extLst>
          </p:cNvPr>
          <p:cNvGrpSpPr/>
          <p:nvPr/>
        </p:nvGrpSpPr>
        <p:grpSpPr>
          <a:xfrm rot="-10800000">
            <a:off x="5045158" y="-103947"/>
            <a:ext cx="4094129" cy="4087579"/>
            <a:chOff x="0" y="0"/>
            <a:chExt cx="6350000" cy="6339840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00F05A4-9DFA-4E84-ADB0-F02C5DFB7949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D034">
                <a:alpha val="15686"/>
              </a:srgbClr>
            </a:solidFill>
          </p:spPr>
        </p:sp>
      </p:grpSp>
      <p:grpSp>
        <p:nvGrpSpPr>
          <p:cNvPr id="19" name="Group 6">
            <a:extLst>
              <a:ext uri="{FF2B5EF4-FFF2-40B4-BE49-F238E27FC236}">
                <a16:creationId xmlns:a16="http://schemas.microsoft.com/office/drawing/2014/main" id="{8DB2E782-44A5-44D6-B6AF-0CC4F0F28E7B}"/>
              </a:ext>
            </a:extLst>
          </p:cNvPr>
          <p:cNvGrpSpPr/>
          <p:nvPr/>
        </p:nvGrpSpPr>
        <p:grpSpPr>
          <a:xfrm>
            <a:off x="-180528" y="123477"/>
            <a:ext cx="9328399" cy="361781"/>
            <a:chOff x="3317" y="-156756"/>
            <a:chExt cx="3531653" cy="1309726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20DF8B6-EB96-4E74-8B22-C49C031ACB35}"/>
                </a:ext>
              </a:extLst>
            </p:cNvPr>
            <p:cNvSpPr/>
            <p:nvPr/>
          </p:nvSpPr>
          <p:spPr>
            <a:xfrm>
              <a:off x="3317" y="-156756"/>
              <a:ext cx="3531653" cy="1309726"/>
            </a:xfrm>
            <a:custGeom>
              <a:avLst/>
              <a:gdLst/>
              <a:ahLst/>
              <a:cxnLst/>
              <a:rect l="l" t="t" r="r" b="b"/>
              <a:pathLst>
                <a:path w="3531653" h="1309726">
                  <a:moveTo>
                    <a:pt x="0" y="0"/>
                  </a:moveTo>
                  <a:lnTo>
                    <a:pt x="3531653" y="0"/>
                  </a:lnTo>
                  <a:lnTo>
                    <a:pt x="3531653" y="1309726"/>
                  </a:lnTo>
                  <a:lnTo>
                    <a:pt x="0" y="1309726"/>
                  </a:lnTo>
                  <a:close/>
                </a:path>
              </a:pathLst>
            </a:custGeom>
            <a:solidFill>
              <a:srgbClr val="06327D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原创设计师QQ598969553     _9">
            <a:extLst>
              <a:ext uri="{FF2B5EF4-FFF2-40B4-BE49-F238E27FC236}">
                <a16:creationId xmlns:a16="http://schemas.microsoft.com/office/drawing/2014/main" id="{78B8F783-3269-4076-906A-1FDB0E56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59" y="1426879"/>
            <a:ext cx="82444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ดำเนินการตามมติคณะกรรมการจริยธรรม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ประจำสำนักงานปลัดกระทรวงสาธารณสุข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3200" b="1" dirty="0">
                <a:solidFill>
                  <a:prstClr val="black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เมื่อวันที่ 14 พฤศจิกายน 2565</a:t>
            </a:r>
            <a:endParaRPr kumimoji="0" lang="th-TH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536C02-B111-48A5-B388-562ED0C71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04" y="2211709"/>
            <a:ext cx="2226088" cy="280831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A86FE-ACE5-41B3-834E-A89394CDA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>
            <a:extLst>
              <a:ext uri="{FF2B5EF4-FFF2-40B4-BE49-F238E27FC236}">
                <a16:creationId xmlns:a16="http://schemas.microsoft.com/office/drawing/2014/main" id="{A0692B37-481A-4911-BFB7-BAAB1F50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552450"/>
            <a:ext cx="407828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E12FF9-E13F-4ACC-A474-8BDC7916876B}"/>
              </a:ext>
            </a:extLst>
          </p:cNvPr>
          <p:cNvSpPr/>
          <p:nvPr/>
        </p:nvSpPr>
        <p:spPr>
          <a:xfrm>
            <a:off x="3569137" y="1733817"/>
            <a:ext cx="385233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8300" b="1" dirty="0">
                <a:solidFill>
                  <a:prstClr val="black"/>
                </a:solidFill>
                <a:latin typeface="DSN MaTiChon" panose="00000400000000000000" pitchFamily="2" charset="-34"/>
                <a:cs typeface="DSN MaTiChon" panose="00000400000000000000" pitchFamily="2" charset="-34"/>
              </a:rPr>
              <a:t>คุณธรรม </a:t>
            </a: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8300" b="1" dirty="0">
                <a:solidFill>
                  <a:prstClr val="black"/>
                </a:solidFill>
                <a:latin typeface="DSN MaTiChon" panose="00000400000000000000" pitchFamily="2" charset="-34"/>
                <a:cs typeface="DSN MaTiChon" panose="00000400000000000000" pitchFamily="2" charset="-34"/>
              </a:rPr>
              <a:t>นำการพัฒนา</a:t>
            </a:r>
            <a:endParaRPr lang="en-US" altLang="en-US" sz="8300" b="1" dirty="0">
              <a:solidFill>
                <a:prstClr val="black"/>
              </a:solidFill>
              <a:latin typeface="DSN MaTiChon" panose="00000400000000000000" pitchFamily="2" charset="-34"/>
              <a:cs typeface="DSN MaTiChon" panose="00000400000000000000" pitchFamily="2" charset="-34"/>
            </a:endParaRP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52E8D9F1-91CB-4DFF-8E1D-9765F90FAA2B}"/>
              </a:ext>
            </a:extLst>
          </p:cNvPr>
          <p:cNvGrpSpPr/>
          <p:nvPr/>
        </p:nvGrpSpPr>
        <p:grpSpPr>
          <a:xfrm>
            <a:off x="6248400" y="1209227"/>
            <a:ext cx="1100779" cy="1100779"/>
            <a:chOff x="0" y="0"/>
            <a:chExt cx="812800" cy="812800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55F9716C-746F-45AF-8174-6FA171685EE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76735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F2D996EF-3E30-4959-BA2C-4701328C466E}"/>
                </a:ext>
              </a:extLst>
            </p:cNvPr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FCD86EA7-2157-4433-A220-6D91ABC0F13C}"/>
              </a:ext>
            </a:extLst>
          </p:cNvPr>
          <p:cNvGrpSpPr/>
          <p:nvPr/>
        </p:nvGrpSpPr>
        <p:grpSpPr>
          <a:xfrm>
            <a:off x="7349179" y="2840254"/>
            <a:ext cx="1100779" cy="1100779"/>
            <a:chOff x="0" y="0"/>
            <a:chExt cx="812800" cy="8128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9094C333-E84B-4FB6-88BE-061D646F54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76735"/>
            </a:solidFill>
          </p:spPr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AED0E821-2100-4AB9-8CA2-02ECD6F8E2B6}"/>
                </a:ext>
              </a:extLst>
            </p:cNvPr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10F9BD-C150-46E6-ACED-C65063B78641}"/>
              </a:ext>
            </a:extLst>
          </p:cNvPr>
          <p:cNvCxnSpPr>
            <a:cxnSpLocks/>
          </p:cNvCxnSpPr>
          <p:nvPr/>
        </p:nvCxnSpPr>
        <p:spPr>
          <a:xfrm>
            <a:off x="3314700" y="1478553"/>
            <a:ext cx="0" cy="2462481"/>
          </a:xfrm>
          <a:prstGeom prst="line">
            <a:avLst/>
          </a:prstGeom>
          <a:ln w="76200">
            <a:solidFill>
              <a:srgbClr val="114B3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A315FAA-FAAB-4042-9818-B8082473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-623533" y="623533"/>
            <a:ext cx="2494130" cy="12470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1707C-0A81-452A-8100-033F80FF6391}"/>
              </a:ext>
            </a:extLst>
          </p:cNvPr>
          <p:cNvGrpSpPr/>
          <p:nvPr/>
        </p:nvGrpSpPr>
        <p:grpSpPr>
          <a:xfrm>
            <a:off x="266700" y="2662005"/>
            <a:ext cx="2385235" cy="2156862"/>
            <a:chOff x="6977704" y="5523124"/>
            <a:chExt cx="4770469" cy="4313724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F74BB5C3-BBBB-41E6-9590-F3CE86AFB2CC}"/>
                </a:ext>
              </a:extLst>
            </p:cNvPr>
            <p:cNvGrpSpPr/>
            <p:nvPr/>
          </p:nvGrpSpPr>
          <p:grpSpPr>
            <a:xfrm>
              <a:off x="6977704" y="5523124"/>
              <a:ext cx="4770469" cy="4244252"/>
              <a:chOff x="0" y="0"/>
              <a:chExt cx="1173225" cy="1109667"/>
            </a:xfrm>
            <a:solidFill>
              <a:srgbClr val="D1EBFD"/>
            </a:solidFill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AE811D82-BFC3-4910-9C52-EA72B6BECC40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6D51D4-5E4A-4EAC-9CE4-0FA266B878B3}"/>
                </a:ext>
              </a:extLst>
            </p:cNvPr>
            <p:cNvSpPr txBox="1"/>
            <p:nvPr/>
          </p:nvSpPr>
          <p:spPr>
            <a:xfrm>
              <a:off x="8001000" y="5589532"/>
              <a:ext cx="3036727" cy="4247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Social </a:t>
              </a:r>
            </a:p>
            <a:p>
              <a:pPr defTabSz="457200" latinLnBrk="0"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Credit </a:t>
              </a:r>
            </a:p>
            <a:p>
              <a:pPr defTabSz="457200" latinLnBrk="0"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System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6F9EB9-844E-4997-BB15-EA339CAEAF61}"/>
              </a:ext>
            </a:extLst>
          </p:cNvPr>
          <p:cNvSpPr txBox="1"/>
          <p:nvPr/>
        </p:nvSpPr>
        <p:spPr>
          <a:xfrm>
            <a:off x="76200" y="25698"/>
            <a:ext cx="2018501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en-US" sz="8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256</a:t>
            </a:r>
            <a:r>
              <a:rPr lang="th-TH" sz="8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6</a:t>
            </a:r>
            <a:endParaRPr lang="en-US" sz="83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43D8A7-F305-486F-BF41-F3AC94A7E6C4}"/>
              </a:ext>
            </a:extLst>
          </p:cNvPr>
          <p:cNvSpPr/>
          <p:nvPr/>
        </p:nvSpPr>
        <p:spPr>
          <a:xfrm>
            <a:off x="2483768" y="341499"/>
            <a:ext cx="4067139" cy="1533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>
              <a:lnSpc>
                <a:spcPts val="5550"/>
              </a:lnSpc>
              <a:defRPr/>
            </a:pPr>
            <a:r>
              <a:rPr lang="en-US" sz="4800" b="1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Positive Reflection </a:t>
            </a:r>
          </a:p>
          <a:p>
            <a:pPr defTabSz="457200" latinLnBrk="0">
              <a:lnSpc>
                <a:spcPts val="5550"/>
              </a:lnSpc>
              <a:defRPr/>
            </a:pPr>
            <a:r>
              <a:rPr lang="th-TH" sz="4800" b="1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ในตนเอง</a:t>
            </a:r>
            <a:r>
              <a:rPr lang="th-TH" sz="4800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endParaRPr lang="en-US" sz="5750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B5BF31-A34A-424C-8915-D19072BC08B4}"/>
              </a:ext>
            </a:extLst>
          </p:cNvPr>
          <p:cNvGrpSpPr/>
          <p:nvPr/>
        </p:nvGrpSpPr>
        <p:grpSpPr>
          <a:xfrm>
            <a:off x="2326160" y="1905032"/>
            <a:ext cx="2385235" cy="1513946"/>
            <a:chOff x="3947772" y="744008"/>
            <a:chExt cx="4770469" cy="4244252"/>
          </a:xfrm>
          <a:solidFill>
            <a:srgbClr val="0073E6"/>
          </a:solidFill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id="{9F88AAFC-4DA2-465C-9A4A-428F0014E79A}"/>
                </a:ext>
              </a:extLst>
            </p:cNvPr>
            <p:cNvGrpSpPr/>
            <p:nvPr/>
          </p:nvGrpSpPr>
          <p:grpSpPr>
            <a:xfrm>
              <a:off x="3947772" y="744008"/>
              <a:ext cx="4770469" cy="4244252"/>
              <a:chOff x="0" y="0"/>
              <a:chExt cx="1173225" cy="1109667"/>
            </a:xfrm>
            <a:grpFill/>
          </p:grpSpPr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0590D9C3-5B87-4444-8110-15D09FC81DAC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CDC321-775F-4D16-8715-0F32F140A46B}"/>
                </a:ext>
              </a:extLst>
            </p:cNvPr>
            <p:cNvSpPr txBox="1"/>
            <p:nvPr/>
          </p:nvSpPr>
          <p:spPr>
            <a:xfrm>
              <a:off x="4388522" y="1075758"/>
              <a:ext cx="4014561" cy="37101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457200" latinLnBrk="0">
                <a:defRPr/>
              </a:pPr>
              <a:r>
                <a:rPr lang="th-TH" sz="4000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อนุรักษ์</a:t>
              </a:r>
            </a:p>
            <a:p>
              <a:pPr algn="ctr" defTabSz="457200" latinLnBrk="0">
                <a:defRPr/>
              </a:pPr>
              <a:r>
                <a:rPr lang="th-TH" sz="4000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สิ่งแวดล้อม</a:t>
              </a:r>
              <a:endParaRPr lang="en-US" sz="40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FD6F3-5203-4F1B-95D4-46EAA7B65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5" y="2777823"/>
            <a:ext cx="4083988" cy="2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2EAB-A4E4-4B3F-908A-02E77EF861B5}"/>
              </a:ext>
            </a:extLst>
          </p:cNvPr>
          <p:cNvSpPr txBox="1"/>
          <p:nvPr/>
        </p:nvSpPr>
        <p:spPr>
          <a:xfrm>
            <a:off x="933896" y="410498"/>
            <a:ext cx="3001143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83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พอเพียง</a:t>
            </a:r>
            <a:endParaRPr lang="en-US" sz="83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9CE4C-9447-48C5-B7C6-A4FFEE899AAC}"/>
              </a:ext>
            </a:extLst>
          </p:cNvPr>
          <p:cNvSpPr txBox="1"/>
          <p:nvPr/>
        </p:nvSpPr>
        <p:spPr>
          <a:xfrm>
            <a:off x="933896" y="1477298"/>
            <a:ext cx="3033203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575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 หมุดหมาย</a:t>
            </a:r>
            <a:endParaRPr lang="en-US" sz="575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78E322-083C-43E5-8B37-087B3B35992E}"/>
              </a:ext>
            </a:extLst>
          </p:cNvPr>
          <p:cNvSpPr txBox="1"/>
          <p:nvPr/>
        </p:nvSpPr>
        <p:spPr>
          <a:xfrm>
            <a:off x="4648200" y="989862"/>
            <a:ext cx="34483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ความมีเหตุผล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ความพอเหมาะ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ความมีภูมิคุ้มกัน </a:t>
            </a:r>
            <a:endParaRPr lang="en-US" sz="48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864479-4E2C-4A2E-8F08-61120208BF64}"/>
              </a:ext>
            </a:extLst>
          </p:cNvPr>
          <p:cNvCxnSpPr>
            <a:cxnSpLocks/>
          </p:cNvCxnSpPr>
          <p:nvPr/>
        </p:nvCxnSpPr>
        <p:spPr>
          <a:xfrm>
            <a:off x="4267200" y="885527"/>
            <a:ext cx="0" cy="2462481"/>
          </a:xfrm>
          <a:prstGeom prst="lin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7394172-0DAA-462A-BED8-088F2CEFAA0A}"/>
              </a:ext>
            </a:extLst>
          </p:cNvPr>
          <p:cNvSpPr/>
          <p:nvPr/>
        </p:nvSpPr>
        <p:spPr>
          <a:xfrm>
            <a:off x="2292694" y="3534698"/>
            <a:ext cx="5811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>
              <a:defRPr/>
            </a:pPr>
            <a:r>
              <a:rPr lang="th-TH" sz="44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โดยจะซ่อนนัยยะเงื่อนไขปัญญาไว้</a:t>
            </a:r>
            <a:endParaRPr lang="en-US" sz="4400" dirty="0">
              <a:solidFill>
                <a:srgbClr val="99FF99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6975F3-C35F-40C2-9372-BB784696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384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2EAB-A4E4-4B3F-908A-02E77EF861B5}"/>
              </a:ext>
            </a:extLst>
          </p:cNvPr>
          <p:cNvSpPr txBox="1"/>
          <p:nvPr/>
        </p:nvSpPr>
        <p:spPr>
          <a:xfrm>
            <a:off x="495300" y="628650"/>
            <a:ext cx="1616148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83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วินัย</a:t>
            </a:r>
            <a:endParaRPr lang="en-US" sz="83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9CE4C-9447-48C5-B7C6-A4FFEE899AAC}"/>
              </a:ext>
            </a:extLst>
          </p:cNvPr>
          <p:cNvSpPr txBox="1"/>
          <p:nvPr/>
        </p:nvSpPr>
        <p:spPr>
          <a:xfrm>
            <a:off x="495300" y="1695450"/>
            <a:ext cx="3033203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575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 หมุดหมาย</a:t>
            </a:r>
            <a:endParaRPr lang="en-US" sz="575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78E322-083C-43E5-8B37-087B3B35992E}"/>
              </a:ext>
            </a:extLst>
          </p:cNvPr>
          <p:cNvSpPr txBox="1"/>
          <p:nvPr/>
        </p:nvSpPr>
        <p:spPr>
          <a:xfrm>
            <a:off x="4038600" y="2160962"/>
            <a:ext cx="5048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ปฏิบัติตามกติกา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มีความรับผิดชอบ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ยอมรับผลของการกระทำ</a:t>
            </a:r>
            <a:endParaRPr lang="en-US" sz="48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864479-4E2C-4A2E-8F08-61120208BF64}"/>
              </a:ext>
            </a:extLst>
          </p:cNvPr>
          <p:cNvCxnSpPr>
            <a:cxnSpLocks/>
          </p:cNvCxnSpPr>
          <p:nvPr/>
        </p:nvCxnSpPr>
        <p:spPr>
          <a:xfrm>
            <a:off x="3810000" y="1960639"/>
            <a:ext cx="0" cy="2462481"/>
          </a:xfrm>
          <a:prstGeom prst="lin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607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2EAB-A4E4-4B3F-908A-02E77EF861B5}"/>
              </a:ext>
            </a:extLst>
          </p:cNvPr>
          <p:cNvSpPr txBox="1"/>
          <p:nvPr/>
        </p:nvSpPr>
        <p:spPr>
          <a:xfrm>
            <a:off x="309423" y="310528"/>
            <a:ext cx="2111475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83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สุจริต</a:t>
            </a:r>
            <a:endParaRPr lang="en-US" sz="83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9CE4C-9447-48C5-B7C6-A4FFEE899AAC}"/>
              </a:ext>
            </a:extLst>
          </p:cNvPr>
          <p:cNvSpPr txBox="1"/>
          <p:nvPr/>
        </p:nvSpPr>
        <p:spPr>
          <a:xfrm>
            <a:off x="291765" y="1352550"/>
            <a:ext cx="3033203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575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 หมุดหมาย</a:t>
            </a:r>
            <a:endParaRPr lang="en-US" sz="575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78E322-083C-43E5-8B37-087B3B35992E}"/>
              </a:ext>
            </a:extLst>
          </p:cNvPr>
          <p:cNvSpPr txBox="1"/>
          <p:nvPr/>
        </p:nvSpPr>
        <p:spPr>
          <a:xfrm>
            <a:off x="3342519" y="2190750"/>
            <a:ext cx="5642891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47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ความละอายต่อการกระทำผิด</a:t>
            </a:r>
          </a:p>
          <a:p>
            <a:pPr defTabSz="457200" latinLnBrk="0">
              <a:defRPr/>
            </a:pPr>
            <a:r>
              <a:rPr lang="th-TH" sz="47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การยืนหยัดในสิ่งที่ถูกต้อง</a:t>
            </a:r>
          </a:p>
          <a:p>
            <a:pPr defTabSz="457200" latinLnBrk="0">
              <a:defRPr/>
            </a:pPr>
            <a:r>
              <a:rPr lang="th-TH" sz="47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ไม่แสวงหาหรือเอาเปรียบ</a:t>
            </a:r>
            <a:endParaRPr lang="en-US" sz="47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864479-4E2C-4A2E-8F08-61120208BF64}"/>
              </a:ext>
            </a:extLst>
          </p:cNvPr>
          <p:cNvCxnSpPr>
            <a:cxnSpLocks/>
          </p:cNvCxnSpPr>
          <p:nvPr/>
        </p:nvCxnSpPr>
        <p:spPr>
          <a:xfrm>
            <a:off x="3234237" y="1733550"/>
            <a:ext cx="0" cy="2462481"/>
          </a:xfrm>
          <a:prstGeom prst="lin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738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2EAB-A4E4-4B3F-908A-02E77EF861B5}"/>
              </a:ext>
            </a:extLst>
          </p:cNvPr>
          <p:cNvSpPr txBox="1"/>
          <p:nvPr/>
        </p:nvSpPr>
        <p:spPr>
          <a:xfrm>
            <a:off x="495300" y="628650"/>
            <a:ext cx="2977097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83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จิตอาสา</a:t>
            </a:r>
            <a:endParaRPr lang="en-US" sz="83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9CE4C-9447-48C5-B7C6-A4FFEE899AAC}"/>
              </a:ext>
            </a:extLst>
          </p:cNvPr>
          <p:cNvSpPr txBox="1"/>
          <p:nvPr/>
        </p:nvSpPr>
        <p:spPr>
          <a:xfrm>
            <a:off x="495300" y="1695450"/>
            <a:ext cx="3033203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575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 หมุดหมาย</a:t>
            </a:r>
            <a:endParaRPr lang="en-US" sz="575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78E322-083C-43E5-8B37-087B3B35992E}"/>
              </a:ext>
            </a:extLst>
          </p:cNvPr>
          <p:cNvSpPr txBox="1"/>
          <p:nvPr/>
        </p:nvSpPr>
        <p:spPr>
          <a:xfrm>
            <a:off x="4038600" y="2160962"/>
            <a:ext cx="37449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ไม่หวังผล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จิตสำนึกสาธารณะ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เสียสละเพื่อผู้อื่น</a:t>
            </a:r>
            <a:endParaRPr lang="en-US" sz="48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864479-4E2C-4A2E-8F08-61120208BF64}"/>
              </a:ext>
            </a:extLst>
          </p:cNvPr>
          <p:cNvCxnSpPr>
            <a:cxnSpLocks/>
          </p:cNvCxnSpPr>
          <p:nvPr/>
        </p:nvCxnSpPr>
        <p:spPr>
          <a:xfrm>
            <a:off x="3810000" y="1960639"/>
            <a:ext cx="0" cy="2462481"/>
          </a:xfrm>
          <a:prstGeom prst="lin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14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42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2EAB-A4E4-4B3F-908A-02E77EF861B5}"/>
              </a:ext>
            </a:extLst>
          </p:cNvPr>
          <p:cNvSpPr txBox="1"/>
          <p:nvPr/>
        </p:nvSpPr>
        <p:spPr>
          <a:xfrm>
            <a:off x="495300" y="628650"/>
            <a:ext cx="2839239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83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กตัญญู</a:t>
            </a:r>
            <a:endParaRPr lang="en-US" sz="83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9CE4C-9447-48C5-B7C6-A4FFEE899AAC}"/>
              </a:ext>
            </a:extLst>
          </p:cNvPr>
          <p:cNvSpPr txBox="1"/>
          <p:nvPr/>
        </p:nvSpPr>
        <p:spPr>
          <a:xfrm>
            <a:off x="495300" y="1695450"/>
            <a:ext cx="3033203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575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 หมุดหมาย</a:t>
            </a:r>
            <a:endParaRPr lang="en-US" sz="575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78E322-083C-43E5-8B37-087B3B35992E}"/>
              </a:ext>
            </a:extLst>
          </p:cNvPr>
          <p:cNvSpPr txBox="1"/>
          <p:nvPr/>
        </p:nvSpPr>
        <p:spPr>
          <a:xfrm>
            <a:off x="4038600" y="2160962"/>
            <a:ext cx="43829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เคารพนับถือในความดี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การสำนึกความดี</a:t>
            </a:r>
          </a:p>
          <a:p>
            <a:pPr defTabSz="457200" latinLnBrk="0">
              <a:defRPr/>
            </a:pPr>
            <a:r>
              <a:rPr lang="th-TH" sz="4800" b="1" dirty="0">
                <a:solidFill>
                  <a:srgbClr val="99FF99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การตอบแทนความดี</a:t>
            </a:r>
            <a:endParaRPr lang="en-US" sz="4800" b="1" dirty="0">
              <a:solidFill>
                <a:srgbClr val="99FF99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864479-4E2C-4A2E-8F08-61120208BF64}"/>
              </a:ext>
            </a:extLst>
          </p:cNvPr>
          <p:cNvCxnSpPr>
            <a:cxnSpLocks/>
          </p:cNvCxnSpPr>
          <p:nvPr/>
        </p:nvCxnSpPr>
        <p:spPr>
          <a:xfrm>
            <a:off x="3810000" y="1960639"/>
            <a:ext cx="0" cy="2462481"/>
          </a:xfrm>
          <a:prstGeom prst="line">
            <a:avLst/>
          </a:prstGeom>
          <a:ln w="76200">
            <a:solidFill>
              <a:srgbClr val="99FF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254C07D-56ED-4B0D-8E9D-27ABBF8E5951}"/>
              </a:ext>
            </a:extLst>
          </p:cNvPr>
          <p:cNvSpPr/>
          <p:nvPr/>
        </p:nvSpPr>
        <p:spPr>
          <a:xfrm>
            <a:off x="3733800" y="247650"/>
            <a:ext cx="4172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>
              <a:defRPr/>
            </a:pPr>
            <a:r>
              <a:rPr lang="th-TH" sz="4400" b="1" dirty="0">
                <a:solidFill>
                  <a:prstClr val="white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จะเน้นเรื่อง </a:t>
            </a:r>
            <a:r>
              <a:rPr lang="en-US" sz="4400" b="1" dirty="0">
                <a:solidFill>
                  <a:prstClr val="white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Gratitude </a:t>
            </a:r>
            <a:endParaRPr lang="th-TH" sz="4400" b="1" dirty="0">
              <a:solidFill>
                <a:prstClr val="white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  <a:p>
            <a:pPr defTabSz="457200" latinLnBrk="0">
              <a:defRPr/>
            </a:pPr>
            <a:r>
              <a:rPr lang="th-TH" sz="4400" b="1" dirty="0">
                <a:solidFill>
                  <a:prstClr val="white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และ </a:t>
            </a:r>
            <a:r>
              <a:rPr lang="en-US" sz="4400" b="1" dirty="0">
                <a:solidFill>
                  <a:prstClr val="white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Thankful</a:t>
            </a:r>
            <a:r>
              <a:rPr lang="th-TH" sz="4400" b="1" dirty="0">
                <a:solidFill>
                  <a:prstClr val="white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Positive</a:t>
            </a:r>
            <a:endParaRPr lang="en-US" sz="4400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5771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21">
            <a:extLst>
              <a:ext uri="{FF2B5EF4-FFF2-40B4-BE49-F238E27FC236}">
                <a16:creationId xmlns:a16="http://schemas.microsoft.com/office/drawing/2014/main" id="{09AE609A-92DC-4669-9072-08B717473CDE}"/>
              </a:ext>
            </a:extLst>
          </p:cNvPr>
          <p:cNvSpPr/>
          <p:nvPr/>
        </p:nvSpPr>
        <p:spPr>
          <a:xfrm>
            <a:off x="-35496" y="-69936"/>
            <a:ext cx="9179496" cy="1105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grpSp>
        <p:nvGrpSpPr>
          <p:cNvPr id="4" name="Group 66">
            <a:extLst>
              <a:ext uri="{FF2B5EF4-FFF2-40B4-BE49-F238E27FC236}">
                <a16:creationId xmlns:a16="http://schemas.microsoft.com/office/drawing/2014/main" id="{E36ED584-E5D7-4211-A447-0830A11AE4D3}"/>
              </a:ext>
            </a:extLst>
          </p:cNvPr>
          <p:cNvGrpSpPr/>
          <p:nvPr/>
        </p:nvGrpSpPr>
        <p:grpSpPr>
          <a:xfrm>
            <a:off x="-635" y="222175"/>
            <a:ext cx="9144000" cy="884655"/>
            <a:chOff x="0" y="123478"/>
            <a:chExt cx="9144000" cy="576064"/>
          </a:xfrm>
        </p:grpSpPr>
        <p:sp>
          <p:nvSpPr>
            <p:cNvPr id="5" name="Rounded Rectangle 65">
              <a:extLst>
                <a:ext uri="{FF2B5EF4-FFF2-40B4-BE49-F238E27FC236}">
                  <a16:creationId xmlns:a16="http://schemas.microsoft.com/office/drawing/2014/main" id="{D21E1A60-AB58-409F-9BBC-B7A79692C319}"/>
                </a:ext>
              </a:extLst>
            </p:cNvPr>
            <p:cNvSpPr/>
            <p:nvPr/>
          </p:nvSpPr>
          <p:spPr>
            <a:xfrm>
              <a:off x="4788024" y="123478"/>
              <a:ext cx="4355976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6" name="Straight Connector 61">
              <a:extLst>
                <a:ext uri="{FF2B5EF4-FFF2-40B4-BE49-F238E27FC236}">
                  <a16:creationId xmlns:a16="http://schemas.microsoft.com/office/drawing/2014/main" id="{B63E2FB7-9BFE-49A8-99E0-E3A4AC2ABA90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原创设计师QQ598969553     _9">
            <a:extLst>
              <a:ext uri="{FF2B5EF4-FFF2-40B4-BE49-F238E27FC236}">
                <a16:creationId xmlns:a16="http://schemas.microsoft.com/office/drawing/2014/main" id="{3B3527AE-1CCC-488A-A0A9-50281A21C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163" y="135487"/>
            <a:ext cx="79877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กระบวนการ</a:t>
            </a:r>
            <a:r>
              <a:rPr kumimoji="0" lang="th-TH" alt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พัฒนาองค์</a:t>
            </a:r>
            <a:r>
              <a:rPr lang="th-TH" altLang="en-US" sz="4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กร</a:t>
            </a:r>
            <a:r>
              <a:rPr kumimoji="0" lang="th-TH" alt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คุณธรรมต้นแบบ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3C34A0-5838-4F2A-A5D5-14BA8AA750E4}"/>
              </a:ext>
            </a:extLst>
          </p:cNvPr>
          <p:cNvGrpSpPr/>
          <p:nvPr/>
        </p:nvGrpSpPr>
        <p:grpSpPr>
          <a:xfrm>
            <a:off x="16616" y="989428"/>
            <a:ext cx="9142718" cy="4178756"/>
            <a:chOff x="0" y="2607906"/>
            <a:chExt cx="9142718" cy="2552741"/>
          </a:xfrm>
        </p:grpSpPr>
        <p:sp>
          <p:nvSpPr>
            <p:cNvPr id="42" name="Rectangle 41"/>
            <p:cNvSpPr/>
            <p:nvPr/>
          </p:nvSpPr>
          <p:spPr>
            <a:xfrm>
              <a:off x="0" y="4058398"/>
              <a:ext cx="3155158" cy="1085102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55158" y="3662501"/>
              <a:ext cx="2915816" cy="148100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70974" y="3245711"/>
              <a:ext cx="3055775" cy="1897789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71719" y="3078538"/>
              <a:ext cx="781911" cy="78191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575893" y="2607906"/>
              <a:ext cx="781911" cy="78191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2695" y="3699538"/>
              <a:ext cx="3076483" cy="357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tx2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ระดับส่งเสริมคุณธรรม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137354" y="3321073"/>
              <a:ext cx="2980303" cy="357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tx2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ระดับพัฒนาคุณธรรม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15927" y="2908569"/>
              <a:ext cx="3026791" cy="357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tx2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ระดับคุณธรรมต้นแบบ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62215" y="4427383"/>
              <a:ext cx="6186793" cy="73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มุ่งสู่เป้าหมายเดียวกัน คือ ประเทศชาติมีความมั่นคง มั่งคั่ง ยั่งยืน </a:t>
              </a:r>
              <a:br>
                <a:rPr lang="th-TH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</a:br>
              <a:r>
                <a:rPr lang="th-TH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คนในองค์กรมีความสุขบนพื้นฐานของความพอเพียง </a:t>
              </a:r>
              <a:endParaRPr lang="en-US" sz="2400" b="1" dirty="0">
                <a:latin typeface="DB Adman X" panose="02000506090000020004" pitchFamily="2" charset="-34"/>
                <a:cs typeface="DB Adman X" panose="02000506090000020004" pitchFamily="2" charset="-34"/>
              </a:endParaRPr>
            </a:p>
            <a:p>
              <a:r>
                <a:rPr lang="th-TH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สมานฉันท์รวมเป็นหนึ่งเดียว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15005" y="3922084"/>
              <a:ext cx="5227713" cy="5076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เกิดการเปลี่ยนแปลงในเชิงพฤติกรรมของคนในองค์กร</a:t>
              </a:r>
            </a:p>
            <a:p>
              <a:r>
                <a:rPr lang="th-TH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จนเป็นที่ประจักษ์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57" y="3950989"/>
              <a:ext cx="538830" cy="42187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101" y="4587974"/>
              <a:ext cx="565887" cy="42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95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 21">
            <a:extLst>
              <a:ext uri="{FF2B5EF4-FFF2-40B4-BE49-F238E27FC236}">
                <a16:creationId xmlns:a16="http://schemas.microsoft.com/office/drawing/2014/main" id="{EF631E95-D14B-418F-AE1F-DF38D591F2AD}"/>
              </a:ext>
            </a:extLst>
          </p:cNvPr>
          <p:cNvSpPr/>
          <p:nvPr/>
        </p:nvSpPr>
        <p:spPr>
          <a:xfrm>
            <a:off x="-35496" y="-69935"/>
            <a:ext cx="9179496" cy="739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2236" y="108124"/>
            <a:ext cx="9011764" cy="576064"/>
            <a:chOff x="0" y="123478"/>
            <a:chExt cx="9144000" cy="576064"/>
          </a:xfrm>
        </p:grpSpPr>
        <p:sp>
          <p:nvSpPr>
            <p:cNvPr id="20" name="Rounded Rectangle 19"/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56219" y="2526402"/>
            <a:ext cx="255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องค์กรที่ร่วมกันส่งเสริมคุณธรรมในองค์กร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มีการร่วมกันประกาศเจตนารมณ์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กำหนดเป้าหมาย ปัญหา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ที่อยากแก้ ความดีที่อยากทำ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ร่วมกันทำแผนส่งเสริม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คุณธรรมขององค์กร</a:t>
            </a:r>
            <a:endParaRPr lang="th-TH" sz="16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829" y="2058402"/>
            <a:ext cx="2216854" cy="369332"/>
          </a:xfrm>
          <a:prstGeom prst="rect">
            <a:avLst/>
          </a:prstGeom>
          <a:solidFill>
            <a:srgbClr val="F2733A"/>
          </a:solidFill>
        </p:spPr>
        <p:txBody>
          <a:bodyPr wrap="square">
            <a:spAutoFit/>
          </a:bodyPr>
          <a:lstStyle/>
          <a:p>
            <a:pPr algn="ctr"/>
            <a:r>
              <a:rPr lang="th-TH" altLang="ko-KR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022" y="1780729"/>
            <a:ext cx="468000" cy="468000"/>
            <a:chOff x="242294" y="1579145"/>
            <a:chExt cx="468000" cy="468000"/>
          </a:xfrm>
        </p:grpSpPr>
        <p:sp>
          <p:nvSpPr>
            <p:cNvPr id="10" name="Oval 9"/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1520" y="163611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385878" y="1059582"/>
            <a:ext cx="1942714" cy="369332"/>
          </a:xfrm>
          <a:prstGeom prst="rect">
            <a:avLst/>
          </a:prstGeom>
          <a:solidFill>
            <a:srgbClr val="F2733A"/>
          </a:solidFill>
        </p:spPr>
        <p:txBody>
          <a:bodyPr wrap="square">
            <a:spAutoFit/>
          </a:bodyPr>
          <a:lstStyle/>
          <a:p>
            <a:pPr algn="ctr"/>
            <a:r>
              <a:rPr lang="th-TH" altLang="ko-KR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952" y="843558"/>
            <a:ext cx="468000" cy="468000"/>
            <a:chOff x="2546550" y="1336024"/>
            <a:chExt cx="468000" cy="468000"/>
          </a:xfrm>
        </p:grpSpPr>
        <p:sp>
          <p:nvSpPr>
            <p:cNvPr id="13" name="Oval 12"/>
            <p:cNvSpPr/>
            <p:nvPr/>
          </p:nvSpPr>
          <p:spPr>
            <a:xfrm>
              <a:off x="2546550" y="1336024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55776" y="140803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987194" y="1500922"/>
            <a:ext cx="2684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ดำเนินการตามแผนอย่างได้มาตรฐาน จนประสบความสำเร็จในระดับหนึ่ง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มีการประเมินผล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มีการปรับปรุงหรือพัฒนา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มีการทบทวนและถอดบทเรียน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จากการดำเนินงาน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ส่งเสริมให้มีการยกย่องเชิดชูเกียรติบุคคลและหน่วยงานที่มีคุณธรรม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หรือทำความดี</a:t>
            </a:r>
            <a:endParaRPr lang="th-TH" sz="16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Rounded Rectangle 51">
            <a:extLst>
              <a:ext uri="{FF2B5EF4-FFF2-40B4-BE49-F238E27FC236}">
                <a16:creationId xmlns:a16="http://schemas.microsoft.com/office/drawing/2014/main" id="{2836D767-764F-4E0B-A711-120630FA81B5}"/>
              </a:ext>
            </a:extLst>
          </p:cNvPr>
          <p:cNvSpPr/>
          <p:nvPr/>
        </p:nvSpPr>
        <p:spPr>
          <a:xfrm rot="16200000" flipH="1">
            <a:off x="5468127" y="2889120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47692" y="906274"/>
            <a:ext cx="2152699" cy="369332"/>
          </a:xfrm>
          <a:prstGeom prst="rect">
            <a:avLst/>
          </a:prstGeom>
          <a:solidFill>
            <a:srgbClr val="F2733A"/>
          </a:solidFill>
        </p:spPr>
        <p:txBody>
          <a:bodyPr wrap="square">
            <a:spAutoFit/>
          </a:bodyPr>
          <a:lstStyle/>
          <a:p>
            <a:pPr algn="ctr"/>
            <a:r>
              <a:rPr lang="th-TH" altLang="ko-KR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52120" y="691091"/>
            <a:ext cx="468000" cy="468000"/>
            <a:chOff x="5741928" y="1299052"/>
            <a:chExt cx="468000" cy="468000"/>
          </a:xfrm>
        </p:grpSpPr>
        <p:sp>
          <p:nvSpPr>
            <p:cNvPr id="15" name="Oval 14"/>
            <p:cNvSpPr/>
            <p:nvPr/>
          </p:nvSpPr>
          <p:spPr>
            <a:xfrm>
              <a:off x="5741928" y="1299052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86264" y="1336024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935536" y="1241341"/>
            <a:ext cx="3143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องค์กรมีบรรยากาศหรือสภาพแวดล้อม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ที่เอื้อต่อการส่งเสริมคุณธรรม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บุคลากรในองค์กรมีพฤติกรรมที่เปลี่ยนแปลง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ไปในทางที่ดีขึ้น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องค์กรมีการจัดทำองค์ความรู้จากผลสำเร็จ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การดำเนินงาน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เผยแพร่องค์ความรู้หรือ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ผลสำเร็จในการดำเนินงาน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มีความพร้อมในการเป็นแหล่ง</a:t>
            </a:r>
            <a:b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เรียนรู้ให้กับองค์กรอื่น</a:t>
            </a:r>
            <a:endParaRPr lang="th-TH" sz="16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6" name="Rounded Rectangle 51">
            <a:extLst>
              <a:ext uri="{FF2B5EF4-FFF2-40B4-BE49-F238E27FC236}">
                <a16:creationId xmlns:a16="http://schemas.microsoft.com/office/drawing/2014/main" id="{2836D767-764F-4E0B-A711-120630FA81B5}"/>
              </a:ext>
            </a:extLst>
          </p:cNvPr>
          <p:cNvSpPr/>
          <p:nvPr/>
        </p:nvSpPr>
        <p:spPr>
          <a:xfrm rot="16200000" flipH="1">
            <a:off x="8394918" y="2469334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F4CDEA7-65F8-4307-AEC3-CD2B75C208B6}"/>
              </a:ext>
            </a:extLst>
          </p:cNvPr>
          <p:cNvSpPr/>
          <p:nvPr/>
        </p:nvSpPr>
        <p:spPr>
          <a:xfrm>
            <a:off x="0" y="4729439"/>
            <a:ext cx="3026636" cy="4345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43FEDA14-CEBD-489D-85B8-0AFB3EF577A1}"/>
              </a:ext>
            </a:extLst>
          </p:cNvPr>
          <p:cNvSpPr/>
          <p:nvPr/>
        </p:nvSpPr>
        <p:spPr>
          <a:xfrm>
            <a:off x="2964710" y="4257245"/>
            <a:ext cx="2964710" cy="9067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42BB2534-C020-4156-AB85-53CE6E9E76EB}"/>
              </a:ext>
            </a:extLst>
          </p:cNvPr>
          <p:cNvSpPr/>
          <p:nvPr/>
        </p:nvSpPr>
        <p:spPr>
          <a:xfrm>
            <a:off x="5929420" y="3757405"/>
            <a:ext cx="3214580" cy="14066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058F10-B9C7-4223-8621-A60D6AE74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9166" y="3578082"/>
            <a:ext cx="1129012" cy="1169551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1600" b="1" kern="0" spc="-40" dirty="0">
                <a:solidFill>
                  <a:srgbClr val="FF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โครงสร้างพร้อม</a:t>
            </a:r>
            <a:endParaRPr lang="th-TH" sz="1600" b="1" dirty="0">
              <a:solidFill>
                <a:srgbClr val="FF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Rounded Rectangle 51">
            <a:extLst>
              <a:ext uri="{FF2B5EF4-FFF2-40B4-BE49-F238E27FC236}">
                <a16:creationId xmlns:a16="http://schemas.microsoft.com/office/drawing/2014/main" id="{2836D767-764F-4E0B-A711-120630FA81B5}"/>
              </a:ext>
            </a:extLst>
          </p:cNvPr>
          <p:cNvSpPr/>
          <p:nvPr/>
        </p:nvSpPr>
        <p:spPr>
          <a:xfrm rot="16200000" flipH="1">
            <a:off x="2326451" y="3296273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6058F10-B9C7-4223-8621-A60D6AE74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8603" y="3267610"/>
            <a:ext cx="1000996" cy="1000993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h-TH" sz="1600" b="1" kern="0" spc="-40" dirty="0">
                <a:solidFill>
                  <a:srgbClr val="FF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คนเปลี่ยน</a:t>
            </a:r>
            <a:endParaRPr lang="th-TH" sz="1600" b="1" dirty="0">
              <a:solidFill>
                <a:srgbClr val="FF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6058F10-B9C7-4223-8621-A60D6AE74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4409" y="2683736"/>
            <a:ext cx="1049004" cy="1049001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00" b="1" kern="0" spc="-40" dirty="0">
                <a:solidFill>
                  <a:srgbClr val="FF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Know    How </a:t>
            </a:r>
            <a:r>
              <a:rPr lang="th-TH" sz="1600" b="1" kern="0" spc="-40" dirty="0">
                <a:solidFill>
                  <a:srgbClr val="FF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ขยายผล</a:t>
            </a:r>
            <a:endParaRPr lang="th-TH" sz="1600" b="1" dirty="0">
              <a:solidFill>
                <a:srgbClr val="FF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6B8AC2C-2CB5-49B0-8089-EB9C1714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63778" y="3712115"/>
            <a:ext cx="556488" cy="556488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BEB695D2-F2B6-463A-8877-330C76AB4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9868" y="3388380"/>
            <a:ext cx="556488" cy="556488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FBD688A-49CE-4498-9A15-B9D6E025EA2C}"/>
              </a:ext>
            </a:extLst>
          </p:cNvPr>
          <p:cNvSpPr/>
          <p:nvPr/>
        </p:nvSpPr>
        <p:spPr>
          <a:xfrm>
            <a:off x="3491880" y="211072"/>
            <a:ext cx="5586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2800" b="1" dirty="0">
                <a:latin typeface="DB Ramintra X" panose="02000506090000020004" pitchFamily="2" charset="-34"/>
                <a:cs typeface="DB Ramintra X" panose="02000506090000020004" pitchFamily="2" charset="-34"/>
              </a:rPr>
              <a:t>ระดับการขับเคลื่อนองค์กรคุณธรรมต้นแบบ</a:t>
            </a:r>
            <a:r>
              <a:rPr lang="th-TH" altLang="en-US" sz="2800" b="1" dirty="0">
                <a:latin typeface="TH NiramitIT๙" pitchFamily="2" charset="-34"/>
                <a:cs typeface="TH NiramitIT๙" pitchFamily="2" charset="-34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8824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07145"/>
            <a:ext cx="9144000" cy="576064"/>
            <a:chOff x="0" y="123478"/>
            <a:chExt cx="9144000" cy="576064"/>
          </a:xfrm>
        </p:grpSpPr>
        <p:sp>
          <p:nvSpPr>
            <p:cNvPr id="11" name="Rounded Rectangle 10"/>
            <p:cNvSpPr/>
            <p:nvPr/>
          </p:nvSpPr>
          <p:spPr>
            <a:xfrm>
              <a:off x="4860032" y="123478"/>
              <a:ext cx="4283968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原创设计师QQ598969553     _9">
            <a:extLst>
              <a:ext uri="{FF2B5EF4-FFF2-40B4-BE49-F238E27FC236}">
                <a16:creationId xmlns:a16="http://schemas.microsoft.com/office/drawing/2014/main" id="{03FABBC4-1D8D-4CBF-9363-16874FE4E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129314"/>
            <a:ext cx="4988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5696" y="1118085"/>
            <a:ext cx="70393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องค์กรที่พัฒนาจากระดับพัฒนาคุณธรรม จนประสบผลสำเร็จ ทำให้องค์กรมีบรรยากาศหรือสภาพแวดล้อมที่เอื้อต่อการส่งเสริมคุณธรรม บุคลากรในองค์กร </a:t>
            </a:r>
            <a:b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มีพฤติกรรมเปลี่ยนแปลงไปในทางที่ดีขึ้น และองค์กร</a:t>
            </a:r>
            <a:b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มีการรวบรวมจัดทำองค์ความรู้จากผลสำเร็จ</a:t>
            </a:r>
            <a:b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การดำเนินงาน รวมทั้งสามารถเผยแพร่องค์ความรู้</a:t>
            </a:r>
            <a:b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หรือผลสำเร็จในการดำเนินงาน และมีความพร้อมในการเป็นแหล่งเรียนรู้ให้กับองค์กรอื่น</a:t>
            </a:r>
          </a:p>
        </p:txBody>
      </p:sp>
      <p:sp>
        <p:nvSpPr>
          <p:cNvPr id="15" name="原创设计师QQ598969553     _9">
            <a:extLst>
              <a:ext uri="{FF2B5EF4-FFF2-40B4-BE49-F238E27FC236}">
                <a16:creationId xmlns:a16="http://schemas.microsoft.com/office/drawing/2014/main" id="{03FABBC4-1D8D-4CBF-9363-16874FE4E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35672"/>
            <a:ext cx="43519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000" b="1" noProof="0" dirty="0">
                <a:latin typeface="DB Adman X" panose="02000506090000020004" pitchFamily="2" charset="-34"/>
                <a:cs typeface="DB Adman X" panose="02000506090000020004" pitchFamily="2" charset="-34"/>
              </a:rPr>
              <a:t>ความหมาย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" y="42482"/>
            <a:ext cx="1665172" cy="16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07145"/>
            <a:ext cx="9144000" cy="576064"/>
            <a:chOff x="0" y="123478"/>
            <a:chExt cx="9144000" cy="576064"/>
          </a:xfrm>
        </p:grpSpPr>
        <p:sp>
          <p:nvSpPr>
            <p:cNvPr id="11" name="Rounded Rectangle 10"/>
            <p:cNvSpPr/>
            <p:nvPr/>
          </p:nvSpPr>
          <p:spPr>
            <a:xfrm>
              <a:off x="2411760" y="123478"/>
              <a:ext cx="6732240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原创设计师QQ598969553     _9">
            <a:extLst>
              <a:ext uri="{FF2B5EF4-FFF2-40B4-BE49-F238E27FC236}">
                <a16:creationId xmlns:a16="http://schemas.microsoft.com/office/drawing/2014/main" id="{03FABBC4-1D8D-4CBF-9363-16874FE4E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233453"/>
            <a:ext cx="6759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การขับเคลื่อนการดำเนินการเป็นองค์กรคุณธรรมต้นแบบ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8250" y="1153676"/>
            <a:ext cx="579257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h-TH" sz="2200" b="1" kern="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เพื่อให้หน่วยงานในสังกัดสำนักงานปลัดกระทรวงสาธารณสุข ราชการบริหารส่วนกลาง มีความรู้ ความเข้าใจ เกี่ยวกับขั้นตอน</a:t>
            </a:r>
            <a:br>
              <a:rPr lang="th-TH" sz="2200" b="1" kern="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200" b="1" kern="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การดำเนินการเป็นองค์กรคุณธรรมต้นแบบ</a:t>
            </a:r>
          </a:p>
          <a:p>
            <a:pPr lvl="0">
              <a:defRPr/>
            </a:pPr>
            <a:endParaRPr lang="th-TH" sz="2200" b="1" kern="0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 lvl="0">
              <a:defRPr/>
            </a:pPr>
            <a:r>
              <a:rPr lang="th-TH" sz="2200" b="1" kern="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เพื่อให้การขับเคลื่อนแผนปฏิบัติราชการด้านการส่งเสริมคุณธรรม จริยธรรม กระทรวงสาธารณสุข ระยะที่ 2 (พ.ศ. 2566-2570) เกิด</a:t>
            </a:r>
            <a:r>
              <a:rPr lang="th-TH" sz="2200" b="1" kern="0" dirty="0" err="1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สัมฤทธิผล</a:t>
            </a:r>
            <a:r>
              <a:rPr lang="th-TH" sz="2200" b="1" kern="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เชิงประจักษ์</a:t>
            </a:r>
          </a:p>
          <a:p>
            <a:pPr lvl="0">
              <a:defRPr/>
            </a:pPr>
            <a:endParaRPr lang="th-TH" sz="2200" b="1" kern="0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 lvl="0">
              <a:defRPr/>
            </a:pPr>
            <a:r>
              <a:rPr lang="th-TH" sz="2200" b="1" kern="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เพื่อให้สำนักงานปลัดกระทรวงสาธารณสุข เป็นองค์กรคุณธรรมต้นแบบ ตามแผนปฏิบัติราชการด้านการส่งเสริมคุณธรรม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sp>
        <p:nvSpPr>
          <p:cNvPr id="15" name="原创设计师QQ598969553     _9">
            <a:extLst>
              <a:ext uri="{FF2B5EF4-FFF2-40B4-BE49-F238E27FC236}">
                <a16:creationId xmlns:a16="http://schemas.microsoft.com/office/drawing/2014/main" id="{03FABBC4-1D8D-4CBF-9363-16874FE4E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54" y="147391"/>
            <a:ext cx="2204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cs typeface="DB Adman X" panose="02000506090000020004" pitchFamily="2" charset="-34"/>
              </a:rPr>
              <a:t>วัตถุประสงค์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03" y="2696364"/>
            <a:ext cx="2371798" cy="2371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9028"/>
            <a:ext cx="565887" cy="5658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778948"/>
            <a:ext cx="565887" cy="5658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5" y="4114860"/>
            <a:ext cx="565887" cy="5658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91161" y="1680134"/>
            <a:ext cx="250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kern="0" dirty="0">
                <a:solidFill>
                  <a:srgbClr val="FF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</a:p>
          <a:p>
            <a:pPr algn="ctr"/>
            <a:r>
              <a:rPr lang="th-TH" sz="2400" b="1" kern="0" dirty="0">
                <a:solidFill>
                  <a:srgbClr val="FF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อย่างยั่งยืน</a:t>
            </a:r>
            <a:endParaRPr lang="th-TH" sz="2400" dirty="0">
              <a:solidFill>
                <a:srgbClr val="FF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63324" y="1540059"/>
            <a:ext cx="2512555" cy="977248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7004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341975" y="1007724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30144" y="1104993"/>
            <a:ext cx="26993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ประกาศเจตนารมณ์</a:t>
            </a:r>
          </a:p>
        </p:txBody>
      </p:sp>
      <p:sp>
        <p:nvSpPr>
          <p:cNvPr id="62" name="原创设计师QQ598969553     _9">
            <a:extLst>
              <a:ext uri="{FF2B5EF4-FFF2-40B4-BE49-F238E27FC236}">
                <a16:creationId xmlns:a16="http://schemas.microsoft.com/office/drawing/2014/main" id="{5C92BCEB-AD39-4DC2-83A8-47F21AA22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480" y="4822"/>
            <a:ext cx="7424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/>
            <a:r>
              <a:rPr lang="th-TH" altLang="en-US" b="1" dirty="0">
                <a:latin typeface="DB Ramintra X" panose="02000506090000020004" pitchFamily="2" charset="-34"/>
                <a:cs typeface="DB Ramintra X" panose="02000506090000020004" pitchFamily="2" charset="-34"/>
              </a:rPr>
              <a:t>เกณฑ์การประเมินองค์กรคุณธรรม 9 ข้อ</a:t>
            </a:r>
          </a:p>
        </p:txBody>
      </p:sp>
      <p:cxnSp>
        <p:nvCxnSpPr>
          <p:cNvPr id="35" name="ตัวเชื่อมต่อตรง 34">
            <a:extLst>
              <a:ext uri="{FF2B5EF4-FFF2-40B4-BE49-F238E27FC236}">
                <a16:creationId xmlns:a16="http://schemas.microsoft.com/office/drawing/2014/main" id="{743692B9-E371-4F2E-897A-8B35875FD30C}"/>
              </a:ext>
            </a:extLst>
          </p:cNvPr>
          <p:cNvCxnSpPr>
            <a:cxnSpLocks/>
          </p:cNvCxnSpPr>
          <p:nvPr/>
        </p:nvCxnSpPr>
        <p:spPr>
          <a:xfrm>
            <a:off x="0" y="627534"/>
            <a:ext cx="9144000" cy="0"/>
          </a:xfrm>
          <a:prstGeom prst="line">
            <a:avLst/>
          </a:prstGeom>
          <a:ln w="190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2">
            <a:extLst>
              <a:ext uri="{FF2B5EF4-FFF2-40B4-BE49-F238E27FC236}">
                <a16:creationId xmlns:a16="http://schemas.microsoft.com/office/drawing/2014/main" id="{45A5B97E-A1DA-474B-9F5F-3905FBB5CC23}"/>
              </a:ext>
            </a:extLst>
          </p:cNvPr>
          <p:cNvSpPr txBox="1"/>
          <p:nvPr/>
        </p:nvSpPr>
        <p:spPr>
          <a:xfrm>
            <a:off x="930144" y="1880768"/>
            <a:ext cx="347172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ปัญหาที่อยากแก้ ความดีที่อยากทำ</a:t>
            </a:r>
          </a:p>
        </p:txBody>
      </p:sp>
      <p:sp>
        <p:nvSpPr>
          <p:cNvPr id="42" name="TextBox 52">
            <a:extLst>
              <a:ext uri="{FF2B5EF4-FFF2-40B4-BE49-F238E27FC236}">
                <a16:creationId xmlns:a16="http://schemas.microsoft.com/office/drawing/2014/main" id="{6FEAE216-7572-43D2-934F-86048C21FE56}"/>
              </a:ext>
            </a:extLst>
          </p:cNvPr>
          <p:cNvSpPr txBox="1"/>
          <p:nvPr/>
        </p:nvSpPr>
        <p:spPr>
          <a:xfrm>
            <a:off x="972756" y="2705195"/>
            <a:ext cx="280805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ทำแผนฯ อย่างมีส่วนร่วม</a:t>
            </a:r>
          </a:p>
        </p:txBody>
      </p:sp>
      <p:sp>
        <p:nvSpPr>
          <p:cNvPr id="47" name="TextBox 52">
            <a:extLst>
              <a:ext uri="{FF2B5EF4-FFF2-40B4-BE49-F238E27FC236}">
                <a16:creationId xmlns:a16="http://schemas.microsoft.com/office/drawing/2014/main" id="{8E1FD684-40DF-41A0-97D2-73285359DBDF}"/>
              </a:ext>
            </a:extLst>
          </p:cNvPr>
          <p:cNvSpPr txBox="1"/>
          <p:nvPr/>
        </p:nvSpPr>
        <p:spPr>
          <a:xfrm>
            <a:off x="911366" y="3301507"/>
            <a:ext cx="349437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มีผลสำเร็จของการดำเนินงาน</a:t>
            </a:r>
            <a:br>
              <a:rPr lang="en-US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ตามแผนฯ</a:t>
            </a:r>
          </a:p>
        </p:txBody>
      </p:sp>
      <p:sp>
        <p:nvSpPr>
          <p:cNvPr id="60" name="TextBox 52">
            <a:extLst>
              <a:ext uri="{FF2B5EF4-FFF2-40B4-BE49-F238E27FC236}">
                <a16:creationId xmlns:a16="http://schemas.microsoft.com/office/drawing/2014/main" id="{7AE09052-13F1-4CD7-AEB2-679AED9C050A}"/>
              </a:ext>
            </a:extLst>
          </p:cNvPr>
          <p:cNvSpPr txBox="1"/>
          <p:nvPr/>
        </p:nvSpPr>
        <p:spPr>
          <a:xfrm>
            <a:off x="887682" y="4219998"/>
            <a:ext cx="316500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ประเมินผลการดำเนินงาน</a:t>
            </a:r>
            <a:b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ตามแผนฯ</a:t>
            </a:r>
          </a:p>
        </p:txBody>
      </p:sp>
      <p:sp>
        <p:nvSpPr>
          <p:cNvPr id="69" name="TextBox 52">
            <a:extLst>
              <a:ext uri="{FF2B5EF4-FFF2-40B4-BE49-F238E27FC236}">
                <a16:creationId xmlns:a16="http://schemas.microsoft.com/office/drawing/2014/main" id="{F8167D2C-9B2E-4649-88BE-559ED57BFBFA}"/>
              </a:ext>
            </a:extLst>
          </p:cNvPr>
          <p:cNvSpPr txBox="1"/>
          <p:nvPr/>
        </p:nvSpPr>
        <p:spPr>
          <a:xfrm>
            <a:off x="5354875" y="1057154"/>
            <a:ext cx="34563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ยกย่องเชิดชูบุคลากร/หน่วยงาน</a:t>
            </a:r>
          </a:p>
        </p:txBody>
      </p:sp>
      <p:sp>
        <p:nvSpPr>
          <p:cNvPr id="71" name="TextBox 52">
            <a:extLst>
              <a:ext uri="{FF2B5EF4-FFF2-40B4-BE49-F238E27FC236}">
                <a16:creationId xmlns:a16="http://schemas.microsoft.com/office/drawing/2014/main" id="{F16AEA3F-3266-48D5-AF86-7D03C26337FE}"/>
              </a:ext>
            </a:extLst>
          </p:cNvPr>
          <p:cNvSpPr txBox="1"/>
          <p:nvPr/>
        </p:nvSpPr>
        <p:spPr>
          <a:xfrm>
            <a:off x="5391996" y="1744018"/>
            <a:ext cx="356407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มีผลสำเร็จของการดำเนินงาน</a:t>
            </a:r>
            <a:b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ตามเป้าหมายฯ บุคลากร</a:t>
            </a:r>
            <a:b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มีพฤติกรรมที่เปลี่ยนแปลง</a:t>
            </a:r>
          </a:p>
        </p:txBody>
      </p:sp>
      <p:sp>
        <p:nvSpPr>
          <p:cNvPr id="73" name="TextBox 52">
            <a:extLst>
              <a:ext uri="{FF2B5EF4-FFF2-40B4-BE49-F238E27FC236}">
                <a16:creationId xmlns:a16="http://schemas.microsoft.com/office/drawing/2014/main" id="{FE5486EB-9687-4C3A-9479-C438E9E4EC87}"/>
              </a:ext>
            </a:extLst>
          </p:cNvPr>
          <p:cNvSpPr txBox="1"/>
          <p:nvPr/>
        </p:nvSpPr>
        <p:spPr>
          <a:xfrm>
            <a:off x="5373088" y="3100959"/>
            <a:ext cx="3292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ทำสื่อเผยแพร่ผลสำเร็จ</a:t>
            </a:r>
            <a:br>
              <a:rPr lang="en-US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ของการดำเนินงาน</a:t>
            </a:r>
          </a:p>
        </p:txBody>
      </p:sp>
      <p:sp>
        <p:nvSpPr>
          <p:cNvPr id="75" name="TextBox 52">
            <a:extLst>
              <a:ext uri="{FF2B5EF4-FFF2-40B4-BE49-F238E27FC236}">
                <a16:creationId xmlns:a16="http://schemas.microsoft.com/office/drawing/2014/main" id="{062F609B-13ED-43FC-843B-ABA5333E3376}"/>
              </a:ext>
            </a:extLst>
          </p:cNvPr>
          <p:cNvSpPr txBox="1"/>
          <p:nvPr/>
        </p:nvSpPr>
        <p:spPr>
          <a:xfrm>
            <a:off x="5373088" y="4132504"/>
            <a:ext cx="344973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มีขีดความสามารถ</a:t>
            </a:r>
            <a:b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เป็นแหล่งเรียนรู้ให้กับองค์กรอื่น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93E386C-5231-44FA-A221-F260895E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57" y="957029"/>
            <a:ext cx="717541" cy="717541"/>
          </a:xfrm>
          <a:prstGeom prst="rect">
            <a:avLst/>
          </a:prstGeom>
        </p:spPr>
      </p:pic>
      <p:sp>
        <p:nvSpPr>
          <p:cNvPr id="76" name="Oval 37">
            <a:extLst>
              <a:ext uri="{FF2B5EF4-FFF2-40B4-BE49-F238E27FC236}">
                <a16:creationId xmlns:a16="http://schemas.microsoft.com/office/drawing/2014/main" id="{E0801BAC-88D2-47D6-A1DB-524199544F01}"/>
              </a:ext>
            </a:extLst>
          </p:cNvPr>
          <p:cNvSpPr/>
          <p:nvPr/>
        </p:nvSpPr>
        <p:spPr>
          <a:xfrm>
            <a:off x="341975" y="1838399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77" name="Oval 37">
            <a:extLst>
              <a:ext uri="{FF2B5EF4-FFF2-40B4-BE49-F238E27FC236}">
                <a16:creationId xmlns:a16="http://schemas.microsoft.com/office/drawing/2014/main" id="{F639DF32-3212-47C9-A127-1AF32E7787DF}"/>
              </a:ext>
            </a:extLst>
          </p:cNvPr>
          <p:cNvSpPr/>
          <p:nvPr/>
        </p:nvSpPr>
        <p:spPr>
          <a:xfrm>
            <a:off x="333600" y="2643758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78" name="Oval 37">
            <a:extLst>
              <a:ext uri="{FF2B5EF4-FFF2-40B4-BE49-F238E27FC236}">
                <a16:creationId xmlns:a16="http://schemas.microsoft.com/office/drawing/2014/main" id="{28A826D6-DBF8-41BF-A674-3D447FE3C182}"/>
              </a:ext>
            </a:extLst>
          </p:cNvPr>
          <p:cNvSpPr/>
          <p:nvPr/>
        </p:nvSpPr>
        <p:spPr>
          <a:xfrm>
            <a:off x="323528" y="3507854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4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79" name="Oval 37">
            <a:extLst>
              <a:ext uri="{FF2B5EF4-FFF2-40B4-BE49-F238E27FC236}">
                <a16:creationId xmlns:a16="http://schemas.microsoft.com/office/drawing/2014/main" id="{90335E11-8B37-43B3-9575-2D99580966EA}"/>
              </a:ext>
            </a:extLst>
          </p:cNvPr>
          <p:cNvSpPr/>
          <p:nvPr/>
        </p:nvSpPr>
        <p:spPr>
          <a:xfrm>
            <a:off x="339391" y="4371950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5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0" name="Oval 37">
            <a:extLst>
              <a:ext uri="{FF2B5EF4-FFF2-40B4-BE49-F238E27FC236}">
                <a16:creationId xmlns:a16="http://schemas.microsoft.com/office/drawing/2014/main" id="{261AD284-7AD9-494D-BFFE-F1C96C940CDB}"/>
              </a:ext>
            </a:extLst>
          </p:cNvPr>
          <p:cNvSpPr/>
          <p:nvPr/>
        </p:nvSpPr>
        <p:spPr>
          <a:xfrm>
            <a:off x="4743160" y="976728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6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1" name="Oval 37">
            <a:extLst>
              <a:ext uri="{FF2B5EF4-FFF2-40B4-BE49-F238E27FC236}">
                <a16:creationId xmlns:a16="http://schemas.microsoft.com/office/drawing/2014/main" id="{F3EE7DD6-EC47-4376-872F-E7FBE3154F49}"/>
              </a:ext>
            </a:extLst>
          </p:cNvPr>
          <p:cNvSpPr/>
          <p:nvPr/>
        </p:nvSpPr>
        <p:spPr>
          <a:xfrm>
            <a:off x="4746657" y="2333275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7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2" name="Oval 37">
            <a:extLst>
              <a:ext uri="{FF2B5EF4-FFF2-40B4-BE49-F238E27FC236}">
                <a16:creationId xmlns:a16="http://schemas.microsoft.com/office/drawing/2014/main" id="{BA2A11A3-2E1E-41BD-9709-B6CE057846DD}"/>
              </a:ext>
            </a:extLst>
          </p:cNvPr>
          <p:cNvSpPr/>
          <p:nvPr/>
        </p:nvSpPr>
        <p:spPr>
          <a:xfrm>
            <a:off x="4752803" y="3341712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8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3" name="Oval 37">
            <a:extLst>
              <a:ext uri="{FF2B5EF4-FFF2-40B4-BE49-F238E27FC236}">
                <a16:creationId xmlns:a16="http://schemas.microsoft.com/office/drawing/2014/main" id="{E8BF5A86-9461-4003-AEC1-E4378612E073}"/>
              </a:ext>
            </a:extLst>
          </p:cNvPr>
          <p:cNvSpPr/>
          <p:nvPr/>
        </p:nvSpPr>
        <p:spPr>
          <a:xfrm>
            <a:off x="4775155" y="4330731"/>
            <a:ext cx="576000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9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B509708C-BD1E-42B8-A36D-00AACA9BDB74}"/>
              </a:ext>
            </a:extLst>
          </p:cNvPr>
          <p:cNvCxnSpPr>
            <a:cxnSpLocks/>
          </p:cNvCxnSpPr>
          <p:nvPr/>
        </p:nvCxnSpPr>
        <p:spPr>
          <a:xfrm>
            <a:off x="4496335" y="926229"/>
            <a:ext cx="0" cy="4133280"/>
          </a:xfrm>
          <a:prstGeom prst="line">
            <a:avLst/>
          </a:prstGeom>
          <a:ln>
            <a:solidFill>
              <a:srgbClr val="002060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>
            <a:extLst>
              <a:ext uri="{FF2B5EF4-FFF2-40B4-BE49-F238E27FC236}">
                <a16:creationId xmlns:a16="http://schemas.microsoft.com/office/drawing/2014/main" id="{E750A93F-3B13-4D5E-90A1-CFF063931870}"/>
              </a:ext>
            </a:extLst>
          </p:cNvPr>
          <p:cNvCxnSpPr>
            <a:stCxn id="38" idx="4"/>
          </p:cNvCxnSpPr>
          <p:nvPr/>
        </p:nvCxnSpPr>
        <p:spPr>
          <a:xfrm>
            <a:off x="629975" y="1583788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>
            <a:extLst>
              <a:ext uri="{FF2B5EF4-FFF2-40B4-BE49-F238E27FC236}">
                <a16:creationId xmlns:a16="http://schemas.microsoft.com/office/drawing/2014/main" id="{E2945067-1475-485A-BF14-A62202FA63F9}"/>
              </a:ext>
            </a:extLst>
          </p:cNvPr>
          <p:cNvCxnSpPr/>
          <p:nvPr/>
        </p:nvCxnSpPr>
        <p:spPr>
          <a:xfrm>
            <a:off x="611528" y="2414463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ตัวเชื่อมต่อตรง 86">
            <a:extLst>
              <a:ext uri="{FF2B5EF4-FFF2-40B4-BE49-F238E27FC236}">
                <a16:creationId xmlns:a16="http://schemas.microsoft.com/office/drawing/2014/main" id="{B17E98C8-87C3-40AE-84E6-5B4324CFD183}"/>
              </a:ext>
            </a:extLst>
          </p:cNvPr>
          <p:cNvCxnSpPr/>
          <p:nvPr/>
        </p:nvCxnSpPr>
        <p:spPr>
          <a:xfrm>
            <a:off x="611528" y="3219822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99F2D1BB-7B67-4E9C-AF2B-4F56E96DCC04}"/>
              </a:ext>
            </a:extLst>
          </p:cNvPr>
          <p:cNvCxnSpPr/>
          <p:nvPr/>
        </p:nvCxnSpPr>
        <p:spPr>
          <a:xfrm>
            <a:off x="611528" y="4083918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ตัวเชื่อมต่อตรง 88">
            <a:extLst>
              <a:ext uri="{FF2B5EF4-FFF2-40B4-BE49-F238E27FC236}">
                <a16:creationId xmlns:a16="http://schemas.microsoft.com/office/drawing/2014/main" id="{61F53B7D-5AB6-4715-BE3B-082DEA77300E}"/>
              </a:ext>
            </a:extLst>
          </p:cNvPr>
          <p:cNvCxnSpPr/>
          <p:nvPr/>
        </p:nvCxnSpPr>
        <p:spPr>
          <a:xfrm>
            <a:off x="611528" y="4948014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ตัวเชื่อมต่อตรง 89">
            <a:extLst>
              <a:ext uri="{FF2B5EF4-FFF2-40B4-BE49-F238E27FC236}">
                <a16:creationId xmlns:a16="http://schemas.microsoft.com/office/drawing/2014/main" id="{9E2CDC98-10E0-47F4-B493-420DF3459890}"/>
              </a:ext>
            </a:extLst>
          </p:cNvPr>
          <p:cNvCxnSpPr/>
          <p:nvPr/>
        </p:nvCxnSpPr>
        <p:spPr>
          <a:xfrm>
            <a:off x="5031160" y="1552792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ตัวเชื่อมต่อตรง 90">
            <a:extLst>
              <a:ext uri="{FF2B5EF4-FFF2-40B4-BE49-F238E27FC236}">
                <a16:creationId xmlns:a16="http://schemas.microsoft.com/office/drawing/2014/main" id="{99435A5D-F1C4-42ED-BE36-890CC8C8BE76}"/>
              </a:ext>
            </a:extLst>
          </p:cNvPr>
          <p:cNvCxnSpPr/>
          <p:nvPr/>
        </p:nvCxnSpPr>
        <p:spPr>
          <a:xfrm>
            <a:off x="5148064" y="2919311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ตัวเชื่อมต่อตรง 91">
            <a:extLst>
              <a:ext uri="{FF2B5EF4-FFF2-40B4-BE49-F238E27FC236}">
                <a16:creationId xmlns:a16="http://schemas.microsoft.com/office/drawing/2014/main" id="{7D7537E9-3D92-4625-A901-1C556B70A6C2}"/>
              </a:ext>
            </a:extLst>
          </p:cNvPr>
          <p:cNvCxnSpPr/>
          <p:nvPr/>
        </p:nvCxnSpPr>
        <p:spPr>
          <a:xfrm>
            <a:off x="5031159" y="3912819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ตัวเชื่อมต่อตรง 92">
            <a:extLst>
              <a:ext uri="{FF2B5EF4-FFF2-40B4-BE49-F238E27FC236}">
                <a16:creationId xmlns:a16="http://schemas.microsoft.com/office/drawing/2014/main" id="{CC5A1A27-E65B-4141-BC38-B66DEA1C27B7}"/>
              </a:ext>
            </a:extLst>
          </p:cNvPr>
          <p:cNvCxnSpPr/>
          <p:nvPr/>
        </p:nvCxnSpPr>
        <p:spPr>
          <a:xfrm>
            <a:off x="5012393" y="4906795"/>
            <a:ext cx="2066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5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原创设计师QQ598969553     _9">
            <a:extLst>
              <a:ext uri="{FF2B5EF4-FFF2-40B4-BE49-F238E27FC236}">
                <a16:creationId xmlns:a16="http://schemas.microsoft.com/office/drawing/2014/main" id="{1FBADD3F-B47A-415E-9680-CC61CA50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988" y="257078"/>
            <a:ext cx="44258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/>
            <a:r>
              <a:rPr lang="th-TH" altLang="en-US" sz="3200" b="1" dirty="0">
                <a:solidFill>
                  <a:prstClr val="black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การประเมินองค์กรคุณธรรม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30" y="292511"/>
            <a:ext cx="3269207" cy="4871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59519" y="4025140"/>
            <a:ext cx="10193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ระดับที่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91" y="4010505"/>
            <a:ext cx="316483" cy="3164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89" y="3273182"/>
            <a:ext cx="368149" cy="368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43" y="2514337"/>
            <a:ext cx="368149" cy="368149"/>
          </a:xfrm>
          <a:prstGeom prst="rect">
            <a:avLst/>
          </a:prstGeom>
        </p:spPr>
      </p:pic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D94D8E22-D8D3-4D4C-9573-1F7BB79129D5}"/>
              </a:ext>
            </a:extLst>
          </p:cNvPr>
          <p:cNvCxnSpPr>
            <a:cxnSpLocks/>
          </p:cNvCxnSpPr>
          <p:nvPr/>
        </p:nvCxnSpPr>
        <p:spPr>
          <a:xfrm>
            <a:off x="3174277" y="915566"/>
            <a:ext cx="4840896" cy="0"/>
          </a:xfrm>
          <a:prstGeom prst="line">
            <a:avLst/>
          </a:prstGeom>
          <a:ln w="190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1">
            <a:extLst>
              <a:ext uri="{FF2B5EF4-FFF2-40B4-BE49-F238E27FC236}">
                <a16:creationId xmlns:a16="http://schemas.microsoft.com/office/drawing/2014/main" id="{B4BA105D-3469-45B5-B45A-D187450F1692}"/>
              </a:ext>
            </a:extLst>
          </p:cNvPr>
          <p:cNvSpPr txBox="1"/>
          <p:nvPr/>
        </p:nvSpPr>
        <p:spPr>
          <a:xfrm>
            <a:off x="3362885" y="3994362"/>
            <a:ext cx="29954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FF33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องค์กรส่งเสริมคุณธรรม </a:t>
            </a:r>
            <a:endParaRPr lang="th-TH" altLang="ko-KR" sz="2400" b="1" dirty="0">
              <a:solidFill>
                <a:srgbClr val="733E13"/>
              </a:solidFill>
              <a:latin typeface="DB Adman X" panose="02000506090000020004" pitchFamily="2" charset="-34"/>
              <a:ea typeface="Dotum" pitchFamily="34" charset="-127"/>
              <a:cs typeface="DB Adman X" panose="02000506090000020004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BA05ED7-9679-4CE3-AACB-66285A7D7D0C}"/>
              </a:ext>
            </a:extLst>
          </p:cNvPr>
          <p:cNvSpPr/>
          <p:nvPr/>
        </p:nvSpPr>
        <p:spPr>
          <a:xfrm>
            <a:off x="4008827" y="4255972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ทำข้อ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1-3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ทุกข้อ คะแนนรวมไม่น้อยกว่า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6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คะแนน</a:t>
            </a:r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47F9DF5-6BC3-41C4-B1AA-C55F69600FD3}"/>
              </a:ext>
            </a:extLst>
          </p:cNvPr>
          <p:cNvSpPr txBox="1"/>
          <p:nvPr/>
        </p:nvSpPr>
        <p:spPr>
          <a:xfrm>
            <a:off x="1493361" y="3301301"/>
            <a:ext cx="10193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ระดับที่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A2D62511-296C-4AE6-82CA-7BB27C9B0F1D}"/>
              </a:ext>
            </a:extLst>
          </p:cNvPr>
          <p:cNvSpPr txBox="1"/>
          <p:nvPr/>
        </p:nvSpPr>
        <p:spPr>
          <a:xfrm>
            <a:off x="1233830" y="2481966"/>
            <a:ext cx="10193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ระดับที่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971AFBB0-3005-4978-A07F-4C19AB8C9A13}"/>
              </a:ext>
            </a:extLst>
          </p:cNvPr>
          <p:cNvSpPr txBox="1"/>
          <p:nvPr/>
        </p:nvSpPr>
        <p:spPr>
          <a:xfrm>
            <a:off x="3123684" y="3083232"/>
            <a:ext cx="29954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FF33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องค์กรพัฒนาคุณธรรม </a:t>
            </a:r>
            <a:endParaRPr lang="th-TH" altLang="ko-KR" sz="2400" b="1" dirty="0">
              <a:solidFill>
                <a:srgbClr val="733E13"/>
              </a:solidFill>
              <a:latin typeface="DB Adman X" panose="02000506090000020004" pitchFamily="2" charset="-34"/>
              <a:ea typeface="Dotum" pitchFamily="34" charset="-127"/>
              <a:cs typeface="DB Adman X" panose="02000506090000020004" pitchFamily="2" charset="-34"/>
            </a:endParaRP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A7638D48-ECF6-4886-9C4A-A2767E230836}"/>
              </a:ext>
            </a:extLst>
          </p:cNvPr>
          <p:cNvSpPr/>
          <p:nvPr/>
        </p:nvSpPr>
        <p:spPr>
          <a:xfrm>
            <a:off x="4008827" y="3344842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ทำข้อ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1-6 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ทุกข้อ คะแนนรวมไม่น้อยกว่า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14 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คะแนน</a:t>
            </a:r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082A4D1-1B5D-498A-B399-8AE8244371EF}"/>
              </a:ext>
            </a:extLst>
          </p:cNvPr>
          <p:cNvSpPr txBox="1"/>
          <p:nvPr/>
        </p:nvSpPr>
        <p:spPr>
          <a:xfrm>
            <a:off x="2777196" y="2230745"/>
            <a:ext cx="29954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FF33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องค์กรคุณธรรมต้นแบบ </a:t>
            </a:r>
            <a:endParaRPr lang="th-TH" altLang="ko-KR" sz="2400" b="1" dirty="0">
              <a:solidFill>
                <a:srgbClr val="733E13"/>
              </a:solidFill>
              <a:latin typeface="DB Adman X" panose="02000506090000020004" pitchFamily="2" charset="-34"/>
              <a:ea typeface="Dotum" pitchFamily="34" charset="-127"/>
              <a:cs typeface="DB Adman X" panose="02000506090000020004" pitchFamily="2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414FF900-ED6C-4419-9ECC-340E41E93CDD}"/>
              </a:ext>
            </a:extLst>
          </p:cNvPr>
          <p:cNvSpPr/>
          <p:nvPr/>
        </p:nvSpPr>
        <p:spPr>
          <a:xfrm>
            <a:off x="4008827" y="2514337"/>
            <a:ext cx="430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ทำข้อ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1-9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ทุกข้อ คะแนนรวมไม่น้อยกว่า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21 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คะแนน</a:t>
            </a:r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4" name="ตัวเชื่อมต่อตรง 33">
            <a:extLst>
              <a:ext uri="{FF2B5EF4-FFF2-40B4-BE49-F238E27FC236}">
                <a16:creationId xmlns:a16="http://schemas.microsoft.com/office/drawing/2014/main" id="{D4DA3B2E-646A-4269-9271-CEA99563A195}"/>
              </a:ext>
            </a:extLst>
          </p:cNvPr>
          <p:cNvCxnSpPr/>
          <p:nvPr/>
        </p:nvCxnSpPr>
        <p:spPr>
          <a:xfrm>
            <a:off x="3779912" y="2976002"/>
            <a:ext cx="5364088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ตัวเชื่อมต่อตรง 34">
            <a:extLst>
              <a:ext uri="{FF2B5EF4-FFF2-40B4-BE49-F238E27FC236}">
                <a16:creationId xmlns:a16="http://schemas.microsoft.com/office/drawing/2014/main" id="{1FC91290-5B44-45B5-8147-7DF4DA1EC826}"/>
              </a:ext>
            </a:extLst>
          </p:cNvPr>
          <p:cNvCxnSpPr>
            <a:cxnSpLocks/>
          </p:cNvCxnSpPr>
          <p:nvPr/>
        </p:nvCxnSpPr>
        <p:spPr>
          <a:xfrm>
            <a:off x="4355976" y="3803768"/>
            <a:ext cx="4843937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ตัวเชื่อมต่อตรง 35">
            <a:extLst>
              <a:ext uri="{FF2B5EF4-FFF2-40B4-BE49-F238E27FC236}">
                <a16:creationId xmlns:a16="http://schemas.microsoft.com/office/drawing/2014/main" id="{8F761068-6C97-4EF3-9BFB-760025098A60}"/>
              </a:ext>
            </a:extLst>
          </p:cNvPr>
          <p:cNvCxnSpPr>
            <a:cxnSpLocks/>
          </p:cNvCxnSpPr>
          <p:nvPr/>
        </p:nvCxnSpPr>
        <p:spPr>
          <a:xfrm>
            <a:off x="5004048" y="4832154"/>
            <a:ext cx="419586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12B4AB3-6BF2-42E2-9C49-D879D392A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41" y="-34061"/>
            <a:ext cx="1213959" cy="12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7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8349F5-AE5C-4F7D-89F8-E81BD644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302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原创设计师QQ598969553     _9">
            <a:extLst>
              <a:ext uri="{FF2B5EF4-FFF2-40B4-BE49-F238E27FC236}">
                <a16:creationId xmlns:a16="http://schemas.microsoft.com/office/drawing/2014/main" id="{2D371E41-73AC-4F49-9446-72CB29EB1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255" y="1971051"/>
            <a:ext cx="7733745" cy="21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/>
            <a:r>
              <a:rPr lang="th-TH" altLang="en-US" sz="36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การขับเคลื่อนองค์กรคุณธรรมต้นแบบ</a:t>
            </a:r>
          </a:p>
          <a:p>
            <a:pPr lvl="0" algn="ctr"/>
            <a:r>
              <a:rPr lang="th-TH" altLang="en-US" sz="3100" b="1" dirty="0">
                <a:latin typeface="DB Ramintra X" panose="02000506090000020004" pitchFamily="2" charset="-34"/>
                <a:cs typeface="DB Ramintra X" panose="02000506090000020004" pitchFamily="2" charset="-34"/>
              </a:rPr>
              <a:t>หน่วยงานในสังกัดสำนักงานปลัดกระทรวงสาธารณสุข</a:t>
            </a:r>
            <a:br>
              <a:rPr lang="th-TH" altLang="en-US" sz="3200" b="1" dirty="0">
                <a:latin typeface="DB Ramintra X" panose="02000506090000020004" pitchFamily="2" charset="-34"/>
                <a:cs typeface="DB Ramintra X" panose="02000506090000020004" pitchFamily="2" charset="-34"/>
              </a:rPr>
            </a:br>
            <a:r>
              <a:rPr lang="th-TH" altLang="en-US" sz="3200" b="1" dirty="0">
                <a:latin typeface="DB Ramintra X" panose="02000506090000020004" pitchFamily="2" charset="-34"/>
                <a:cs typeface="DB Ramintra X" panose="02000506090000020004" pitchFamily="2" charset="-34"/>
              </a:rPr>
              <a:t>ราชการบริหารส่วนกลาง</a:t>
            </a:r>
          </a:p>
          <a:p>
            <a:pPr lvl="0" algn="ctr"/>
            <a:r>
              <a:rPr lang="th-TH" altLang="en-US" sz="3200" b="1" dirty="0">
                <a:latin typeface="DB Ramintra X" panose="02000506090000020004" pitchFamily="2" charset="-34"/>
                <a:cs typeface="DB Ramintra X" panose="02000506090000020004" pitchFamily="2" charset="-34"/>
              </a:rPr>
              <a:t> ประจำปีงบประมาณ พ.ศ. 2566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1FFFDDC-2317-486A-8C84-D48E1AC9F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814"/>
            <a:ext cx="1995686" cy="199568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BD891317-04BA-4524-A5C0-751F485BE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1256"/>
            <a:ext cx="2762373" cy="149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83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原创设计师QQ598969553     _9">
            <a:extLst>
              <a:ext uri="{FF2B5EF4-FFF2-40B4-BE49-F238E27FC236}">
                <a16:creationId xmlns:a16="http://schemas.microsoft.com/office/drawing/2014/main" id="{5C92BCEB-AD39-4DC2-83A8-47F21AA22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52" y="101786"/>
            <a:ext cx="8542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/>
            <a:r>
              <a:rPr lang="th-TH" altLang="en-US" sz="2400" b="1" dirty="0"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ขั้นตอนการขับเคลื่อนองค์กรคุณธรรมต้นแบบ ประจำปีงบประมาณ พ.ศ. 2566</a:t>
            </a:r>
          </a:p>
        </p:txBody>
      </p:sp>
      <p:cxnSp>
        <p:nvCxnSpPr>
          <p:cNvPr id="35" name="ตัวเชื่อมต่อตรง 34">
            <a:extLst>
              <a:ext uri="{FF2B5EF4-FFF2-40B4-BE49-F238E27FC236}">
                <a16:creationId xmlns:a16="http://schemas.microsoft.com/office/drawing/2014/main" id="{743692B9-E371-4F2E-897A-8B35875FD30C}"/>
              </a:ext>
            </a:extLst>
          </p:cNvPr>
          <p:cNvCxnSpPr>
            <a:cxnSpLocks/>
          </p:cNvCxnSpPr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190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Google Shape;248;p18">
            <a:extLst>
              <a:ext uri="{FF2B5EF4-FFF2-40B4-BE49-F238E27FC236}">
                <a16:creationId xmlns:a16="http://schemas.microsoft.com/office/drawing/2014/main" id="{0C1E6F30-A815-45F2-AA80-E190F513DDC1}"/>
              </a:ext>
            </a:extLst>
          </p:cNvPr>
          <p:cNvSpPr/>
          <p:nvPr/>
        </p:nvSpPr>
        <p:spPr>
          <a:xfrm>
            <a:off x="1147587" y="2022354"/>
            <a:ext cx="7490290" cy="1372199"/>
          </a:xfrm>
          <a:custGeom>
            <a:avLst/>
            <a:gdLst/>
            <a:ahLst/>
            <a:cxnLst/>
            <a:rect l="l" t="t" r="r" b="b"/>
            <a:pathLst>
              <a:path w="239174" h="43816" extrusionOk="0">
                <a:moveTo>
                  <a:pt x="21863" y="0"/>
                </a:moveTo>
                <a:cubicBezTo>
                  <a:pt x="20934" y="0"/>
                  <a:pt x="20019" y="61"/>
                  <a:pt x="19122" y="179"/>
                </a:cubicBezTo>
                <a:cubicBezTo>
                  <a:pt x="17157" y="418"/>
                  <a:pt x="15300" y="941"/>
                  <a:pt x="13609" y="1632"/>
                </a:cubicBezTo>
                <a:cubicBezTo>
                  <a:pt x="11919" y="2311"/>
                  <a:pt x="10406" y="3192"/>
                  <a:pt x="9073" y="4156"/>
                </a:cubicBezTo>
                <a:cubicBezTo>
                  <a:pt x="6394" y="6085"/>
                  <a:pt x="4489" y="8395"/>
                  <a:pt x="3156" y="10574"/>
                </a:cubicBezTo>
                <a:cubicBezTo>
                  <a:pt x="1846" y="12764"/>
                  <a:pt x="1096" y="14848"/>
                  <a:pt x="667" y="16551"/>
                </a:cubicBezTo>
                <a:cubicBezTo>
                  <a:pt x="239" y="18277"/>
                  <a:pt x="108" y="19622"/>
                  <a:pt x="48" y="20527"/>
                </a:cubicBezTo>
                <a:cubicBezTo>
                  <a:pt x="12" y="20980"/>
                  <a:pt x="24" y="21325"/>
                  <a:pt x="12" y="21563"/>
                </a:cubicBezTo>
                <a:cubicBezTo>
                  <a:pt x="0" y="21789"/>
                  <a:pt x="0" y="21908"/>
                  <a:pt x="0" y="21908"/>
                </a:cubicBezTo>
                <a:lnTo>
                  <a:pt x="11264" y="21908"/>
                </a:lnTo>
                <a:cubicBezTo>
                  <a:pt x="11264" y="21908"/>
                  <a:pt x="11264" y="21849"/>
                  <a:pt x="11264" y="21730"/>
                </a:cubicBezTo>
                <a:cubicBezTo>
                  <a:pt x="11276" y="21623"/>
                  <a:pt x="11264" y="21456"/>
                  <a:pt x="11288" y="21230"/>
                </a:cubicBezTo>
                <a:cubicBezTo>
                  <a:pt x="11311" y="20789"/>
                  <a:pt x="11383" y="20134"/>
                  <a:pt x="11585" y="19301"/>
                </a:cubicBezTo>
                <a:cubicBezTo>
                  <a:pt x="11788" y="18467"/>
                  <a:pt x="12157" y="17467"/>
                  <a:pt x="12788" y="16396"/>
                </a:cubicBezTo>
                <a:cubicBezTo>
                  <a:pt x="13443" y="15348"/>
                  <a:pt x="14371" y="14205"/>
                  <a:pt x="15681" y="13276"/>
                </a:cubicBezTo>
                <a:cubicBezTo>
                  <a:pt x="16979" y="12336"/>
                  <a:pt x="18622" y="11586"/>
                  <a:pt x="20551" y="11347"/>
                </a:cubicBezTo>
                <a:cubicBezTo>
                  <a:pt x="20987" y="11287"/>
                  <a:pt x="21439" y="11257"/>
                  <a:pt x="21900" y="11257"/>
                </a:cubicBezTo>
                <a:cubicBezTo>
                  <a:pt x="22444" y="11257"/>
                  <a:pt x="23002" y="11299"/>
                  <a:pt x="23563" y="11383"/>
                </a:cubicBezTo>
                <a:cubicBezTo>
                  <a:pt x="24075" y="11467"/>
                  <a:pt x="24587" y="11586"/>
                  <a:pt x="25099" y="11740"/>
                </a:cubicBezTo>
                <a:cubicBezTo>
                  <a:pt x="25611" y="11907"/>
                  <a:pt x="26123" y="12109"/>
                  <a:pt x="26623" y="12360"/>
                </a:cubicBezTo>
                <a:cubicBezTo>
                  <a:pt x="27623" y="12848"/>
                  <a:pt x="28575" y="13526"/>
                  <a:pt x="29421" y="14360"/>
                </a:cubicBezTo>
                <a:cubicBezTo>
                  <a:pt x="30254" y="15193"/>
                  <a:pt x="30980" y="16193"/>
                  <a:pt x="31528" y="17324"/>
                </a:cubicBezTo>
                <a:cubicBezTo>
                  <a:pt x="32064" y="18456"/>
                  <a:pt x="32409" y="19694"/>
                  <a:pt x="32516" y="21003"/>
                </a:cubicBezTo>
                <a:cubicBezTo>
                  <a:pt x="32528" y="21170"/>
                  <a:pt x="32552" y="21337"/>
                  <a:pt x="32552" y="21503"/>
                </a:cubicBezTo>
                <a:cubicBezTo>
                  <a:pt x="32552" y="21706"/>
                  <a:pt x="32564" y="21908"/>
                  <a:pt x="32564" y="22111"/>
                </a:cubicBezTo>
                <a:cubicBezTo>
                  <a:pt x="32576" y="22444"/>
                  <a:pt x="32576" y="22789"/>
                  <a:pt x="32600" y="23135"/>
                </a:cubicBezTo>
                <a:cubicBezTo>
                  <a:pt x="32624" y="23468"/>
                  <a:pt x="32647" y="23813"/>
                  <a:pt x="32671" y="24159"/>
                </a:cubicBezTo>
                <a:cubicBezTo>
                  <a:pt x="32814" y="25528"/>
                  <a:pt x="33088" y="26909"/>
                  <a:pt x="33505" y="28266"/>
                </a:cubicBezTo>
                <a:cubicBezTo>
                  <a:pt x="34326" y="30969"/>
                  <a:pt x="35695" y="33576"/>
                  <a:pt x="37565" y="35839"/>
                </a:cubicBezTo>
                <a:cubicBezTo>
                  <a:pt x="39422" y="38101"/>
                  <a:pt x="41791" y="40030"/>
                  <a:pt x="44494" y="41411"/>
                </a:cubicBezTo>
                <a:cubicBezTo>
                  <a:pt x="47209" y="42804"/>
                  <a:pt x="50281" y="43649"/>
                  <a:pt x="53412" y="43792"/>
                </a:cubicBezTo>
                <a:cubicBezTo>
                  <a:pt x="53745" y="43807"/>
                  <a:pt x="54080" y="43815"/>
                  <a:pt x="54415" y="43815"/>
                </a:cubicBezTo>
                <a:cubicBezTo>
                  <a:pt x="57218" y="43815"/>
                  <a:pt x="60078" y="43280"/>
                  <a:pt x="62758" y="42185"/>
                </a:cubicBezTo>
                <a:cubicBezTo>
                  <a:pt x="65771" y="40970"/>
                  <a:pt x="68509" y="39029"/>
                  <a:pt x="70735" y="36577"/>
                </a:cubicBezTo>
                <a:cubicBezTo>
                  <a:pt x="72950" y="34124"/>
                  <a:pt x="74653" y="31112"/>
                  <a:pt x="75557" y="27826"/>
                </a:cubicBezTo>
                <a:cubicBezTo>
                  <a:pt x="76022" y="26195"/>
                  <a:pt x="76296" y="24492"/>
                  <a:pt x="76355" y="22777"/>
                </a:cubicBezTo>
                <a:cubicBezTo>
                  <a:pt x="76367" y="22420"/>
                  <a:pt x="76379" y="22063"/>
                  <a:pt x="76379" y="21706"/>
                </a:cubicBezTo>
                <a:lnTo>
                  <a:pt x="76391" y="21384"/>
                </a:lnTo>
                <a:cubicBezTo>
                  <a:pt x="76391" y="21289"/>
                  <a:pt x="76403" y="21182"/>
                  <a:pt x="76415" y="21075"/>
                </a:cubicBezTo>
                <a:cubicBezTo>
                  <a:pt x="76439" y="20658"/>
                  <a:pt x="76510" y="20241"/>
                  <a:pt x="76581" y="19825"/>
                </a:cubicBezTo>
                <a:cubicBezTo>
                  <a:pt x="76903" y="18182"/>
                  <a:pt x="77629" y="16598"/>
                  <a:pt x="78713" y="15253"/>
                </a:cubicBezTo>
                <a:cubicBezTo>
                  <a:pt x="79784" y="13907"/>
                  <a:pt x="81201" y="12824"/>
                  <a:pt x="82796" y="12133"/>
                </a:cubicBezTo>
                <a:cubicBezTo>
                  <a:pt x="84116" y="11562"/>
                  <a:pt x="85557" y="11260"/>
                  <a:pt x="87020" y="11260"/>
                </a:cubicBezTo>
                <a:cubicBezTo>
                  <a:pt x="87326" y="11260"/>
                  <a:pt x="87633" y="11273"/>
                  <a:pt x="87940" y="11300"/>
                </a:cubicBezTo>
                <a:cubicBezTo>
                  <a:pt x="89702" y="11443"/>
                  <a:pt x="91417" y="12038"/>
                  <a:pt x="92905" y="13026"/>
                </a:cubicBezTo>
                <a:cubicBezTo>
                  <a:pt x="93655" y="13526"/>
                  <a:pt x="94334" y="14122"/>
                  <a:pt x="94941" y="14776"/>
                </a:cubicBezTo>
                <a:cubicBezTo>
                  <a:pt x="95536" y="15455"/>
                  <a:pt x="96072" y="16193"/>
                  <a:pt x="96477" y="16991"/>
                </a:cubicBezTo>
                <a:lnTo>
                  <a:pt x="96632" y="17289"/>
                </a:lnTo>
                <a:lnTo>
                  <a:pt x="96763" y="17598"/>
                </a:lnTo>
                <a:cubicBezTo>
                  <a:pt x="96870" y="17801"/>
                  <a:pt x="96941" y="18015"/>
                  <a:pt x="97024" y="18217"/>
                </a:cubicBezTo>
                <a:cubicBezTo>
                  <a:pt x="97167" y="18646"/>
                  <a:pt x="97310" y="19075"/>
                  <a:pt x="97405" y="19515"/>
                </a:cubicBezTo>
                <a:cubicBezTo>
                  <a:pt x="97513" y="19956"/>
                  <a:pt x="97572" y="20396"/>
                  <a:pt x="97632" y="20849"/>
                </a:cubicBezTo>
                <a:cubicBezTo>
                  <a:pt x="97632" y="21075"/>
                  <a:pt x="97667" y="21301"/>
                  <a:pt x="97667" y="21527"/>
                </a:cubicBezTo>
                <a:lnTo>
                  <a:pt x="97691" y="22539"/>
                </a:lnTo>
                <a:cubicBezTo>
                  <a:pt x="97786" y="26254"/>
                  <a:pt x="98882" y="29993"/>
                  <a:pt x="100811" y="33195"/>
                </a:cubicBezTo>
                <a:cubicBezTo>
                  <a:pt x="102751" y="36410"/>
                  <a:pt x="105514" y="39125"/>
                  <a:pt x="108788" y="40970"/>
                </a:cubicBezTo>
                <a:cubicBezTo>
                  <a:pt x="110419" y="41899"/>
                  <a:pt x="112181" y="42601"/>
                  <a:pt x="114003" y="43089"/>
                </a:cubicBezTo>
                <a:cubicBezTo>
                  <a:pt x="115836" y="43578"/>
                  <a:pt x="117718" y="43804"/>
                  <a:pt x="119587" y="43816"/>
                </a:cubicBezTo>
                <a:cubicBezTo>
                  <a:pt x="121456" y="43804"/>
                  <a:pt x="123349" y="43578"/>
                  <a:pt x="125171" y="43089"/>
                </a:cubicBezTo>
                <a:cubicBezTo>
                  <a:pt x="126992" y="42601"/>
                  <a:pt x="128755" y="41899"/>
                  <a:pt x="130386" y="40970"/>
                </a:cubicBezTo>
                <a:cubicBezTo>
                  <a:pt x="133672" y="39125"/>
                  <a:pt x="136422" y="36410"/>
                  <a:pt x="138363" y="33195"/>
                </a:cubicBezTo>
                <a:cubicBezTo>
                  <a:pt x="140292" y="29993"/>
                  <a:pt x="141387" y="26254"/>
                  <a:pt x="141482" y="22539"/>
                </a:cubicBezTo>
                <a:lnTo>
                  <a:pt x="141506" y="21527"/>
                </a:lnTo>
                <a:cubicBezTo>
                  <a:pt x="141506" y="21301"/>
                  <a:pt x="141542" y="21075"/>
                  <a:pt x="141554" y="20849"/>
                </a:cubicBezTo>
                <a:cubicBezTo>
                  <a:pt x="141601" y="20396"/>
                  <a:pt x="141661" y="19956"/>
                  <a:pt x="141768" y="19515"/>
                </a:cubicBezTo>
                <a:cubicBezTo>
                  <a:pt x="141863" y="19075"/>
                  <a:pt x="142006" y="18646"/>
                  <a:pt x="142149" y="18217"/>
                </a:cubicBezTo>
                <a:cubicBezTo>
                  <a:pt x="142244" y="18015"/>
                  <a:pt x="142304" y="17801"/>
                  <a:pt x="142411" y="17598"/>
                </a:cubicBezTo>
                <a:lnTo>
                  <a:pt x="142542" y="17289"/>
                </a:lnTo>
                <a:lnTo>
                  <a:pt x="142697" y="16991"/>
                </a:lnTo>
                <a:cubicBezTo>
                  <a:pt x="143102" y="16193"/>
                  <a:pt x="143637" y="15455"/>
                  <a:pt x="144233" y="14776"/>
                </a:cubicBezTo>
                <a:cubicBezTo>
                  <a:pt x="144840" y="14122"/>
                  <a:pt x="145519" y="13526"/>
                  <a:pt x="146269" y="13026"/>
                </a:cubicBezTo>
                <a:cubicBezTo>
                  <a:pt x="147757" y="12038"/>
                  <a:pt x="149471" y="11443"/>
                  <a:pt x="151234" y="11300"/>
                </a:cubicBezTo>
                <a:cubicBezTo>
                  <a:pt x="151541" y="11273"/>
                  <a:pt x="151847" y="11260"/>
                  <a:pt x="152154" y="11260"/>
                </a:cubicBezTo>
                <a:cubicBezTo>
                  <a:pt x="153616" y="11260"/>
                  <a:pt x="155058" y="11562"/>
                  <a:pt x="156377" y="12133"/>
                </a:cubicBezTo>
                <a:cubicBezTo>
                  <a:pt x="157973" y="12824"/>
                  <a:pt x="159389" y="13907"/>
                  <a:pt x="160461" y="15253"/>
                </a:cubicBezTo>
                <a:cubicBezTo>
                  <a:pt x="161544" y="16598"/>
                  <a:pt x="162271" y="18182"/>
                  <a:pt x="162592" y="19825"/>
                </a:cubicBezTo>
                <a:cubicBezTo>
                  <a:pt x="162664" y="20241"/>
                  <a:pt x="162735" y="20658"/>
                  <a:pt x="162759" y="21075"/>
                </a:cubicBezTo>
                <a:cubicBezTo>
                  <a:pt x="162771" y="21182"/>
                  <a:pt x="162783" y="21289"/>
                  <a:pt x="162783" y="21396"/>
                </a:cubicBezTo>
                <a:lnTo>
                  <a:pt x="162795" y="21706"/>
                </a:lnTo>
                <a:cubicBezTo>
                  <a:pt x="162795" y="22063"/>
                  <a:pt x="162806" y="22420"/>
                  <a:pt x="162818" y="22789"/>
                </a:cubicBezTo>
                <a:cubicBezTo>
                  <a:pt x="162878" y="24492"/>
                  <a:pt x="163152" y="26195"/>
                  <a:pt x="163616" y="27838"/>
                </a:cubicBezTo>
                <a:cubicBezTo>
                  <a:pt x="164521" y="31112"/>
                  <a:pt x="166224" y="34124"/>
                  <a:pt x="168438" y="36577"/>
                </a:cubicBezTo>
                <a:cubicBezTo>
                  <a:pt x="170665" y="39041"/>
                  <a:pt x="173403" y="40970"/>
                  <a:pt x="176415" y="42185"/>
                </a:cubicBezTo>
                <a:cubicBezTo>
                  <a:pt x="179095" y="43280"/>
                  <a:pt x="181955" y="43815"/>
                  <a:pt x="184759" y="43815"/>
                </a:cubicBezTo>
                <a:cubicBezTo>
                  <a:pt x="185094" y="43815"/>
                  <a:pt x="185428" y="43807"/>
                  <a:pt x="185762" y="43792"/>
                </a:cubicBezTo>
                <a:cubicBezTo>
                  <a:pt x="188893" y="43649"/>
                  <a:pt x="191965" y="42804"/>
                  <a:pt x="194680" y="41411"/>
                </a:cubicBezTo>
                <a:cubicBezTo>
                  <a:pt x="197382" y="40030"/>
                  <a:pt x="199752" y="38101"/>
                  <a:pt x="201609" y="35839"/>
                </a:cubicBezTo>
                <a:cubicBezTo>
                  <a:pt x="203478" y="33576"/>
                  <a:pt x="204847" y="30969"/>
                  <a:pt x="205669" y="28266"/>
                </a:cubicBezTo>
                <a:cubicBezTo>
                  <a:pt x="206086" y="26909"/>
                  <a:pt x="206360" y="25528"/>
                  <a:pt x="206502" y="24159"/>
                </a:cubicBezTo>
                <a:cubicBezTo>
                  <a:pt x="206526" y="23813"/>
                  <a:pt x="206550" y="23468"/>
                  <a:pt x="206574" y="23135"/>
                </a:cubicBezTo>
                <a:cubicBezTo>
                  <a:pt x="206598" y="22789"/>
                  <a:pt x="206598" y="22444"/>
                  <a:pt x="206610" y="22111"/>
                </a:cubicBezTo>
                <a:cubicBezTo>
                  <a:pt x="206610" y="21908"/>
                  <a:pt x="206621" y="21706"/>
                  <a:pt x="206621" y="21503"/>
                </a:cubicBezTo>
                <a:cubicBezTo>
                  <a:pt x="206621" y="21337"/>
                  <a:pt x="206645" y="21170"/>
                  <a:pt x="206657" y="21003"/>
                </a:cubicBezTo>
                <a:cubicBezTo>
                  <a:pt x="206764" y="19694"/>
                  <a:pt x="207110" y="18456"/>
                  <a:pt x="207645" y="17324"/>
                </a:cubicBezTo>
                <a:cubicBezTo>
                  <a:pt x="208193" y="16205"/>
                  <a:pt x="208919" y="15193"/>
                  <a:pt x="209753" y="14360"/>
                </a:cubicBezTo>
                <a:cubicBezTo>
                  <a:pt x="210598" y="13526"/>
                  <a:pt x="211551" y="12848"/>
                  <a:pt x="212551" y="12360"/>
                </a:cubicBezTo>
                <a:cubicBezTo>
                  <a:pt x="213051" y="12109"/>
                  <a:pt x="213563" y="11907"/>
                  <a:pt x="214075" y="11740"/>
                </a:cubicBezTo>
                <a:cubicBezTo>
                  <a:pt x="214587" y="11586"/>
                  <a:pt x="215099" y="11467"/>
                  <a:pt x="215611" y="11383"/>
                </a:cubicBezTo>
                <a:cubicBezTo>
                  <a:pt x="216185" y="11304"/>
                  <a:pt x="216755" y="11261"/>
                  <a:pt x="217311" y="11261"/>
                </a:cubicBezTo>
                <a:cubicBezTo>
                  <a:pt x="217759" y="11261"/>
                  <a:pt x="218198" y="11289"/>
                  <a:pt x="218623" y="11347"/>
                </a:cubicBezTo>
                <a:cubicBezTo>
                  <a:pt x="220552" y="11586"/>
                  <a:pt x="222207" y="12336"/>
                  <a:pt x="223493" y="13276"/>
                </a:cubicBezTo>
                <a:cubicBezTo>
                  <a:pt x="224802" y="14217"/>
                  <a:pt x="225743" y="15348"/>
                  <a:pt x="226386" y="16396"/>
                </a:cubicBezTo>
                <a:cubicBezTo>
                  <a:pt x="227017" y="17467"/>
                  <a:pt x="227386" y="18467"/>
                  <a:pt x="227588" y="19301"/>
                </a:cubicBezTo>
                <a:cubicBezTo>
                  <a:pt x="227791" y="20134"/>
                  <a:pt x="227862" y="20789"/>
                  <a:pt x="227886" y="21230"/>
                </a:cubicBezTo>
                <a:cubicBezTo>
                  <a:pt x="227910" y="21456"/>
                  <a:pt x="227898" y="21623"/>
                  <a:pt x="227910" y="21730"/>
                </a:cubicBezTo>
                <a:cubicBezTo>
                  <a:pt x="227910" y="21849"/>
                  <a:pt x="227910" y="21908"/>
                  <a:pt x="227910" y="21908"/>
                </a:cubicBezTo>
                <a:lnTo>
                  <a:pt x="239173" y="21908"/>
                </a:lnTo>
                <a:cubicBezTo>
                  <a:pt x="239173" y="21908"/>
                  <a:pt x="239173" y="21789"/>
                  <a:pt x="239161" y="21563"/>
                </a:cubicBezTo>
                <a:cubicBezTo>
                  <a:pt x="239161" y="21325"/>
                  <a:pt x="239161" y="20980"/>
                  <a:pt x="239126" y="20527"/>
                </a:cubicBezTo>
                <a:cubicBezTo>
                  <a:pt x="239078" y="19622"/>
                  <a:pt x="238935" y="18277"/>
                  <a:pt x="238506" y="16551"/>
                </a:cubicBezTo>
                <a:cubicBezTo>
                  <a:pt x="238078" y="14848"/>
                  <a:pt x="237340" y="12764"/>
                  <a:pt x="236018" y="10574"/>
                </a:cubicBezTo>
                <a:cubicBezTo>
                  <a:pt x="234685" y="8395"/>
                  <a:pt x="232780" y="6085"/>
                  <a:pt x="230101" y="4156"/>
                </a:cubicBezTo>
                <a:cubicBezTo>
                  <a:pt x="228767" y="3192"/>
                  <a:pt x="227255" y="2311"/>
                  <a:pt x="225564" y="1632"/>
                </a:cubicBezTo>
                <a:cubicBezTo>
                  <a:pt x="223874" y="941"/>
                  <a:pt x="222028" y="418"/>
                  <a:pt x="220052" y="179"/>
                </a:cubicBezTo>
                <a:cubicBezTo>
                  <a:pt x="219160" y="61"/>
                  <a:pt x="218246" y="0"/>
                  <a:pt x="217315" y="0"/>
                </a:cubicBezTo>
                <a:cubicBezTo>
                  <a:pt x="216196" y="0"/>
                  <a:pt x="215053" y="87"/>
                  <a:pt x="213896" y="263"/>
                </a:cubicBezTo>
                <a:cubicBezTo>
                  <a:pt x="212837" y="429"/>
                  <a:pt x="211765" y="668"/>
                  <a:pt x="210705" y="1001"/>
                </a:cubicBezTo>
                <a:cubicBezTo>
                  <a:pt x="209646" y="1334"/>
                  <a:pt x="208586" y="1763"/>
                  <a:pt x="207562" y="2263"/>
                </a:cubicBezTo>
                <a:cubicBezTo>
                  <a:pt x="205502" y="3275"/>
                  <a:pt x="203550" y="4656"/>
                  <a:pt x="201811" y="6371"/>
                </a:cubicBezTo>
                <a:cubicBezTo>
                  <a:pt x="200097" y="8097"/>
                  <a:pt x="198609" y="10145"/>
                  <a:pt x="197489" y="12467"/>
                </a:cubicBezTo>
                <a:cubicBezTo>
                  <a:pt x="196382" y="14788"/>
                  <a:pt x="195656" y="17384"/>
                  <a:pt x="195442" y="20075"/>
                </a:cubicBezTo>
                <a:cubicBezTo>
                  <a:pt x="195418" y="20408"/>
                  <a:pt x="195382" y="20753"/>
                  <a:pt x="195370" y="21087"/>
                </a:cubicBezTo>
                <a:cubicBezTo>
                  <a:pt x="195370" y="21396"/>
                  <a:pt x="195358" y="21694"/>
                  <a:pt x="195358" y="22004"/>
                </a:cubicBezTo>
                <a:cubicBezTo>
                  <a:pt x="195346" y="22170"/>
                  <a:pt x="195346" y="22337"/>
                  <a:pt x="195334" y="22504"/>
                </a:cubicBezTo>
                <a:cubicBezTo>
                  <a:pt x="195322" y="22670"/>
                  <a:pt x="195311" y="22837"/>
                  <a:pt x="195299" y="23016"/>
                </a:cubicBezTo>
                <a:cubicBezTo>
                  <a:pt x="195227" y="23682"/>
                  <a:pt x="195096" y="24349"/>
                  <a:pt x="194894" y="25004"/>
                </a:cubicBezTo>
                <a:cubicBezTo>
                  <a:pt x="194501" y="26302"/>
                  <a:pt x="193834" y="27564"/>
                  <a:pt x="192929" y="28671"/>
                </a:cubicBezTo>
                <a:cubicBezTo>
                  <a:pt x="192013" y="29778"/>
                  <a:pt x="190858" y="30719"/>
                  <a:pt x="189548" y="31386"/>
                </a:cubicBezTo>
                <a:cubicBezTo>
                  <a:pt x="188226" y="32064"/>
                  <a:pt x="186762" y="32469"/>
                  <a:pt x="185226" y="32541"/>
                </a:cubicBezTo>
                <a:cubicBezTo>
                  <a:pt x="185055" y="32548"/>
                  <a:pt x="184883" y="32552"/>
                  <a:pt x="184712" y="32552"/>
                </a:cubicBezTo>
                <a:cubicBezTo>
                  <a:pt x="183337" y="32552"/>
                  <a:pt x="181970" y="32296"/>
                  <a:pt x="180678" y="31767"/>
                </a:cubicBezTo>
                <a:cubicBezTo>
                  <a:pt x="179225" y="31183"/>
                  <a:pt x="177892" y="30231"/>
                  <a:pt x="176796" y="29040"/>
                </a:cubicBezTo>
                <a:cubicBezTo>
                  <a:pt x="175713" y="27826"/>
                  <a:pt x="174891" y="26373"/>
                  <a:pt x="174451" y="24790"/>
                </a:cubicBezTo>
                <a:cubicBezTo>
                  <a:pt x="174236" y="24004"/>
                  <a:pt x="174094" y="23182"/>
                  <a:pt x="174070" y="22337"/>
                </a:cubicBezTo>
                <a:lnTo>
                  <a:pt x="174046" y="21503"/>
                </a:lnTo>
                <a:lnTo>
                  <a:pt x="174034" y="20861"/>
                </a:lnTo>
                <a:cubicBezTo>
                  <a:pt x="174022" y="20646"/>
                  <a:pt x="173998" y="20432"/>
                  <a:pt x="173986" y="20218"/>
                </a:cubicBezTo>
                <a:cubicBezTo>
                  <a:pt x="173927" y="19360"/>
                  <a:pt x="173796" y="18503"/>
                  <a:pt x="173641" y="17646"/>
                </a:cubicBezTo>
                <a:cubicBezTo>
                  <a:pt x="172963" y="14241"/>
                  <a:pt x="171450" y="10966"/>
                  <a:pt x="169248" y="8216"/>
                </a:cubicBezTo>
                <a:cubicBezTo>
                  <a:pt x="167045" y="5466"/>
                  <a:pt x="164152" y="3227"/>
                  <a:pt x="160854" y="1799"/>
                </a:cubicBezTo>
                <a:cubicBezTo>
                  <a:pt x="159211" y="1084"/>
                  <a:pt x="157461" y="584"/>
                  <a:pt x="155687" y="287"/>
                </a:cubicBezTo>
                <a:cubicBezTo>
                  <a:pt x="154533" y="94"/>
                  <a:pt x="153370" y="1"/>
                  <a:pt x="152203" y="1"/>
                </a:cubicBezTo>
                <a:cubicBezTo>
                  <a:pt x="151563" y="1"/>
                  <a:pt x="150922" y="29"/>
                  <a:pt x="150281" y="84"/>
                </a:cubicBezTo>
                <a:cubicBezTo>
                  <a:pt x="146674" y="370"/>
                  <a:pt x="143090" y="1620"/>
                  <a:pt x="140042" y="3644"/>
                </a:cubicBezTo>
                <a:cubicBezTo>
                  <a:pt x="138506" y="4668"/>
                  <a:pt x="137113" y="5883"/>
                  <a:pt x="135875" y="7240"/>
                </a:cubicBezTo>
                <a:cubicBezTo>
                  <a:pt x="134648" y="8621"/>
                  <a:pt x="133565" y="10133"/>
                  <a:pt x="132719" y="11788"/>
                </a:cubicBezTo>
                <a:lnTo>
                  <a:pt x="132398" y="12407"/>
                </a:lnTo>
                <a:lnTo>
                  <a:pt x="132112" y="13038"/>
                </a:lnTo>
                <a:cubicBezTo>
                  <a:pt x="131922" y="13455"/>
                  <a:pt x="131755" y="13895"/>
                  <a:pt x="131588" y="14324"/>
                </a:cubicBezTo>
                <a:cubicBezTo>
                  <a:pt x="131279" y="15205"/>
                  <a:pt x="130993" y="16086"/>
                  <a:pt x="130791" y="17003"/>
                </a:cubicBezTo>
                <a:cubicBezTo>
                  <a:pt x="130576" y="17908"/>
                  <a:pt x="130445" y="18837"/>
                  <a:pt x="130338" y="19753"/>
                </a:cubicBezTo>
                <a:cubicBezTo>
                  <a:pt x="130314" y="20218"/>
                  <a:pt x="130255" y="20682"/>
                  <a:pt x="130255" y="21146"/>
                </a:cubicBezTo>
                <a:lnTo>
                  <a:pt x="130231" y="22218"/>
                </a:lnTo>
                <a:cubicBezTo>
                  <a:pt x="130183" y="24040"/>
                  <a:pt x="129659" y="25825"/>
                  <a:pt x="128719" y="27385"/>
                </a:cubicBezTo>
                <a:cubicBezTo>
                  <a:pt x="127778" y="28945"/>
                  <a:pt x="126421" y="30278"/>
                  <a:pt x="124826" y="31171"/>
                </a:cubicBezTo>
                <a:cubicBezTo>
                  <a:pt x="124040" y="31636"/>
                  <a:pt x="123182" y="31969"/>
                  <a:pt x="122301" y="32207"/>
                </a:cubicBezTo>
                <a:cubicBezTo>
                  <a:pt x="121420" y="32433"/>
                  <a:pt x="120515" y="32552"/>
                  <a:pt x="119587" y="32552"/>
                </a:cubicBezTo>
                <a:cubicBezTo>
                  <a:pt x="118658" y="32552"/>
                  <a:pt x="117753" y="32433"/>
                  <a:pt x="116872" y="32207"/>
                </a:cubicBezTo>
                <a:cubicBezTo>
                  <a:pt x="115991" y="31969"/>
                  <a:pt x="115134" y="31636"/>
                  <a:pt x="114348" y="31171"/>
                </a:cubicBezTo>
                <a:cubicBezTo>
                  <a:pt x="112753" y="30278"/>
                  <a:pt x="111407" y="28945"/>
                  <a:pt x="110455" y="27385"/>
                </a:cubicBezTo>
                <a:cubicBezTo>
                  <a:pt x="109526" y="25825"/>
                  <a:pt x="108990" y="24051"/>
                  <a:pt x="108943" y="22218"/>
                </a:cubicBezTo>
                <a:lnTo>
                  <a:pt x="108919" y="21146"/>
                </a:lnTo>
                <a:cubicBezTo>
                  <a:pt x="108919" y="20682"/>
                  <a:pt x="108859" y="20218"/>
                  <a:pt x="108835" y="19753"/>
                </a:cubicBezTo>
                <a:cubicBezTo>
                  <a:pt x="108728" y="18837"/>
                  <a:pt x="108597" y="17908"/>
                  <a:pt x="108383" y="17003"/>
                </a:cubicBezTo>
                <a:cubicBezTo>
                  <a:pt x="108181" y="16098"/>
                  <a:pt x="107895" y="15205"/>
                  <a:pt x="107585" y="14324"/>
                </a:cubicBezTo>
                <a:cubicBezTo>
                  <a:pt x="107419" y="13895"/>
                  <a:pt x="107264" y="13455"/>
                  <a:pt x="107061" y="13038"/>
                </a:cubicBezTo>
                <a:lnTo>
                  <a:pt x="106776" y="12407"/>
                </a:lnTo>
                <a:lnTo>
                  <a:pt x="106454" y="11788"/>
                </a:lnTo>
                <a:cubicBezTo>
                  <a:pt x="105609" y="10133"/>
                  <a:pt x="104525" y="8621"/>
                  <a:pt x="103299" y="7240"/>
                </a:cubicBezTo>
                <a:cubicBezTo>
                  <a:pt x="102061" y="5883"/>
                  <a:pt x="100668" y="4668"/>
                  <a:pt x="99144" y="3644"/>
                </a:cubicBezTo>
                <a:cubicBezTo>
                  <a:pt x="96084" y="1620"/>
                  <a:pt x="92512" y="370"/>
                  <a:pt x="88892" y="84"/>
                </a:cubicBezTo>
                <a:cubicBezTo>
                  <a:pt x="88252" y="29"/>
                  <a:pt x="87611" y="1"/>
                  <a:pt x="86971" y="1"/>
                </a:cubicBezTo>
                <a:cubicBezTo>
                  <a:pt x="85804" y="1"/>
                  <a:pt x="84640" y="94"/>
                  <a:pt x="83487" y="287"/>
                </a:cubicBezTo>
                <a:cubicBezTo>
                  <a:pt x="81713" y="584"/>
                  <a:pt x="79963" y="1084"/>
                  <a:pt x="78320" y="1799"/>
                </a:cubicBezTo>
                <a:cubicBezTo>
                  <a:pt x="75022" y="3227"/>
                  <a:pt x="72128" y="5466"/>
                  <a:pt x="69926" y="8216"/>
                </a:cubicBezTo>
                <a:cubicBezTo>
                  <a:pt x="67723" y="10966"/>
                  <a:pt x="66211" y="14241"/>
                  <a:pt x="65532" y="17646"/>
                </a:cubicBezTo>
                <a:cubicBezTo>
                  <a:pt x="65378" y="18503"/>
                  <a:pt x="65247" y="19360"/>
                  <a:pt x="65187" y="20218"/>
                </a:cubicBezTo>
                <a:cubicBezTo>
                  <a:pt x="65175" y="20432"/>
                  <a:pt x="65151" y="20646"/>
                  <a:pt x="65151" y="20861"/>
                </a:cubicBezTo>
                <a:lnTo>
                  <a:pt x="65128" y="21503"/>
                </a:lnTo>
                <a:lnTo>
                  <a:pt x="65104" y="22337"/>
                </a:lnTo>
                <a:cubicBezTo>
                  <a:pt x="65080" y="23182"/>
                  <a:pt x="64949" y="24004"/>
                  <a:pt x="64723" y="24790"/>
                </a:cubicBezTo>
                <a:cubicBezTo>
                  <a:pt x="64282" y="26373"/>
                  <a:pt x="63461" y="27826"/>
                  <a:pt x="62377" y="29040"/>
                </a:cubicBezTo>
                <a:cubicBezTo>
                  <a:pt x="61294" y="30231"/>
                  <a:pt x="59948" y="31183"/>
                  <a:pt x="58496" y="31767"/>
                </a:cubicBezTo>
                <a:cubicBezTo>
                  <a:pt x="57204" y="32296"/>
                  <a:pt x="55837" y="32552"/>
                  <a:pt x="54461" y="32552"/>
                </a:cubicBezTo>
                <a:cubicBezTo>
                  <a:pt x="54290" y="32552"/>
                  <a:pt x="54119" y="32548"/>
                  <a:pt x="53948" y="32541"/>
                </a:cubicBezTo>
                <a:cubicBezTo>
                  <a:pt x="52412" y="32469"/>
                  <a:pt x="50947" y="32064"/>
                  <a:pt x="49626" y="31386"/>
                </a:cubicBezTo>
                <a:cubicBezTo>
                  <a:pt x="48316" y="30719"/>
                  <a:pt x="47161" y="29778"/>
                  <a:pt x="46244" y="28671"/>
                </a:cubicBezTo>
                <a:cubicBezTo>
                  <a:pt x="45339" y="27564"/>
                  <a:pt x="44673" y="26302"/>
                  <a:pt x="44280" y="25004"/>
                </a:cubicBezTo>
                <a:cubicBezTo>
                  <a:pt x="44077" y="24349"/>
                  <a:pt x="43946" y="23682"/>
                  <a:pt x="43875" y="23016"/>
                </a:cubicBezTo>
                <a:cubicBezTo>
                  <a:pt x="43863" y="22837"/>
                  <a:pt x="43851" y="22670"/>
                  <a:pt x="43839" y="22504"/>
                </a:cubicBezTo>
                <a:cubicBezTo>
                  <a:pt x="43827" y="22337"/>
                  <a:pt x="43827" y="22170"/>
                  <a:pt x="43827" y="22004"/>
                </a:cubicBezTo>
                <a:cubicBezTo>
                  <a:pt x="43815" y="21694"/>
                  <a:pt x="43804" y="21396"/>
                  <a:pt x="43804" y="21087"/>
                </a:cubicBezTo>
                <a:cubicBezTo>
                  <a:pt x="43792" y="20753"/>
                  <a:pt x="43768" y="20420"/>
                  <a:pt x="43744" y="20075"/>
                </a:cubicBezTo>
                <a:cubicBezTo>
                  <a:pt x="43518" y="17384"/>
                  <a:pt x="42803" y="14788"/>
                  <a:pt x="41684" y="12467"/>
                </a:cubicBezTo>
                <a:cubicBezTo>
                  <a:pt x="40565" y="10145"/>
                  <a:pt x="39077" y="8097"/>
                  <a:pt x="37362" y="6371"/>
                </a:cubicBezTo>
                <a:cubicBezTo>
                  <a:pt x="35624" y="4656"/>
                  <a:pt x="33671" y="3275"/>
                  <a:pt x="31612" y="2263"/>
                </a:cubicBezTo>
                <a:cubicBezTo>
                  <a:pt x="30588" y="1763"/>
                  <a:pt x="29528" y="1334"/>
                  <a:pt x="28468" y="1001"/>
                </a:cubicBezTo>
                <a:cubicBezTo>
                  <a:pt x="27409" y="668"/>
                  <a:pt x="26337" y="429"/>
                  <a:pt x="25277" y="263"/>
                </a:cubicBezTo>
                <a:cubicBezTo>
                  <a:pt x="24120" y="87"/>
                  <a:pt x="22981" y="0"/>
                  <a:pt x="218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77" name="Google Shape;249;p18">
            <a:extLst>
              <a:ext uri="{FF2B5EF4-FFF2-40B4-BE49-F238E27FC236}">
                <a16:creationId xmlns:a16="http://schemas.microsoft.com/office/drawing/2014/main" id="{E383CA74-A08C-4C58-9BD4-E696E1868038}"/>
              </a:ext>
            </a:extLst>
          </p:cNvPr>
          <p:cNvSpPr/>
          <p:nvPr/>
        </p:nvSpPr>
        <p:spPr>
          <a:xfrm>
            <a:off x="1352088" y="2226717"/>
            <a:ext cx="6837761" cy="1033128"/>
          </a:xfrm>
          <a:custGeom>
            <a:avLst/>
            <a:gdLst/>
            <a:ahLst/>
            <a:cxnLst/>
            <a:rect l="l" t="t" r="r" b="b"/>
            <a:pathLst>
              <a:path w="218338" h="32989" extrusionOk="0">
                <a:moveTo>
                  <a:pt x="76602" y="1"/>
                </a:moveTo>
                <a:cubicBezTo>
                  <a:pt x="75021" y="1"/>
                  <a:pt x="73464" y="328"/>
                  <a:pt x="72045" y="948"/>
                </a:cubicBezTo>
                <a:cubicBezTo>
                  <a:pt x="70319" y="1687"/>
                  <a:pt x="68795" y="2865"/>
                  <a:pt x="67640" y="4318"/>
                </a:cubicBezTo>
                <a:cubicBezTo>
                  <a:pt x="66473" y="5759"/>
                  <a:pt x="65687" y="7473"/>
                  <a:pt x="65330" y="9247"/>
                </a:cubicBezTo>
                <a:cubicBezTo>
                  <a:pt x="65259" y="9699"/>
                  <a:pt x="65187" y="10152"/>
                  <a:pt x="65151" y="10604"/>
                </a:cubicBezTo>
                <a:cubicBezTo>
                  <a:pt x="65151" y="10711"/>
                  <a:pt x="65139" y="10831"/>
                  <a:pt x="65128" y="10938"/>
                </a:cubicBezTo>
                <a:lnTo>
                  <a:pt x="65128" y="11283"/>
                </a:lnTo>
                <a:cubicBezTo>
                  <a:pt x="65116" y="11628"/>
                  <a:pt x="65104" y="11985"/>
                  <a:pt x="65092" y="12343"/>
                </a:cubicBezTo>
                <a:cubicBezTo>
                  <a:pt x="65032" y="13986"/>
                  <a:pt x="64770" y="15617"/>
                  <a:pt x="64330" y="17188"/>
                </a:cubicBezTo>
                <a:cubicBezTo>
                  <a:pt x="63449" y="20344"/>
                  <a:pt x="61818" y="23237"/>
                  <a:pt x="59686" y="25606"/>
                </a:cubicBezTo>
                <a:cubicBezTo>
                  <a:pt x="57555" y="27964"/>
                  <a:pt x="54912" y="29821"/>
                  <a:pt x="52019" y="30988"/>
                </a:cubicBezTo>
                <a:cubicBezTo>
                  <a:pt x="49456" y="32047"/>
                  <a:pt x="46715" y="32559"/>
                  <a:pt x="44029" y="32559"/>
                </a:cubicBezTo>
                <a:cubicBezTo>
                  <a:pt x="43695" y="32559"/>
                  <a:pt x="43362" y="32551"/>
                  <a:pt x="43030" y="32536"/>
                </a:cubicBezTo>
                <a:cubicBezTo>
                  <a:pt x="40017" y="32393"/>
                  <a:pt x="37065" y="31583"/>
                  <a:pt x="34469" y="30250"/>
                </a:cubicBezTo>
                <a:cubicBezTo>
                  <a:pt x="31862" y="28916"/>
                  <a:pt x="29587" y="27071"/>
                  <a:pt x="27790" y="24892"/>
                </a:cubicBezTo>
                <a:cubicBezTo>
                  <a:pt x="26004" y="22713"/>
                  <a:pt x="24682" y="20213"/>
                  <a:pt x="23896" y="17605"/>
                </a:cubicBezTo>
                <a:cubicBezTo>
                  <a:pt x="23503" y="16307"/>
                  <a:pt x="23229" y="14986"/>
                  <a:pt x="23099" y="13664"/>
                </a:cubicBezTo>
                <a:cubicBezTo>
                  <a:pt x="23075" y="13331"/>
                  <a:pt x="23051" y="12997"/>
                  <a:pt x="23027" y="12676"/>
                </a:cubicBezTo>
                <a:cubicBezTo>
                  <a:pt x="23003" y="12343"/>
                  <a:pt x="23003" y="12021"/>
                  <a:pt x="22991" y="11688"/>
                </a:cubicBezTo>
                <a:cubicBezTo>
                  <a:pt x="22991" y="11485"/>
                  <a:pt x="22979" y="11271"/>
                  <a:pt x="22979" y="11057"/>
                </a:cubicBezTo>
                <a:cubicBezTo>
                  <a:pt x="22979" y="10878"/>
                  <a:pt x="22956" y="10711"/>
                  <a:pt x="22944" y="10533"/>
                </a:cubicBezTo>
                <a:cubicBezTo>
                  <a:pt x="22825" y="9116"/>
                  <a:pt x="22456" y="7771"/>
                  <a:pt x="21872" y="6544"/>
                </a:cubicBezTo>
                <a:cubicBezTo>
                  <a:pt x="21289" y="5330"/>
                  <a:pt x="20503" y="4258"/>
                  <a:pt x="19598" y="3342"/>
                </a:cubicBezTo>
                <a:cubicBezTo>
                  <a:pt x="18681" y="2449"/>
                  <a:pt x="17657" y="1722"/>
                  <a:pt x="16574" y="1187"/>
                </a:cubicBezTo>
                <a:cubicBezTo>
                  <a:pt x="14931" y="365"/>
                  <a:pt x="13177" y="6"/>
                  <a:pt x="11515" y="6"/>
                </a:cubicBezTo>
                <a:cubicBezTo>
                  <a:pt x="11008" y="6"/>
                  <a:pt x="10509" y="39"/>
                  <a:pt x="10025" y="103"/>
                </a:cubicBezTo>
                <a:cubicBezTo>
                  <a:pt x="7954" y="353"/>
                  <a:pt x="6156" y="1163"/>
                  <a:pt x="4763" y="2175"/>
                </a:cubicBezTo>
                <a:cubicBezTo>
                  <a:pt x="3358" y="3187"/>
                  <a:pt x="2346" y="4413"/>
                  <a:pt x="1655" y="5556"/>
                </a:cubicBezTo>
                <a:cubicBezTo>
                  <a:pt x="965" y="6711"/>
                  <a:pt x="572" y="7794"/>
                  <a:pt x="346" y="8687"/>
                </a:cubicBezTo>
                <a:cubicBezTo>
                  <a:pt x="131" y="9580"/>
                  <a:pt x="48" y="10283"/>
                  <a:pt x="24" y="10771"/>
                </a:cubicBezTo>
                <a:cubicBezTo>
                  <a:pt x="0" y="11009"/>
                  <a:pt x="12" y="11188"/>
                  <a:pt x="0" y="11307"/>
                </a:cubicBezTo>
                <a:cubicBezTo>
                  <a:pt x="0" y="11438"/>
                  <a:pt x="0" y="11497"/>
                  <a:pt x="0" y="11497"/>
                </a:cubicBezTo>
                <a:lnTo>
                  <a:pt x="429" y="11497"/>
                </a:lnTo>
                <a:cubicBezTo>
                  <a:pt x="429" y="11497"/>
                  <a:pt x="429" y="11438"/>
                  <a:pt x="429" y="11319"/>
                </a:cubicBezTo>
                <a:cubicBezTo>
                  <a:pt x="441" y="11200"/>
                  <a:pt x="429" y="11021"/>
                  <a:pt x="453" y="10795"/>
                </a:cubicBezTo>
                <a:cubicBezTo>
                  <a:pt x="477" y="10330"/>
                  <a:pt x="548" y="9652"/>
                  <a:pt x="762" y="8783"/>
                </a:cubicBezTo>
                <a:cubicBezTo>
                  <a:pt x="977" y="7925"/>
                  <a:pt x="1346" y="6890"/>
                  <a:pt x="2013" y="5770"/>
                </a:cubicBezTo>
                <a:cubicBezTo>
                  <a:pt x="2691" y="4675"/>
                  <a:pt x="3656" y="3496"/>
                  <a:pt x="5013" y="2520"/>
                </a:cubicBezTo>
                <a:cubicBezTo>
                  <a:pt x="6358" y="1544"/>
                  <a:pt x="8085" y="770"/>
                  <a:pt x="10073" y="520"/>
                </a:cubicBezTo>
                <a:cubicBezTo>
                  <a:pt x="10526" y="460"/>
                  <a:pt x="10996" y="430"/>
                  <a:pt x="11476" y="430"/>
                </a:cubicBezTo>
                <a:cubicBezTo>
                  <a:pt x="12044" y="430"/>
                  <a:pt x="12624" y="472"/>
                  <a:pt x="13204" y="555"/>
                </a:cubicBezTo>
                <a:cubicBezTo>
                  <a:pt x="13740" y="651"/>
                  <a:pt x="14276" y="770"/>
                  <a:pt x="14812" y="936"/>
                </a:cubicBezTo>
                <a:cubicBezTo>
                  <a:pt x="15336" y="1103"/>
                  <a:pt x="15871" y="1317"/>
                  <a:pt x="16383" y="1568"/>
                </a:cubicBezTo>
                <a:cubicBezTo>
                  <a:pt x="17431" y="2079"/>
                  <a:pt x="18419" y="2782"/>
                  <a:pt x="19300" y="3651"/>
                </a:cubicBezTo>
                <a:cubicBezTo>
                  <a:pt x="20170" y="4520"/>
                  <a:pt x="20920" y="5568"/>
                  <a:pt x="21491" y="6735"/>
                </a:cubicBezTo>
                <a:cubicBezTo>
                  <a:pt x="22051" y="7902"/>
                  <a:pt x="22408" y="9199"/>
                  <a:pt x="22515" y="10569"/>
                </a:cubicBezTo>
                <a:cubicBezTo>
                  <a:pt x="22527" y="10735"/>
                  <a:pt x="22551" y="10902"/>
                  <a:pt x="22551" y="11081"/>
                </a:cubicBezTo>
                <a:cubicBezTo>
                  <a:pt x="22551" y="11283"/>
                  <a:pt x="22563" y="11485"/>
                  <a:pt x="22563" y="11688"/>
                </a:cubicBezTo>
                <a:cubicBezTo>
                  <a:pt x="22575" y="12021"/>
                  <a:pt x="22575" y="12366"/>
                  <a:pt x="22598" y="12700"/>
                </a:cubicBezTo>
                <a:cubicBezTo>
                  <a:pt x="22622" y="13033"/>
                  <a:pt x="22646" y="13367"/>
                  <a:pt x="22670" y="13700"/>
                </a:cubicBezTo>
                <a:cubicBezTo>
                  <a:pt x="22813" y="15057"/>
                  <a:pt x="23087" y="16403"/>
                  <a:pt x="23480" y="17736"/>
                </a:cubicBezTo>
                <a:cubicBezTo>
                  <a:pt x="24289" y="20391"/>
                  <a:pt x="25635" y="22939"/>
                  <a:pt x="27468" y="25166"/>
                </a:cubicBezTo>
                <a:cubicBezTo>
                  <a:pt x="29290" y="27380"/>
                  <a:pt x="31611" y="29273"/>
                  <a:pt x="34267" y="30631"/>
                </a:cubicBezTo>
                <a:cubicBezTo>
                  <a:pt x="36934" y="32000"/>
                  <a:pt x="39934" y="32821"/>
                  <a:pt x="43006" y="32964"/>
                </a:cubicBezTo>
                <a:cubicBezTo>
                  <a:pt x="43339" y="32980"/>
                  <a:pt x="43673" y="32988"/>
                  <a:pt x="44008" y="32988"/>
                </a:cubicBezTo>
                <a:cubicBezTo>
                  <a:pt x="46754" y="32988"/>
                  <a:pt x="49564" y="32464"/>
                  <a:pt x="52185" y="31393"/>
                </a:cubicBezTo>
                <a:cubicBezTo>
                  <a:pt x="55126" y="30190"/>
                  <a:pt x="57829" y="28297"/>
                  <a:pt x="60008" y="25892"/>
                </a:cubicBezTo>
                <a:cubicBezTo>
                  <a:pt x="62187" y="23475"/>
                  <a:pt x="63842" y="20534"/>
                  <a:pt x="64735" y="17308"/>
                </a:cubicBezTo>
                <a:cubicBezTo>
                  <a:pt x="65187" y="15700"/>
                  <a:pt x="65461" y="14033"/>
                  <a:pt x="65520" y="12355"/>
                </a:cubicBezTo>
                <a:cubicBezTo>
                  <a:pt x="65532" y="11997"/>
                  <a:pt x="65544" y="11640"/>
                  <a:pt x="65544" y="11283"/>
                </a:cubicBezTo>
                <a:lnTo>
                  <a:pt x="65556" y="10962"/>
                </a:lnTo>
                <a:cubicBezTo>
                  <a:pt x="65556" y="10854"/>
                  <a:pt x="65568" y="10747"/>
                  <a:pt x="65580" y="10628"/>
                </a:cubicBezTo>
                <a:cubicBezTo>
                  <a:pt x="65604" y="10200"/>
                  <a:pt x="65675" y="9759"/>
                  <a:pt x="65759" y="9330"/>
                </a:cubicBezTo>
                <a:cubicBezTo>
                  <a:pt x="66092" y="7628"/>
                  <a:pt x="66842" y="5973"/>
                  <a:pt x="67973" y="4580"/>
                </a:cubicBezTo>
                <a:cubicBezTo>
                  <a:pt x="69080" y="3187"/>
                  <a:pt x="70557" y="2056"/>
                  <a:pt x="72212" y="1341"/>
                </a:cubicBezTo>
                <a:cubicBezTo>
                  <a:pt x="73582" y="740"/>
                  <a:pt x="75084" y="432"/>
                  <a:pt x="76607" y="432"/>
                </a:cubicBezTo>
                <a:cubicBezTo>
                  <a:pt x="76923" y="432"/>
                  <a:pt x="77241" y="446"/>
                  <a:pt x="77558" y="472"/>
                </a:cubicBezTo>
                <a:cubicBezTo>
                  <a:pt x="79391" y="615"/>
                  <a:pt x="81177" y="1246"/>
                  <a:pt x="82725" y="2270"/>
                </a:cubicBezTo>
                <a:cubicBezTo>
                  <a:pt x="83499" y="2782"/>
                  <a:pt x="84201" y="3401"/>
                  <a:pt x="84832" y="4092"/>
                </a:cubicBezTo>
                <a:cubicBezTo>
                  <a:pt x="85452" y="4794"/>
                  <a:pt x="85999" y="5556"/>
                  <a:pt x="86428" y="6390"/>
                </a:cubicBezTo>
                <a:lnTo>
                  <a:pt x="86595" y="6699"/>
                </a:lnTo>
                <a:lnTo>
                  <a:pt x="86737" y="7021"/>
                </a:lnTo>
                <a:cubicBezTo>
                  <a:pt x="86833" y="7223"/>
                  <a:pt x="86904" y="7449"/>
                  <a:pt x="86999" y="7664"/>
                </a:cubicBezTo>
                <a:cubicBezTo>
                  <a:pt x="87154" y="8104"/>
                  <a:pt x="87297" y="8556"/>
                  <a:pt x="87392" y="9009"/>
                </a:cubicBezTo>
                <a:cubicBezTo>
                  <a:pt x="87511" y="9461"/>
                  <a:pt x="87571" y="9938"/>
                  <a:pt x="87618" y="10402"/>
                </a:cubicBezTo>
                <a:cubicBezTo>
                  <a:pt x="87630" y="10640"/>
                  <a:pt x="87666" y="10866"/>
                  <a:pt x="87666" y="11104"/>
                </a:cubicBezTo>
                <a:lnTo>
                  <a:pt x="87690" y="12116"/>
                </a:lnTo>
                <a:cubicBezTo>
                  <a:pt x="87773" y="15772"/>
                  <a:pt x="88857" y="19427"/>
                  <a:pt x="90750" y="22570"/>
                </a:cubicBezTo>
                <a:cubicBezTo>
                  <a:pt x="92655" y="25713"/>
                  <a:pt x="95358" y="28380"/>
                  <a:pt x="98572" y="30190"/>
                </a:cubicBezTo>
                <a:cubicBezTo>
                  <a:pt x="100180" y="31107"/>
                  <a:pt x="101906" y="31797"/>
                  <a:pt x="103692" y="32286"/>
                </a:cubicBezTo>
                <a:cubicBezTo>
                  <a:pt x="105478" y="32750"/>
                  <a:pt x="107335" y="32976"/>
                  <a:pt x="109169" y="32988"/>
                </a:cubicBezTo>
                <a:cubicBezTo>
                  <a:pt x="111002" y="32976"/>
                  <a:pt x="112860" y="32750"/>
                  <a:pt x="114646" y="32286"/>
                </a:cubicBezTo>
                <a:cubicBezTo>
                  <a:pt x="116432" y="31797"/>
                  <a:pt x="118158" y="31107"/>
                  <a:pt x="119765" y="30190"/>
                </a:cubicBezTo>
                <a:cubicBezTo>
                  <a:pt x="122980" y="28380"/>
                  <a:pt x="125683" y="25713"/>
                  <a:pt x="127588" y="22570"/>
                </a:cubicBezTo>
                <a:cubicBezTo>
                  <a:pt x="129481" y="19427"/>
                  <a:pt x="130552" y="15772"/>
                  <a:pt x="130648" y="12116"/>
                </a:cubicBezTo>
                <a:lnTo>
                  <a:pt x="130671" y="11104"/>
                </a:lnTo>
                <a:cubicBezTo>
                  <a:pt x="130671" y="10866"/>
                  <a:pt x="130707" y="10640"/>
                  <a:pt x="130719" y="10402"/>
                </a:cubicBezTo>
                <a:cubicBezTo>
                  <a:pt x="130767" y="9938"/>
                  <a:pt x="130826" y="9461"/>
                  <a:pt x="130945" y="9009"/>
                </a:cubicBezTo>
                <a:cubicBezTo>
                  <a:pt x="131041" y="8556"/>
                  <a:pt x="131183" y="8104"/>
                  <a:pt x="131338" y="7664"/>
                </a:cubicBezTo>
                <a:cubicBezTo>
                  <a:pt x="131433" y="7449"/>
                  <a:pt x="131505" y="7223"/>
                  <a:pt x="131600" y="7021"/>
                </a:cubicBezTo>
                <a:lnTo>
                  <a:pt x="131743" y="6699"/>
                </a:lnTo>
                <a:lnTo>
                  <a:pt x="131910" y="6390"/>
                </a:lnTo>
                <a:cubicBezTo>
                  <a:pt x="132338" y="5556"/>
                  <a:pt x="132886" y="4794"/>
                  <a:pt x="133505" y="4092"/>
                </a:cubicBezTo>
                <a:cubicBezTo>
                  <a:pt x="134136" y="3401"/>
                  <a:pt x="134839" y="2782"/>
                  <a:pt x="135613" y="2270"/>
                </a:cubicBezTo>
                <a:cubicBezTo>
                  <a:pt x="137160" y="1246"/>
                  <a:pt x="138946" y="615"/>
                  <a:pt x="140780" y="472"/>
                </a:cubicBezTo>
                <a:cubicBezTo>
                  <a:pt x="141097" y="446"/>
                  <a:pt x="141414" y="432"/>
                  <a:pt x="141730" y="432"/>
                </a:cubicBezTo>
                <a:cubicBezTo>
                  <a:pt x="143254" y="432"/>
                  <a:pt x="144755" y="740"/>
                  <a:pt x="146126" y="1341"/>
                </a:cubicBezTo>
                <a:cubicBezTo>
                  <a:pt x="147781" y="2056"/>
                  <a:pt x="149257" y="3187"/>
                  <a:pt x="150364" y="4580"/>
                </a:cubicBezTo>
                <a:cubicBezTo>
                  <a:pt x="151496" y="5973"/>
                  <a:pt x="152246" y="7628"/>
                  <a:pt x="152579" y="9330"/>
                </a:cubicBezTo>
                <a:cubicBezTo>
                  <a:pt x="152662" y="9759"/>
                  <a:pt x="152734" y="10200"/>
                  <a:pt x="152758" y="10628"/>
                </a:cubicBezTo>
                <a:cubicBezTo>
                  <a:pt x="152769" y="10747"/>
                  <a:pt x="152781" y="10854"/>
                  <a:pt x="152781" y="10962"/>
                </a:cubicBezTo>
                <a:lnTo>
                  <a:pt x="152793" y="11283"/>
                </a:lnTo>
                <a:cubicBezTo>
                  <a:pt x="152793" y="11640"/>
                  <a:pt x="152805" y="11997"/>
                  <a:pt x="152817" y="12355"/>
                </a:cubicBezTo>
                <a:cubicBezTo>
                  <a:pt x="152877" y="14033"/>
                  <a:pt x="153150" y="15700"/>
                  <a:pt x="153603" y="17308"/>
                </a:cubicBezTo>
                <a:cubicBezTo>
                  <a:pt x="154496" y="20534"/>
                  <a:pt x="156151" y="23475"/>
                  <a:pt x="158330" y="25892"/>
                </a:cubicBezTo>
                <a:cubicBezTo>
                  <a:pt x="160509" y="28297"/>
                  <a:pt x="163211" y="30190"/>
                  <a:pt x="166152" y="31393"/>
                </a:cubicBezTo>
                <a:cubicBezTo>
                  <a:pt x="168773" y="32464"/>
                  <a:pt x="171583" y="32988"/>
                  <a:pt x="174330" y="32988"/>
                </a:cubicBezTo>
                <a:cubicBezTo>
                  <a:pt x="174665" y="32988"/>
                  <a:pt x="174999" y="32980"/>
                  <a:pt x="175332" y="32964"/>
                </a:cubicBezTo>
                <a:cubicBezTo>
                  <a:pt x="178404" y="32821"/>
                  <a:pt x="181404" y="32000"/>
                  <a:pt x="184071" y="30631"/>
                </a:cubicBezTo>
                <a:cubicBezTo>
                  <a:pt x="186726" y="29273"/>
                  <a:pt x="189048" y="27380"/>
                  <a:pt x="190869" y="25166"/>
                </a:cubicBezTo>
                <a:cubicBezTo>
                  <a:pt x="192703" y="22939"/>
                  <a:pt x="194048" y="20391"/>
                  <a:pt x="194858" y="17736"/>
                </a:cubicBezTo>
                <a:cubicBezTo>
                  <a:pt x="195251" y="16403"/>
                  <a:pt x="195525" y="15057"/>
                  <a:pt x="195668" y="13700"/>
                </a:cubicBezTo>
                <a:cubicBezTo>
                  <a:pt x="195692" y="13367"/>
                  <a:pt x="195715" y="13033"/>
                  <a:pt x="195739" y="12700"/>
                </a:cubicBezTo>
                <a:cubicBezTo>
                  <a:pt x="195763" y="12366"/>
                  <a:pt x="195763" y="12021"/>
                  <a:pt x="195775" y="11688"/>
                </a:cubicBezTo>
                <a:cubicBezTo>
                  <a:pt x="195775" y="11485"/>
                  <a:pt x="195787" y="11283"/>
                  <a:pt x="195787" y="11081"/>
                </a:cubicBezTo>
                <a:cubicBezTo>
                  <a:pt x="195787" y="10902"/>
                  <a:pt x="195811" y="10735"/>
                  <a:pt x="195822" y="10569"/>
                </a:cubicBezTo>
                <a:cubicBezTo>
                  <a:pt x="195930" y="9199"/>
                  <a:pt x="196287" y="7902"/>
                  <a:pt x="196846" y="6735"/>
                </a:cubicBezTo>
                <a:cubicBezTo>
                  <a:pt x="197418" y="5568"/>
                  <a:pt x="198168" y="4520"/>
                  <a:pt x="199037" y="3651"/>
                </a:cubicBezTo>
                <a:cubicBezTo>
                  <a:pt x="199918" y="2782"/>
                  <a:pt x="200906" y="2079"/>
                  <a:pt x="201954" y="1568"/>
                </a:cubicBezTo>
                <a:cubicBezTo>
                  <a:pt x="202466" y="1317"/>
                  <a:pt x="203002" y="1103"/>
                  <a:pt x="203526" y="936"/>
                </a:cubicBezTo>
                <a:cubicBezTo>
                  <a:pt x="204062" y="770"/>
                  <a:pt x="204597" y="651"/>
                  <a:pt x="205133" y="555"/>
                </a:cubicBezTo>
                <a:cubicBezTo>
                  <a:pt x="205714" y="472"/>
                  <a:pt x="206294" y="430"/>
                  <a:pt x="206861" y="430"/>
                </a:cubicBezTo>
                <a:cubicBezTo>
                  <a:pt x="207341" y="430"/>
                  <a:pt x="207812" y="460"/>
                  <a:pt x="208265" y="520"/>
                </a:cubicBezTo>
                <a:cubicBezTo>
                  <a:pt x="210253" y="770"/>
                  <a:pt x="211979" y="1544"/>
                  <a:pt x="213325" y="2520"/>
                </a:cubicBezTo>
                <a:cubicBezTo>
                  <a:pt x="214682" y="3496"/>
                  <a:pt x="215646" y="4675"/>
                  <a:pt x="216325" y="5770"/>
                </a:cubicBezTo>
                <a:cubicBezTo>
                  <a:pt x="216992" y="6890"/>
                  <a:pt x="217361" y="7925"/>
                  <a:pt x="217575" y="8783"/>
                </a:cubicBezTo>
                <a:cubicBezTo>
                  <a:pt x="217790" y="9652"/>
                  <a:pt x="217861" y="10330"/>
                  <a:pt x="217885" y="10795"/>
                </a:cubicBezTo>
                <a:cubicBezTo>
                  <a:pt x="217909" y="11021"/>
                  <a:pt x="217897" y="11200"/>
                  <a:pt x="217909" y="11319"/>
                </a:cubicBezTo>
                <a:cubicBezTo>
                  <a:pt x="217909" y="11438"/>
                  <a:pt x="217909" y="11497"/>
                  <a:pt x="217909" y="11497"/>
                </a:cubicBezTo>
                <a:lnTo>
                  <a:pt x="218337" y="11497"/>
                </a:lnTo>
                <a:cubicBezTo>
                  <a:pt x="218337" y="11497"/>
                  <a:pt x="218337" y="11438"/>
                  <a:pt x="218337" y="11307"/>
                </a:cubicBezTo>
                <a:cubicBezTo>
                  <a:pt x="218325" y="11188"/>
                  <a:pt x="218337" y="11009"/>
                  <a:pt x="218313" y="10771"/>
                </a:cubicBezTo>
                <a:cubicBezTo>
                  <a:pt x="218290" y="10283"/>
                  <a:pt x="218206" y="9580"/>
                  <a:pt x="217992" y="8676"/>
                </a:cubicBezTo>
                <a:cubicBezTo>
                  <a:pt x="217766" y="7783"/>
                  <a:pt x="217373" y="6711"/>
                  <a:pt x="216682" y="5556"/>
                </a:cubicBezTo>
                <a:cubicBezTo>
                  <a:pt x="215992" y="4413"/>
                  <a:pt x="214980" y="3187"/>
                  <a:pt x="213575" y="2175"/>
                </a:cubicBezTo>
                <a:cubicBezTo>
                  <a:pt x="212182" y="1163"/>
                  <a:pt x="210384" y="353"/>
                  <a:pt x="208312" y="103"/>
                </a:cubicBezTo>
                <a:cubicBezTo>
                  <a:pt x="207828" y="39"/>
                  <a:pt x="207330" y="6"/>
                  <a:pt x="206823" y="6"/>
                </a:cubicBezTo>
                <a:cubicBezTo>
                  <a:pt x="205160" y="6"/>
                  <a:pt x="203406" y="365"/>
                  <a:pt x="201764" y="1187"/>
                </a:cubicBezTo>
                <a:cubicBezTo>
                  <a:pt x="200680" y="1722"/>
                  <a:pt x="199656" y="2449"/>
                  <a:pt x="198740" y="3342"/>
                </a:cubicBezTo>
                <a:cubicBezTo>
                  <a:pt x="197835" y="4258"/>
                  <a:pt x="197049" y="5330"/>
                  <a:pt x="196465" y="6544"/>
                </a:cubicBezTo>
                <a:cubicBezTo>
                  <a:pt x="195882" y="7771"/>
                  <a:pt x="195513" y="9116"/>
                  <a:pt x="195394" y="10533"/>
                </a:cubicBezTo>
                <a:cubicBezTo>
                  <a:pt x="195382" y="10711"/>
                  <a:pt x="195358" y="10878"/>
                  <a:pt x="195358" y="11057"/>
                </a:cubicBezTo>
                <a:cubicBezTo>
                  <a:pt x="195358" y="11271"/>
                  <a:pt x="195358" y="11473"/>
                  <a:pt x="195346" y="11688"/>
                </a:cubicBezTo>
                <a:cubicBezTo>
                  <a:pt x="195334" y="12021"/>
                  <a:pt x="195334" y="12343"/>
                  <a:pt x="195322" y="12676"/>
                </a:cubicBezTo>
                <a:cubicBezTo>
                  <a:pt x="195287" y="12997"/>
                  <a:pt x="195263" y="13331"/>
                  <a:pt x="195239" y="13664"/>
                </a:cubicBezTo>
                <a:cubicBezTo>
                  <a:pt x="195108" y="14986"/>
                  <a:pt x="194846" y="16307"/>
                  <a:pt x="194441" y="17605"/>
                </a:cubicBezTo>
                <a:cubicBezTo>
                  <a:pt x="193656" y="20213"/>
                  <a:pt x="192334" y="22713"/>
                  <a:pt x="190548" y="24892"/>
                </a:cubicBezTo>
                <a:cubicBezTo>
                  <a:pt x="188750" y="27059"/>
                  <a:pt x="186476" y="28916"/>
                  <a:pt x="183869" y="30250"/>
                </a:cubicBezTo>
                <a:cubicBezTo>
                  <a:pt x="181273" y="31583"/>
                  <a:pt x="178320" y="32393"/>
                  <a:pt x="175308" y="32536"/>
                </a:cubicBezTo>
                <a:cubicBezTo>
                  <a:pt x="174976" y="32551"/>
                  <a:pt x="174643" y="32559"/>
                  <a:pt x="174308" y="32559"/>
                </a:cubicBezTo>
                <a:cubicBezTo>
                  <a:pt x="171623" y="32559"/>
                  <a:pt x="168881" y="32047"/>
                  <a:pt x="166319" y="30988"/>
                </a:cubicBezTo>
                <a:cubicBezTo>
                  <a:pt x="163426" y="29821"/>
                  <a:pt x="160782" y="27964"/>
                  <a:pt x="158651" y="25606"/>
                </a:cubicBezTo>
                <a:cubicBezTo>
                  <a:pt x="156520" y="23237"/>
                  <a:pt x="154889" y="20344"/>
                  <a:pt x="154008" y="17188"/>
                </a:cubicBezTo>
                <a:cubicBezTo>
                  <a:pt x="153567" y="15617"/>
                  <a:pt x="153305" y="13986"/>
                  <a:pt x="153246" y="12343"/>
                </a:cubicBezTo>
                <a:cubicBezTo>
                  <a:pt x="153234" y="11985"/>
                  <a:pt x="153222" y="11628"/>
                  <a:pt x="153210" y="11283"/>
                </a:cubicBezTo>
                <a:lnTo>
                  <a:pt x="153210" y="10938"/>
                </a:lnTo>
                <a:cubicBezTo>
                  <a:pt x="153198" y="10831"/>
                  <a:pt x="153186" y="10711"/>
                  <a:pt x="153186" y="10604"/>
                </a:cubicBezTo>
                <a:cubicBezTo>
                  <a:pt x="153150" y="10152"/>
                  <a:pt x="153079" y="9699"/>
                  <a:pt x="153008" y="9247"/>
                </a:cubicBezTo>
                <a:cubicBezTo>
                  <a:pt x="152650" y="7473"/>
                  <a:pt x="151865" y="5759"/>
                  <a:pt x="150698" y="4318"/>
                </a:cubicBezTo>
                <a:cubicBezTo>
                  <a:pt x="149543" y="2865"/>
                  <a:pt x="148019" y="1687"/>
                  <a:pt x="146292" y="948"/>
                </a:cubicBezTo>
                <a:cubicBezTo>
                  <a:pt x="144874" y="328"/>
                  <a:pt x="143317" y="1"/>
                  <a:pt x="141735" y="1"/>
                </a:cubicBezTo>
                <a:cubicBezTo>
                  <a:pt x="141406" y="1"/>
                  <a:pt x="141075" y="15"/>
                  <a:pt x="140744" y="44"/>
                </a:cubicBezTo>
                <a:cubicBezTo>
                  <a:pt x="138839" y="198"/>
                  <a:pt x="136994" y="853"/>
                  <a:pt x="135374" y="1913"/>
                </a:cubicBezTo>
                <a:cubicBezTo>
                  <a:pt x="134577" y="2449"/>
                  <a:pt x="133839" y="3092"/>
                  <a:pt x="133184" y="3806"/>
                </a:cubicBezTo>
                <a:cubicBezTo>
                  <a:pt x="132541" y="4532"/>
                  <a:pt x="131969" y="5330"/>
                  <a:pt x="131529" y="6187"/>
                </a:cubicBezTo>
                <a:lnTo>
                  <a:pt x="131362" y="6509"/>
                </a:lnTo>
                <a:lnTo>
                  <a:pt x="131219" y="6842"/>
                </a:lnTo>
                <a:cubicBezTo>
                  <a:pt x="131112" y="7068"/>
                  <a:pt x="131041" y="7294"/>
                  <a:pt x="130933" y="7521"/>
                </a:cubicBezTo>
                <a:cubicBezTo>
                  <a:pt x="130779" y="7973"/>
                  <a:pt x="130624" y="8437"/>
                  <a:pt x="130529" y="8914"/>
                </a:cubicBezTo>
                <a:cubicBezTo>
                  <a:pt x="130410" y="9390"/>
                  <a:pt x="130350" y="9878"/>
                  <a:pt x="130290" y="10354"/>
                </a:cubicBezTo>
                <a:cubicBezTo>
                  <a:pt x="130279" y="10604"/>
                  <a:pt x="130243" y="10842"/>
                  <a:pt x="130243" y="11092"/>
                </a:cubicBezTo>
                <a:lnTo>
                  <a:pt x="130219" y="12105"/>
                </a:lnTo>
                <a:cubicBezTo>
                  <a:pt x="130136" y="15676"/>
                  <a:pt x="129076" y="19260"/>
                  <a:pt x="127219" y="22356"/>
                </a:cubicBezTo>
                <a:cubicBezTo>
                  <a:pt x="125349" y="25439"/>
                  <a:pt x="122706" y="28047"/>
                  <a:pt x="119551" y="29821"/>
                </a:cubicBezTo>
                <a:cubicBezTo>
                  <a:pt x="117979" y="30726"/>
                  <a:pt x="116289" y="31393"/>
                  <a:pt x="114539" y="31869"/>
                </a:cubicBezTo>
                <a:cubicBezTo>
                  <a:pt x="112776" y="32321"/>
                  <a:pt x="110967" y="32548"/>
                  <a:pt x="109169" y="32559"/>
                </a:cubicBezTo>
                <a:cubicBezTo>
                  <a:pt x="107371" y="32548"/>
                  <a:pt x="105561" y="32321"/>
                  <a:pt x="103799" y="31869"/>
                </a:cubicBezTo>
                <a:cubicBezTo>
                  <a:pt x="102049" y="31393"/>
                  <a:pt x="100358" y="30726"/>
                  <a:pt x="98787" y="29821"/>
                </a:cubicBezTo>
                <a:cubicBezTo>
                  <a:pt x="95631" y="28047"/>
                  <a:pt x="92988" y="25439"/>
                  <a:pt x="91119" y="22356"/>
                </a:cubicBezTo>
                <a:cubicBezTo>
                  <a:pt x="89262" y="19272"/>
                  <a:pt x="88202" y="15688"/>
                  <a:pt x="88119" y="12105"/>
                </a:cubicBezTo>
                <a:lnTo>
                  <a:pt x="88095" y="11092"/>
                </a:lnTo>
                <a:cubicBezTo>
                  <a:pt x="88095" y="10842"/>
                  <a:pt x="88059" y="10604"/>
                  <a:pt x="88047" y="10354"/>
                </a:cubicBezTo>
                <a:cubicBezTo>
                  <a:pt x="87988" y="9878"/>
                  <a:pt x="87928" y="9390"/>
                  <a:pt x="87809" y="8914"/>
                </a:cubicBezTo>
                <a:cubicBezTo>
                  <a:pt x="87714" y="8437"/>
                  <a:pt x="87559" y="7973"/>
                  <a:pt x="87404" y="7521"/>
                </a:cubicBezTo>
                <a:cubicBezTo>
                  <a:pt x="87309" y="7294"/>
                  <a:pt x="87226" y="7068"/>
                  <a:pt x="87118" y="6842"/>
                </a:cubicBezTo>
                <a:lnTo>
                  <a:pt x="86976" y="6509"/>
                </a:lnTo>
                <a:lnTo>
                  <a:pt x="86809" y="6187"/>
                </a:lnTo>
                <a:cubicBezTo>
                  <a:pt x="86368" y="5330"/>
                  <a:pt x="85797" y="4532"/>
                  <a:pt x="85154" y="3806"/>
                </a:cubicBezTo>
                <a:cubicBezTo>
                  <a:pt x="84499" y="3092"/>
                  <a:pt x="83761" y="2449"/>
                  <a:pt x="82963" y="1913"/>
                </a:cubicBezTo>
                <a:cubicBezTo>
                  <a:pt x="81344" y="853"/>
                  <a:pt x="79498" y="198"/>
                  <a:pt x="77593" y="44"/>
                </a:cubicBezTo>
                <a:cubicBezTo>
                  <a:pt x="77263" y="15"/>
                  <a:pt x="76932" y="1"/>
                  <a:pt x="7660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78" name="Google Shape;250;p18">
            <a:extLst>
              <a:ext uri="{FF2B5EF4-FFF2-40B4-BE49-F238E27FC236}">
                <a16:creationId xmlns:a16="http://schemas.microsoft.com/office/drawing/2014/main" id="{9CC9E9B0-BD7D-4EAC-BDC4-EA258A3ECFD4}"/>
              </a:ext>
            </a:extLst>
          </p:cNvPr>
          <p:cNvSpPr/>
          <p:nvPr/>
        </p:nvSpPr>
        <p:spPr>
          <a:xfrm>
            <a:off x="1155773" y="2030599"/>
            <a:ext cx="7464171" cy="1032876"/>
          </a:xfrm>
          <a:custGeom>
            <a:avLst/>
            <a:gdLst/>
            <a:ahLst/>
            <a:cxnLst/>
            <a:rect l="l" t="t" r="r" b="b"/>
            <a:pathLst>
              <a:path w="238340" h="32981" extrusionOk="0">
                <a:moveTo>
                  <a:pt x="21497" y="1"/>
                </a:moveTo>
                <a:cubicBezTo>
                  <a:pt x="20566" y="1"/>
                  <a:pt x="19650" y="60"/>
                  <a:pt x="18752" y="176"/>
                </a:cubicBezTo>
                <a:cubicBezTo>
                  <a:pt x="16824" y="414"/>
                  <a:pt x="15002" y="926"/>
                  <a:pt x="13347" y="1593"/>
                </a:cubicBezTo>
                <a:cubicBezTo>
                  <a:pt x="11692" y="2272"/>
                  <a:pt x="10216" y="3129"/>
                  <a:pt x="8906" y="4070"/>
                </a:cubicBezTo>
                <a:cubicBezTo>
                  <a:pt x="6275" y="5963"/>
                  <a:pt x="4405" y="8225"/>
                  <a:pt x="3096" y="10368"/>
                </a:cubicBezTo>
                <a:cubicBezTo>
                  <a:pt x="1810" y="12523"/>
                  <a:pt x="1072" y="14559"/>
                  <a:pt x="655" y="16238"/>
                </a:cubicBezTo>
                <a:cubicBezTo>
                  <a:pt x="238" y="17916"/>
                  <a:pt x="95" y="19250"/>
                  <a:pt x="48" y="20131"/>
                </a:cubicBezTo>
                <a:cubicBezTo>
                  <a:pt x="12" y="20583"/>
                  <a:pt x="24" y="20917"/>
                  <a:pt x="12" y="21143"/>
                </a:cubicBezTo>
                <a:cubicBezTo>
                  <a:pt x="0" y="21369"/>
                  <a:pt x="0" y="21488"/>
                  <a:pt x="0" y="21488"/>
                </a:cubicBezTo>
                <a:lnTo>
                  <a:pt x="429" y="21488"/>
                </a:lnTo>
                <a:cubicBezTo>
                  <a:pt x="429" y="21488"/>
                  <a:pt x="429" y="21369"/>
                  <a:pt x="441" y="21155"/>
                </a:cubicBezTo>
                <a:cubicBezTo>
                  <a:pt x="441" y="20929"/>
                  <a:pt x="441" y="20595"/>
                  <a:pt x="476" y="20167"/>
                </a:cubicBezTo>
                <a:cubicBezTo>
                  <a:pt x="524" y="19286"/>
                  <a:pt x="655" y="17988"/>
                  <a:pt x="1060" y="16345"/>
                </a:cubicBezTo>
                <a:cubicBezTo>
                  <a:pt x="1477" y="14702"/>
                  <a:pt x="2191" y="12702"/>
                  <a:pt x="3465" y="10582"/>
                </a:cubicBezTo>
                <a:cubicBezTo>
                  <a:pt x="4739" y="8487"/>
                  <a:pt x="6584" y="6272"/>
                  <a:pt x="9156" y="4415"/>
                </a:cubicBezTo>
                <a:cubicBezTo>
                  <a:pt x="10430" y="3498"/>
                  <a:pt x="11883" y="2653"/>
                  <a:pt x="13514" y="1986"/>
                </a:cubicBezTo>
                <a:cubicBezTo>
                  <a:pt x="15133" y="1331"/>
                  <a:pt x="16919" y="831"/>
                  <a:pt x="18812" y="593"/>
                </a:cubicBezTo>
                <a:cubicBezTo>
                  <a:pt x="19668" y="480"/>
                  <a:pt x="20543" y="423"/>
                  <a:pt x="21433" y="423"/>
                </a:cubicBezTo>
                <a:cubicBezTo>
                  <a:pt x="22513" y="423"/>
                  <a:pt x="23614" y="507"/>
                  <a:pt x="24729" y="676"/>
                </a:cubicBezTo>
                <a:cubicBezTo>
                  <a:pt x="25753" y="831"/>
                  <a:pt x="26777" y="1069"/>
                  <a:pt x="27801" y="1391"/>
                </a:cubicBezTo>
                <a:cubicBezTo>
                  <a:pt x="28825" y="1712"/>
                  <a:pt x="29825" y="2117"/>
                  <a:pt x="30825" y="2605"/>
                </a:cubicBezTo>
                <a:cubicBezTo>
                  <a:pt x="32802" y="3581"/>
                  <a:pt x="34683" y="4903"/>
                  <a:pt x="36350" y="6546"/>
                </a:cubicBezTo>
                <a:cubicBezTo>
                  <a:pt x="38005" y="8201"/>
                  <a:pt x="39434" y="10177"/>
                  <a:pt x="40505" y="12416"/>
                </a:cubicBezTo>
                <a:cubicBezTo>
                  <a:pt x="41577" y="14642"/>
                  <a:pt x="42267" y="17143"/>
                  <a:pt x="42482" y="19726"/>
                </a:cubicBezTo>
                <a:cubicBezTo>
                  <a:pt x="42505" y="20048"/>
                  <a:pt x="42529" y="20381"/>
                  <a:pt x="42541" y="20702"/>
                </a:cubicBezTo>
                <a:cubicBezTo>
                  <a:pt x="42541" y="21000"/>
                  <a:pt x="42553" y="21298"/>
                  <a:pt x="42565" y="21595"/>
                </a:cubicBezTo>
                <a:cubicBezTo>
                  <a:pt x="42565" y="21774"/>
                  <a:pt x="42565" y="21953"/>
                  <a:pt x="42577" y="22131"/>
                </a:cubicBezTo>
                <a:cubicBezTo>
                  <a:pt x="42589" y="22322"/>
                  <a:pt x="42601" y="22500"/>
                  <a:pt x="42613" y="22679"/>
                </a:cubicBezTo>
                <a:cubicBezTo>
                  <a:pt x="42696" y="23405"/>
                  <a:pt x="42839" y="24120"/>
                  <a:pt x="43053" y="24822"/>
                </a:cubicBezTo>
                <a:cubicBezTo>
                  <a:pt x="43482" y="26239"/>
                  <a:pt x="44196" y="27596"/>
                  <a:pt x="45172" y="28787"/>
                </a:cubicBezTo>
                <a:cubicBezTo>
                  <a:pt x="46161" y="29989"/>
                  <a:pt x="47411" y="31001"/>
                  <a:pt x="48828" y="31728"/>
                </a:cubicBezTo>
                <a:cubicBezTo>
                  <a:pt x="50245" y="32454"/>
                  <a:pt x="51828" y="32894"/>
                  <a:pt x="53483" y="32966"/>
                </a:cubicBezTo>
                <a:cubicBezTo>
                  <a:pt x="53672" y="32975"/>
                  <a:pt x="53861" y="32980"/>
                  <a:pt x="54050" y="32980"/>
                </a:cubicBezTo>
                <a:cubicBezTo>
                  <a:pt x="55529" y="32980"/>
                  <a:pt x="57007" y="32692"/>
                  <a:pt x="58400" y="32132"/>
                </a:cubicBezTo>
                <a:cubicBezTo>
                  <a:pt x="59972" y="31490"/>
                  <a:pt x="61413" y="30478"/>
                  <a:pt x="62591" y="29180"/>
                </a:cubicBezTo>
                <a:cubicBezTo>
                  <a:pt x="63758" y="27882"/>
                  <a:pt x="64639" y="26310"/>
                  <a:pt x="65115" y="24596"/>
                </a:cubicBezTo>
                <a:cubicBezTo>
                  <a:pt x="65354" y="23739"/>
                  <a:pt x="65508" y="22858"/>
                  <a:pt x="65532" y="21953"/>
                </a:cubicBezTo>
                <a:lnTo>
                  <a:pt x="65556" y="21095"/>
                </a:lnTo>
                <a:lnTo>
                  <a:pt x="65568" y="20476"/>
                </a:lnTo>
                <a:cubicBezTo>
                  <a:pt x="65580" y="20274"/>
                  <a:pt x="65604" y="20060"/>
                  <a:pt x="65615" y="19857"/>
                </a:cubicBezTo>
                <a:cubicBezTo>
                  <a:pt x="65675" y="19036"/>
                  <a:pt x="65794" y="18214"/>
                  <a:pt x="65949" y="17393"/>
                </a:cubicBezTo>
                <a:cubicBezTo>
                  <a:pt x="66592" y="14118"/>
                  <a:pt x="68044" y="10963"/>
                  <a:pt x="70164" y="8320"/>
                </a:cubicBezTo>
                <a:cubicBezTo>
                  <a:pt x="72283" y="5677"/>
                  <a:pt x="75069" y="3534"/>
                  <a:pt x="78236" y="2153"/>
                </a:cubicBezTo>
                <a:cubicBezTo>
                  <a:pt x="79820" y="1462"/>
                  <a:pt x="81498" y="986"/>
                  <a:pt x="83213" y="700"/>
                </a:cubicBezTo>
                <a:cubicBezTo>
                  <a:pt x="84333" y="513"/>
                  <a:pt x="85463" y="428"/>
                  <a:pt x="86597" y="428"/>
                </a:cubicBezTo>
                <a:cubicBezTo>
                  <a:pt x="87199" y="428"/>
                  <a:pt x="87801" y="452"/>
                  <a:pt x="88404" y="498"/>
                </a:cubicBezTo>
                <a:cubicBezTo>
                  <a:pt x="91881" y="783"/>
                  <a:pt x="95322" y="1974"/>
                  <a:pt x="98251" y="3939"/>
                </a:cubicBezTo>
                <a:cubicBezTo>
                  <a:pt x="99727" y="4915"/>
                  <a:pt x="101072" y="6082"/>
                  <a:pt x="102263" y="7391"/>
                </a:cubicBezTo>
                <a:cubicBezTo>
                  <a:pt x="103442" y="8713"/>
                  <a:pt x="104477" y="10165"/>
                  <a:pt x="105287" y="11749"/>
                </a:cubicBezTo>
                <a:lnTo>
                  <a:pt x="105597" y="12344"/>
                </a:lnTo>
                <a:lnTo>
                  <a:pt x="105871" y="12963"/>
                </a:lnTo>
                <a:cubicBezTo>
                  <a:pt x="106061" y="13368"/>
                  <a:pt x="106216" y="13785"/>
                  <a:pt x="106382" y="14202"/>
                </a:cubicBezTo>
                <a:cubicBezTo>
                  <a:pt x="106680" y="15047"/>
                  <a:pt x="106942" y="15892"/>
                  <a:pt x="107144" y="16773"/>
                </a:cubicBezTo>
                <a:cubicBezTo>
                  <a:pt x="107347" y="17643"/>
                  <a:pt x="107478" y="18536"/>
                  <a:pt x="107573" y="19417"/>
                </a:cubicBezTo>
                <a:cubicBezTo>
                  <a:pt x="107609" y="19869"/>
                  <a:pt x="107656" y="20310"/>
                  <a:pt x="107656" y="20762"/>
                </a:cubicBezTo>
                <a:lnTo>
                  <a:pt x="107680" y="21822"/>
                </a:lnTo>
                <a:cubicBezTo>
                  <a:pt x="107728" y="23798"/>
                  <a:pt x="108311" y="25715"/>
                  <a:pt x="109311" y="27406"/>
                </a:cubicBezTo>
                <a:cubicBezTo>
                  <a:pt x="110335" y="29084"/>
                  <a:pt x="111788" y="30525"/>
                  <a:pt x="113514" y="31490"/>
                </a:cubicBezTo>
                <a:cubicBezTo>
                  <a:pt x="114360" y="31990"/>
                  <a:pt x="115288" y="32347"/>
                  <a:pt x="116241" y="32609"/>
                </a:cubicBezTo>
                <a:cubicBezTo>
                  <a:pt x="117193" y="32847"/>
                  <a:pt x="118170" y="32978"/>
                  <a:pt x="119170" y="32978"/>
                </a:cubicBezTo>
                <a:cubicBezTo>
                  <a:pt x="120170" y="32978"/>
                  <a:pt x="121146" y="32847"/>
                  <a:pt x="122099" y="32609"/>
                </a:cubicBezTo>
                <a:cubicBezTo>
                  <a:pt x="123051" y="32347"/>
                  <a:pt x="123980" y="31990"/>
                  <a:pt x="124825" y="31490"/>
                </a:cubicBezTo>
                <a:cubicBezTo>
                  <a:pt x="126552" y="30525"/>
                  <a:pt x="128004" y="29084"/>
                  <a:pt x="129028" y="27406"/>
                </a:cubicBezTo>
                <a:cubicBezTo>
                  <a:pt x="130028" y="25715"/>
                  <a:pt x="130612" y="23786"/>
                  <a:pt x="130659" y="21822"/>
                </a:cubicBezTo>
                <a:lnTo>
                  <a:pt x="130683" y="20762"/>
                </a:lnTo>
                <a:cubicBezTo>
                  <a:pt x="130683" y="20310"/>
                  <a:pt x="130731" y="19869"/>
                  <a:pt x="130766" y="19417"/>
                </a:cubicBezTo>
                <a:cubicBezTo>
                  <a:pt x="130862" y="18536"/>
                  <a:pt x="130993" y="17643"/>
                  <a:pt x="131195" y="16773"/>
                </a:cubicBezTo>
                <a:cubicBezTo>
                  <a:pt x="131386" y="15892"/>
                  <a:pt x="131659" y="15047"/>
                  <a:pt x="131957" y="14202"/>
                </a:cubicBezTo>
                <a:cubicBezTo>
                  <a:pt x="132124" y="13785"/>
                  <a:pt x="132279" y="13368"/>
                  <a:pt x="132469" y="12963"/>
                </a:cubicBezTo>
                <a:lnTo>
                  <a:pt x="132743" y="12344"/>
                </a:lnTo>
                <a:lnTo>
                  <a:pt x="133052" y="11749"/>
                </a:lnTo>
                <a:cubicBezTo>
                  <a:pt x="133862" y="10165"/>
                  <a:pt x="134898" y="8713"/>
                  <a:pt x="136077" y="7391"/>
                </a:cubicBezTo>
                <a:cubicBezTo>
                  <a:pt x="137267" y="6082"/>
                  <a:pt x="138613" y="4915"/>
                  <a:pt x="140089" y="3939"/>
                </a:cubicBezTo>
                <a:cubicBezTo>
                  <a:pt x="143018" y="1974"/>
                  <a:pt x="146459" y="783"/>
                  <a:pt x="149936" y="498"/>
                </a:cubicBezTo>
                <a:cubicBezTo>
                  <a:pt x="150538" y="452"/>
                  <a:pt x="151141" y="428"/>
                  <a:pt x="151742" y="428"/>
                </a:cubicBezTo>
                <a:cubicBezTo>
                  <a:pt x="152876" y="428"/>
                  <a:pt x="154006" y="513"/>
                  <a:pt x="155127" y="700"/>
                </a:cubicBezTo>
                <a:cubicBezTo>
                  <a:pt x="156841" y="986"/>
                  <a:pt x="158520" y="1462"/>
                  <a:pt x="160103" y="2153"/>
                </a:cubicBezTo>
                <a:cubicBezTo>
                  <a:pt x="163271" y="3534"/>
                  <a:pt x="166057" y="5677"/>
                  <a:pt x="168176" y="8320"/>
                </a:cubicBezTo>
                <a:cubicBezTo>
                  <a:pt x="170295" y="10963"/>
                  <a:pt x="171748" y="14118"/>
                  <a:pt x="172391" y="17393"/>
                </a:cubicBezTo>
                <a:cubicBezTo>
                  <a:pt x="172546" y="18214"/>
                  <a:pt x="172665" y="19036"/>
                  <a:pt x="172724" y="19857"/>
                </a:cubicBezTo>
                <a:cubicBezTo>
                  <a:pt x="172736" y="20071"/>
                  <a:pt x="172760" y="20274"/>
                  <a:pt x="172772" y="20476"/>
                </a:cubicBezTo>
                <a:lnTo>
                  <a:pt x="172784" y="21095"/>
                </a:lnTo>
                <a:lnTo>
                  <a:pt x="172807" y="21953"/>
                </a:lnTo>
                <a:cubicBezTo>
                  <a:pt x="172831" y="22858"/>
                  <a:pt x="172986" y="23750"/>
                  <a:pt x="173224" y="24596"/>
                </a:cubicBezTo>
                <a:cubicBezTo>
                  <a:pt x="173700" y="26310"/>
                  <a:pt x="174581" y="27882"/>
                  <a:pt x="175748" y="29180"/>
                </a:cubicBezTo>
                <a:cubicBezTo>
                  <a:pt x="176927" y="30478"/>
                  <a:pt x="178368" y="31490"/>
                  <a:pt x="179939" y="32132"/>
                </a:cubicBezTo>
                <a:cubicBezTo>
                  <a:pt x="181333" y="32692"/>
                  <a:pt x="182811" y="32980"/>
                  <a:pt x="184290" y="32980"/>
                </a:cubicBezTo>
                <a:cubicBezTo>
                  <a:pt x="184479" y="32980"/>
                  <a:pt x="184668" y="32975"/>
                  <a:pt x="184857" y="32966"/>
                </a:cubicBezTo>
                <a:cubicBezTo>
                  <a:pt x="186512" y="32894"/>
                  <a:pt x="188095" y="32454"/>
                  <a:pt x="189512" y="31728"/>
                </a:cubicBezTo>
                <a:cubicBezTo>
                  <a:pt x="190929" y="31001"/>
                  <a:pt x="192179" y="29989"/>
                  <a:pt x="193167" y="28787"/>
                </a:cubicBezTo>
                <a:cubicBezTo>
                  <a:pt x="194143" y="27596"/>
                  <a:pt x="194858" y="26239"/>
                  <a:pt x="195286" y="24822"/>
                </a:cubicBezTo>
                <a:cubicBezTo>
                  <a:pt x="195501" y="24120"/>
                  <a:pt x="195644" y="23405"/>
                  <a:pt x="195727" y="22679"/>
                </a:cubicBezTo>
                <a:cubicBezTo>
                  <a:pt x="195739" y="22500"/>
                  <a:pt x="195751" y="22310"/>
                  <a:pt x="195763" y="22131"/>
                </a:cubicBezTo>
                <a:cubicBezTo>
                  <a:pt x="195775" y="21953"/>
                  <a:pt x="195775" y="21774"/>
                  <a:pt x="195775" y="21595"/>
                </a:cubicBezTo>
                <a:cubicBezTo>
                  <a:pt x="195787" y="21298"/>
                  <a:pt x="195798" y="21000"/>
                  <a:pt x="195798" y="20702"/>
                </a:cubicBezTo>
                <a:cubicBezTo>
                  <a:pt x="195810" y="20381"/>
                  <a:pt x="195834" y="20048"/>
                  <a:pt x="195858" y="19726"/>
                </a:cubicBezTo>
                <a:cubicBezTo>
                  <a:pt x="196072" y="17143"/>
                  <a:pt x="196763" y="14642"/>
                  <a:pt x="197834" y="12416"/>
                </a:cubicBezTo>
                <a:cubicBezTo>
                  <a:pt x="198906" y="10177"/>
                  <a:pt x="200335" y="8201"/>
                  <a:pt x="201990" y="6546"/>
                </a:cubicBezTo>
                <a:cubicBezTo>
                  <a:pt x="203657" y="4903"/>
                  <a:pt x="205538" y="3581"/>
                  <a:pt x="207514" y="2605"/>
                </a:cubicBezTo>
                <a:cubicBezTo>
                  <a:pt x="208514" y="2117"/>
                  <a:pt x="209514" y="1712"/>
                  <a:pt x="210538" y="1391"/>
                </a:cubicBezTo>
                <a:cubicBezTo>
                  <a:pt x="211562" y="1069"/>
                  <a:pt x="212586" y="831"/>
                  <a:pt x="213610" y="676"/>
                </a:cubicBezTo>
                <a:cubicBezTo>
                  <a:pt x="214726" y="507"/>
                  <a:pt x="215827" y="423"/>
                  <a:pt x="216906" y="423"/>
                </a:cubicBezTo>
                <a:cubicBezTo>
                  <a:pt x="217796" y="423"/>
                  <a:pt x="218672" y="480"/>
                  <a:pt x="219528" y="593"/>
                </a:cubicBezTo>
                <a:cubicBezTo>
                  <a:pt x="221421" y="831"/>
                  <a:pt x="223207" y="1331"/>
                  <a:pt x="224826" y="1986"/>
                </a:cubicBezTo>
                <a:cubicBezTo>
                  <a:pt x="226457" y="2653"/>
                  <a:pt x="227910" y="3498"/>
                  <a:pt x="229184" y="4415"/>
                </a:cubicBezTo>
                <a:cubicBezTo>
                  <a:pt x="231755" y="6272"/>
                  <a:pt x="233601" y="8487"/>
                  <a:pt x="234875" y="10582"/>
                </a:cubicBezTo>
                <a:cubicBezTo>
                  <a:pt x="236149" y="12702"/>
                  <a:pt x="236863" y="14690"/>
                  <a:pt x="237280" y="16345"/>
                </a:cubicBezTo>
                <a:cubicBezTo>
                  <a:pt x="237685" y="17988"/>
                  <a:pt x="237816" y="19286"/>
                  <a:pt x="237863" y="20167"/>
                </a:cubicBezTo>
                <a:cubicBezTo>
                  <a:pt x="237899" y="20595"/>
                  <a:pt x="237899" y="20929"/>
                  <a:pt x="237899" y="21155"/>
                </a:cubicBezTo>
                <a:cubicBezTo>
                  <a:pt x="237911" y="21369"/>
                  <a:pt x="237911" y="21488"/>
                  <a:pt x="237911" y="21488"/>
                </a:cubicBezTo>
                <a:lnTo>
                  <a:pt x="238339" y="21488"/>
                </a:lnTo>
                <a:cubicBezTo>
                  <a:pt x="238339" y="21488"/>
                  <a:pt x="238339" y="21369"/>
                  <a:pt x="238328" y="21143"/>
                </a:cubicBezTo>
                <a:cubicBezTo>
                  <a:pt x="238316" y="20917"/>
                  <a:pt x="238328" y="20583"/>
                  <a:pt x="238292" y="20131"/>
                </a:cubicBezTo>
                <a:cubicBezTo>
                  <a:pt x="238244" y="19250"/>
                  <a:pt x="238101" y="17916"/>
                  <a:pt x="237685" y="16238"/>
                </a:cubicBezTo>
                <a:cubicBezTo>
                  <a:pt x="237268" y="14559"/>
                  <a:pt x="236530" y="12523"/>
                  <a:pt x="235244" y="10368"/>
                </a:cubicBezTo>
                <a:cubicBezTo>
                  <a:pt x="233934" y="8225"/>
                  <a:pt x="232065" y="5963"/>
                  <a:pt x="229434" y="4070"/>
                </a:cubicBezTo>
                <a:cubicBezTo>
                  <a:pt x="228124" y="3129"/>
                  <a:pt x="226648" y="2272"/>
                  <a:pt x="224993" y="1593"/>
                </a:cubicBezTo>
                <a:cubicBezTo>
                  <a:pt x="223338" y="926"/>
                  <a:pt x="221516" y="414"/>
                  <a:pt x="219575" y="176"/>
                </a:cubicBezTo>
                <a:cubicBezTo>
                  <a:pt x="218683" y="60"/>
                  <a:pt x="217770" y="1"/>
                  <a:pt x="216840" y="1"/>
                </a:cubicBezTo>
                <a:cubicBezTo>
                  <a:pt x="215761" y="1"/>
                  <a:pt x="214658" y="81"/>
                  <a:pt x="213539" y="248"/>
                </a:cubicBezTo>
                <a:cubicBezTo>
                  <a:pt x="212503" y="414"/>
                  <a:pt x="211455" y="652"/>
                  <a:pt x="210407" y="974"/>
                </a:cubicBezTo>
                <a:cubicBezTo>
                  <a:pt x="209372" y="1307"/>
                  <a:pt x="208336" y="1724"/>
                  <a:pt x="207324" y="2224"/>
                </a:cubicBezTo>
                <a:cubicBezTo>
                  <a:pt x="205312" y="3212"/>
                  <a:pt x="203395" y="4570"/>
                  <a:pt x="201692" y="6248"/>
                </a:cubicBezTo>
                <a:cubicBezTo>
                  <a:pt x="200001" y="7939"/>
                  <a:pt x="198537" y="9951"/>
                  <a:pt x="197453" y="12225"/>
                </a:cubicBezTo>
                <a:cubicBezTo>
                  <a:pt x="196358" y="14511"/>
                  <a:pt x="195656" y="17059"/>
                  <a:pt x="195429" y="19690"/>
                </a:cubicBezTo>
                <a:cubicBezTo>
                  <a:pt x="195417" y="20024"/>
                  <a:pt x="195382" y="20357"/>
                  <a:pt x="195370" y="20691"/>
                </a:cubicBezTo>
                <a:cubicBezTo>
                  <a:pt x="195370" y="20988"/>
                  <a:pt x="195358" y="21286"/>
                  <a:pt x="195358" y="21584"/>
                </a:cubicBezTo>
                <a:cubicBezTo>
                  <a:pt x="195346" y="21762"/>
                  <a:pt x="195346" y="21941"/>
                  <a:pt x="195334" y="22107"/>
                </a:cubicBezTo>
                <a:cubicBezTo>
                  <a:pt x="195322" y="22286"/>
                  <a:pt x="195310" y="22465"/>
                  <a:pt x="195298" y="22631"/>
                </a:cubicBezTo>
                <a:cubicBezTo>
                  <a:pt x="195227" y="23334"/>
                  <a:pt x="195084" y="24024"/>
                  <a:pt x="194882" y="24703"/>
                </a:cubicBezTo>
                <a:cubicBezTo>
                  <a:pt x="194465" y="26060"/>
                  <a:pt x="193774" y="27370"/>
                  <a:pt x="192834" y="28525"/>
                </a:cubicBezTo>
                <a:cubicBezTo>
                  <a:pt x="191881" y="29668"/>
                  <a:pt x="190691" y="30644"/>
                  <a:pt x="189321" y="31347"/>
                </a:cubicBezTo>
                <a:cubicBezTo>
                  <a:pt x="187952" y="32037"/>
                  <a:pt x="186428" y="32466"/>
                  <a:pt x="184833" y="32537"/>
                </a:cubicBezTo>
                <a:cubicBezTo>
                  <a:pt x="184645" y="32547"/>
                  <a:pt x="184457" y="32552"/>
                  <a:pt x="184269" y="32552"/>
                </a:cubicBezTo>
                <a:cubicBezTo>
                  <a:pt x="182848" y="32552"/>
                  <a:pt x="181431" y="32274"/>
                  <a:pt x="180106" y="31728"/>
                </a:cubicBezTo>
                <a:cubicBezTo>
                  <a:pt x="178594" y="31120"/>
                  <a:pt x="177201" y="30144"/>
                  <a:pt x="176070" y="28894"/>
                </a:cubicBezTo>
                <a:cubicBezTo>
                  <a:pt x="174951" y="27644"/>
                  <a:pt x="174093" y="26132"/>
                  <a:pt x="173629" y="24489"/>
                </a:cubicBezTo>
                <a:cubicBezTo>
                  <a:pt x="173403" y="23667"/>
                  <a:pt x="173260" y="22810"/>
                  <a:pt x="173236" y="21941"/>
                </a:cubicBezTo>
                <a:lnTo>
                  <a:pt x="173212" y="21083"/>
                </a:lnTo>
                <a:lnTo>
                  <a:pt x="173188" y="20464"/>
                </a:lnTo>
                <a:cubicBezTo>
                  <a:pt x="173188" y="20250"/>
                  <a:pt x="173165" y="20036"/>
                  <a:pt x="173153" y="19821"/>
                </a:cubicBezTo>
                <a:cubicBezTo>
                  <a:pt x="173093" y="18988"/>
                  <a:pt x="172962" y="18143"/>
                  <a:pt x="172807" y="17309"/>
                </a:cubicBezTo>
                <a:cubicBezTo>
                  <a:pt x="172153" y="13964"/>
                  <a:pt x="170664" y="10749"/>
                  <a:pt x="168497" y="8058"/>
                </a:cubicBezTo>
                <a:cubicBezTo>
                  <a:pt x="166342" y="5355"/>
                  <a:pt x="163509" y="3165"/>
                  <a:pt x="160270" y="1772"/>
                </a:cubicBezTo>
                <a:cubicBezTo>
                  <a:pt x="158663" y="1057"/>
                  <a:pt x="156948" y="569"/>
                  <a:pt x="155198" y="283"/>
                </a:cubicBezTo>
                <a:cubicBezTo>
                  <a:pt x="154070" y="91"/>
                  <a:pt x="152931" y="3"/>
                  <a:pt x="151790" y="3"/>
                </a:cubicBezTo>
                <a:cubicBezTo>
                  <a:pt x="151160" y="3"/>
                  <a:pt x="150530" y="30"/>
                  <a:pt x="149900" y="81"/>
                </a:cubicBezTo>
                <a:cubicBezTo>
                  <a:pt x="146352" y="367"/>
                  <a:pt x="142851" y="1581"/>
                  <a:pt x="139851" y="3581"/>
                </a:cubicBezTo>
                <a:cubicBezTo>
                  <a:pt x="138351" y="4570"/>
                  <a:pt x="136982" y="5760"/>
                  <a:pt x="135767" y="7106"/>
                </a:cubicBezTo>
                <a:cubicBezTo>
                  <a:pt x="134565" y="8451"/>
                  <a:pt x="133505" y="9939"/>
                  <a:pt x="132671" y="11559"/>
                </a:cubicBezTo>
                <a:lnTo>
                  <a:pt x="132362" y="12166"/>
                </a:lnTo>
                <a:lnTo>
                  <a:pt x="132076" y="12785"/>
                </a:lnTo>
                <a:cubicBezTo>
                  <a:pt x="131886" y="13202"/>
                  <a:pt x="131731" y="13630"/>
                  <a:pt x="131564" y="14047"/>
                </a:cubicBezTo>
                <a:cubicBezTo>
                  <a:pt x="131255" y="14916"/>
                  <a:pt x="130981" y="15785"/>
                  <a:pt x="130790" y="16678"/>
                </a:cubicBezTo>
                <a:cubicBezTo>
                  <a:pt x="130576" y="17571"/>
                  <a:pt x="130445" y="18476"/>
                  <a:pt x="130338" y="19381"/>
                </a:cubicBezTo>
                <a:cubicBezTo>
                  <a:pt x="130314" y="19833"/>
                  <a:pt x="130255" y="20286"/>
                  <a:pt x="130255" y="20738"/>
                </a:cubicBezTo>
                <a:lnTo>
                  <a:pt x="130231" y="21810"/>
                </a:lnTo>
                <a:cubicBezTo>
                  <a:pt x="130183" y="23703"/>
                  <a:pt x="129635" y="25560"/>
                  <a:pt x="128659" y="27191"/>
                </a:cubicBezTo>
                <a:cubicBezTo>
                  <a:pt x="127671" y="28799"/>
                  <a:pt x="126278" y="30192"/>
                  <a:pt x="124623" y="31120"/>
                </a:cubicBezTo>
                <a:cubicBezTo>
                  <a:pt x="123801" y="31597"/>
                  <a:pt x="122908" y="31942"/>
                  <a:pt x="121992" y="32192"/>
                </a:cubicBezTo>
                <a:cubicBezTo>
                  <a:pt x="121075" y="32430"/>
                  <a:pt x="120134" y="32549"/>
                  <a:pt x="119170" y="32549"/>
                </a:cubicBezTo>
                <a:cubicBezTo>
                  <a:pt x="118205" y="32549"/>
                  <a:pt x="117265" y="32430"/>
                  <a:pt x="116348" y="32192"/>
                </a:cubicBezTo>
                <a:cubicBezTo>
                  <a:pt x="115431" y="31942"/>
                  <a:pt x="114538" y="31597"/>
                  <a:pt x="113717" y="31120"/>
                </a:cubicBezTo>
                <a:cubicBezTo>
                  <a:pt x="112062" y="30192"/>
                  <a:pt x="110669" y="28799"/>
                  <a:pt x="109681" y="27191"/>
                </a:cubicBezTo>
                <a:cubicBezTo>
                  <a:pt x="108704" y="25560"/>
                  <a:pt x="108157" y="23703"/>
                  <a:pt x="108109" y="21810"/>
                </a:cubicBezTo>
                <a:lnTo>
                  <a:pt x="108085" y="20738"/>
                </a:lnTo>
                <a:cubicBezTo>
                  <a:pt x="108085" y="20286"/>
                  <a:pt x="108026" y="19833"/>
                  <a:pt x="108002" y="19381"/>
                </a:cubicBezTo>
                <a:cubicBezTo>
                  <a:pt x="107895" y="18476"/>
                  <a:pt x="107764" y="17571"/>
                  <a:pt x="107549" y="16678"/>
                </a:cubicBezTo>
                <a:cubicBezTo>
                  <a:pt x="107359" y="15785"/>
                  <a:pt x="107085" y="14916"/>
                  <a:pt x="106775" y="14047"/>
                </a:cubicBezTo>
                <a:cubicBezTo>
                  <a:pt x="106609" y="13630"/>
                  <a:pt x="106454" y="13202"/>
                  <a:pt x="106263" y="12785"/>
                </a:cubicBezTo>
                <a:lnTo>
                  <a:pt x="105978" y="12166"/>
                </a:lnTo>
                <a:lnTo>
                  <a:pt x="105668" y="11559"/>
                </a:lnTo>
                <a:cubicBezTo>
                  <a:pt x="104835" y="9939"/>
                  <a:pt x="103775" y="8451"/>
                  <a:pt x="102572" y="7106"/>
                </a:cubicBezTo>
                <a:cubicBezTo>
                  <a:pt x="101358" y="5760"/>
                  <a:pt x="99989" y="4570"/>
                  <a:pt x="98489" y="3581"/>
                </a:cubicBezTo>
                <a:cubicBezTo>
                  <a:pt x="95488" y="1581"/>
                  <a:pt x="91988" y="367"/>
                  <a:pt x="88440" y="81"/>
                </a:cubicBezTo>
                <a:cubicBezTo>
                  <a:pt x="87809" y="30"/>
                  <a:pt x="87179" y="3"/>
                  <a:pt x="86550" y="3"/>
                </a:cubicBezTo>
                <a:cubicBezTo>
                  <a:pt x="85408" y="3"/>
                  <a:pt x="84270" y="91"/>
                  <a:pt x="83141" y="283"/>
                </a:cubicBezTo>
                <a:cubicBezTo>
                  <a:pt x="81391" y="569"/>
                  <a:pt x="79677" y="1057"/>
                  <a:pt x="78069" y="1772"/>
                </a:cubicBezTo>
                <a:cubicBezTo>
                  <a:pt x="74831" y="3165"/>
                  <a:pt x="71997" y="5355"/>
                  <a:pt x="69842" y="8058"/>
                </a:cubicBezTo>
                <a:cubicBezTo>
                  <a:pt x="67663" y="10749"/>
                  <a:pt x="66187" y="13964"/>
                  <a:pt x="65532" y="17309"/>
                </a:cubicBezTo>
                <a:cubicBezTo>
                  <a:pt x="65365" y="18143"/>
                  <a:pt x="65246" y="18988"/>
                  <a:pt x="65187" y="19821"/>
                </a:cubicBezTo>
                <a:cubicBezTo>
                  <a:pt x="65175" y="20036"/>
                  <a:pt x="65151" y="20250"/>
                  <a:pt x="65151" y="20452"/>
                </a:cubicBezTo>
                <a:lnTo>
                  <a:pt x="65127" y="21083"/>
                </a:lnTo>
                <a:lnTo>
                  <a:pt x="65104" y="21941"/>
                </a:lnTo>
                <a:cubicBezTo>
                  <a:pt x="65080" y="22810"/>
                  <a:pt x="64937" y="23667"/>
                  <a:pt x="64711" y="24489"/>
                </a:cubicBezTo>
                <a:cubicBezTo>
                  <a:pt x="64246" y="26132"/>
                  <a:pt x="63389" y="27644"/>
                  <a:pt x="62270" y="28894"/>
                </a:cubicBezTo>
                <a:cubicBezTo>
                  <a:pt x="61139" y="30144"/>
                  <a:pt x="59746" y="31120"/>
                  <a:pt x="58234" y="31728"/>
                </a:cubicBezTo>
                <a:cubicBezTo>
                  <a:pt x="56909" y="32274"/>
                  <a:pt x="55491" y="32552"/>
                  <a:pt x="54071" y="32552"/>
                </a:cubicBezTo>
                <a:cubicBezTo>
                  <a:pt x="53883" y="32552"/>
                  <a:pt x="53695" y="32547"/>
                  <a:pt x="53507" y="32537"/>
                </a:cubicBezTo>
                <a:cubicBezTo>
                  <a:pt x="51911" y="32466"/>
                  <a:pt x="50387" y="32037"/>
                  <a:pt x="49018" y="31347"/>
                </a:cubicBezTo>
                <a:cubicBezTo>
                  <a:pt x="47649" y="30644"/>
                  <a:pt x="46458" y="29668"/>
                  <a:pt x="45506" y="28525"/>
                </a:cubicBezTo>
                <a:cubicBezTo>
                  <a:pt x="44565" y="27370"/>
                  <a:pt x="43875" y="26060"/>
                  <a:pt x="43458" y="24703"/>
                </a:cubicBezTo>
                <a:cubicBezTo>
                  <a:pt x="43256" y="24024"/>
                  <a:pt x="43113" y="23334"/>
                  <a:pt x="43041" y="22631"/>
                </a:cubicBezTo>
                <a:cubicBezTo>
                  <a:pt x="43029" y="22465"/>
                  <a:pt x="43017" y="22286"/>
                  <a:pt x="43006" y="22107"/>
                </a:cubicBezTo>
                <a:cubicBezTo>
                  <a:pt x="42994" y="21941"/>
                  <a:pt x="42994" y="21762"/>
                  <a:pt x="42982" y="21584"/>
                </a:cubicBezTo>
                <a:cubicBezTo>
                  <a:pt x="42982" y="21286"/>
                  <a:pt x="42970" y="20988"/>
                  <a:pt x="42970" y="20691"/>
                </a:cubicBezTo>
                <a:cubicBezTo>
                  <a:pt x="42958" y="20357"/>
                  <a:pt x="42922" y="20024"/>
                  <a:pt x="42910" y="19690"/>
                </a:cubicBezTo>
                <a:cubicBezTo>
                  <a:pt x="42684" y="17059"/>
                  <a:pt x="41982" y="14511"/>
                  <a:pt x="40886" y="12225"/>
                </a:cubicBezTo>
                <a:cubicBezTo>
                  <a:pt x="39803" y="9951"/>
                  <a:pt x="38338" y="7939"/>
                  <a:pt x="36648" y="6248"/>
                </a:cubicBezTo>
                <a:cubicBezTo>
                  <a:pt x="34945" y="4570"/>
                  <a:pt x="33028" y="3212"/>
                  <a:pt x="31016" y="2224"/>
                </a:cubicBezTo>
                <a:cubicBezTo>
                  <a:pt x="30004" y="1724"/>
                  <a:pt x="28968" y="1307"/>
                  <a:pt x="27932" y="974"/>
                </a:cubicBezTo>
                <a:cubicBezTo>
                  <a:pt x="26884" y="652"/>
                  <a:pt x="25837" y="414"/>
                  <a:pt x="24801" y="248"/>
                </a:cubicBezTo>
                <a:cubicBezTo>
                  <a:pt x="23681" y="81"/>
                  <a:pt x="22579" y="1"/>
                  <a:pt x="21497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79" name="Google Shape;251;p18">
            <a:extLst>
              <a:ext uri="{FF2B5EF4-FFF2-40B4-BE49-F238E27FC236}">
                <a16:creationId xmlns:a16="http://schemas.microsoft.com/office/drawing/2014/main" id="{B33AB394-E476-4E0A-BC59-E84C90A3F5C8}"/>
              </a:ext>
            </a:extLst>
          </p:cNvPr>
          <p:cNvSpPr/>
          <p:nvPr/>
        </p:nvSpPr>
        <p:spPr>
          <a:xfrm>
            <a:off x="1253449" y="2428548"/>
            <a:ext cx="34289" cy="81282"/>
          </a:xfrm>
          <a:custGeom>
            <a:avLst/>
            <a:gdLst/>
            <a:ahLst/>
            <a:cxnLst/>
            <a:rect l="l" t="t" r="r" b="b"/>
            <a:pathLst>
              <a:path w="513" h="1216" extrusionOk="0">
                <a:moveTo>
                  <a:pt x="49" y="1"/>
                </a:moveTo>
                <a:cubicBezTo>
                  <a:pt x="13" y="406"/>
                  <a:pt x="1" y="810"/>
                  <a:pt x="1" y="1215"/>
                </a:cubicBezTo>
                <a:lnTo>
                  <a:pt x="477" y="1215"/>
                </a:lnTo>
                <a:cubicBezTo>
                  <a:pt x="477" y="822"/>
                  <a:pt x="489" y="429"/>
                  <a:pt x="513" y="37"/>
                </a:cubicBezTo>
                <a:lnTo>
                  <a:pt x="49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80" name="Google Shape;252;p18">
            <a:extLst>
              <a:ext uri="{FF2B5EF4-FFF2-40B4-BE49-F238E27FC236}">
                <a16:creationId xmlns:a16="http://schemas.microsoft.com/office/drawing/2014/main" id="{CEC8F5D7-C483-4A1C-9B84-E3C88FD9CBE3}"/>
              </a:ext>
            </a:extLst>
          </p:cNvPr>
          <p:cNvSpPr/>
          <p:nvPr/>
        </p:nvSpPr>
        <p:spPr>
          <a:xfrm>
            <a:off x="1261165" y="2128236"/>
            <a:ext cx="7127102" cy="1034381"/>
          </a:xfrm>
          <a:custGeom>
            <a:avLst/>
            <a:gdLst/>
            <a:ahLst/>
            <a:cxnLst/>
            <a:rect l="l" t="t" r="r" b="b"/>
            <a:pathLst>
              <a:path w="227577" h="33029" extrusionOk="0">
                <a:moveTo>
                  <a:pt x="81023" y="0"/>
                </a:moveTo>
                <a:lnTo>
                  <a:pt x="81035" y="477"/>
                </a:lnTo>
                <a:lnTo>
                  <a:pt x="81237" y="477"/>
                </a:lnTo>
                <a:cubicBezTo>
                  <a:pt x="81952" y="477"/>
                  <a:pt x="82678" y="524"/>
                  <a:pt x="83380" y="608"/>
                </a:cubicBezTo>
                <a:lnTo>
                  <a:pt x="83440" y="143"/>
                </a:lnTo>
                <a:cubicBezTo>
                  <a:pt x="82714" y="48"/>
                  <a:pt x="81975" y="0"/>
                  <a:pt x="81237" y="0"/>
                </a:cubicBezTo>
                <a:close/>
                <a:moveTo>
                  <a:pt x="146364" y="0"/>
                </a:moveTo>
                <a:cubicBezTo>
                  <a:pt x="145579" y="0"/>
                  <a:pt x="144805" y="48"/>
                  <a:pt x="144031" y="155"/>
                </a:cubicBezTo>
                <a:lnTo>
                  <a:pt x="144102" y="631"/>
                </a:lnTo>
                <a:cubicBezTo>
                  <a:pt x="144840" y="524"/>
                  <a:pt x="145602" y="477"/>
                  <a:pt x="146364" y="477"/>
                </a:cubicBezTo>
                <a:lnTo>
                  <a:pt x="146448" y="477"/>
                </a:lnTo>
                <a:lnTo>
                  <a:pt x="146448" y="0"/>
                </a:lnTo>
                <a:close/>
                <a:moveTo>
                  <a:pt x="211873" y="0"/>
                </a:moveTo>
                <a:lnTo>
                  <a:pt x="211861" y="477"/>
                </a:lnTo>
                <a:cubicBezTo>
                  <a:pt x="212646" y="489"/>
                  <a:pt x="213432" y="572"/>
                  <a:pt x="214206" y="703"/>
                </a:cubicBezTo>
                <a:lnTo>
                  <a:pt x="214278" y="227"/>
                </a:lnTo>
                <a:cubicBezTo>
                  <a:pt x="213492" y="96"/>
                  <a:pt x="212682" y="24"/>
                  <a:pt x="211873" y="0"/>
                </a:cubicBezTo>
                <a:close/>
                <a:moveTo>
                  <a:pt x="15598" y="0"/>
                </a:moveTo>
                <a:cubicBezTo>
                  <a:pt x="14788" y="24"/>
                  <a:pt x="13979" y="108"/>
                  <a:pt x="13193" y="250"/>
                </a:cubicBezTo>
                <a:lnTo>
                  <a:pt x="13276" y="727"/>
                </a:lnTo>
                <a:cubicBezTo>
                  <a:pt x="14038" y="584"/>
                  <a:pt x="14824" y="500"/>
                  <a:pt x="15610" y="477"/>
                </a:cubicBezTo>
                <a:lnTo>
                  <a:pt x="15598" y="0"/>
                </a:lnTo>
                <a:close/>
                <a:moveTo>
                  <a:pt x="18015" y="108"/>
                </a:moveTo>
                <a:lnTo>
                  <a:pt x="17955" y="572"/>
                </a:lnTo>
                <a:cubicBezTo>
                  <a:pt x="18741" y="667"/>
                  <a:pt x="19515" y="810"/>
                  <a:pt x="20265" y="1012"/>
                </a:cubicBezTo>
                <a:lnTo>
                  <a:pt x="20396" y="548"/>
                </a:lnTo>
                <a:cubicBezTo>
                  <a:pt x="19610" y="346"/>
                  <a:pt x="18813" y="191"/>
                  <a:pt x="18015" y="108"/>
                </a:cubicBezTo>
                <a:close/>
                <a:moveTo>
                  <a:pt x="209456" y="119"/>
                </a:moveTo>
                <a:cubicBezTo>
                  <a:pt x="208658" y="215"/>
                  <a:pt x="207860" y="369"/>
                  <a:pt x="207086" y="584"/>
                </a:cubicBezTo>
                <a:lnTo>
                  <a:pt x="207217" y="1048"/>
                </a:lnTo>
                <a:cubicBezTo>
                  <a:pt x="207967" y="834"/>
                  <a:pt x="208741" y="679"/>
                  <a:pt x="209515" y="596"/>
                </a:cubicBezTo>
                <a:lnTo>
                  <a:pt x="209456" y="119"/>
                </a:lnTo>
                <a:close/>
                <a:moveTo>
                  <a:pt x="148865" y="179"/>
                </a:moveTo>
                <a:lnTo>
                  <a:pt x="148793" y="655"/>
                </a:lnTo>
                <a:cubicBezTo>
                  <a:pt x="149567" y="774"/>
                  <a:pt x="150329" y="953"/>
                  <a:pt x="151079" y="1179"/>
                </a:cubicBezTo>
                <a:lnTo>
                  <a:pt x="151222" y="727"/>
                </a:lnTo>
                <a:cubicBezTo>
                  <a:pt x="150448" y="489"/>
                  <a:pt x="149651" y="298"/>
                  <a:pt x="148865" y="179"/>
                </a:cubicBezTo>
                <a:close/>
                <a:moveTo>
                  <a:pt x="78618" y="203"/>
                </a:moveTo>
                <a:cubicBezTo>
                  <a:pt x="77820" y="334"/>
                  <a:pt x="77022" y="512"/>
                  <a:pt x="76260" y="762"/>
                </a:cubicBezTo>
                <a:lnTo>
                  <a:pt x="76403" y="1215"/>
                </a:lnTo>
                <a:cubicBezTo>
                  <a:pt x="77153" y="977"/>
                  <a:pt x="77915" y="798"/>
                  <a:pt x="78689" y="679"/>
                </a:cubicBezTo>
                <a:lnTo>
                  <a:pt x="78618" y="203"/>
                </a:lnTo>
                <a:close/>
                <a:moveTo>
                  <a:pt x="85809" y="631"/>
                </a:moveTo>
                <a:lnTo>
                  <a:pt x="85678" y="1096"/>
                </a:lnTo>
                <a:cubicBezTo>
                  <a:pt x="86428" y="1310"/>
                  <a:pt x="87167" y="1584"/>
                  <a:pt x="87881" y="1905"/>
                </a:cubicBezTo>
                <a:lnTo>
                  <a:pt x="88071" y="1477"/>
                </a:lnTo>
                <a:cubicBezTo>
                  <a:pt x="87345" y="1143"/>
                  <a:pt x="86583" y="858"/>
                  <a:pt x="85809" y="631"/>
                </a:cubicBezTo>
                <a:close/>
                <a:moveTo>
                  <a:pt x="141673" y="667"/>
                </a:moveTo>
                <a:cubicBezTo>
                  <a:pt x="140899" y="893"/>
                  <a:pt x="140137" y="1179"/>
                  <a:pt x="139411" y="1524"/>
                </a:cubicBezTo>
                <a:lnTo>
                  <a:pt x="139614" y="1953"/>
                </a:lnTo>
                <a:cubicBezTo>
                  <a:pt x="140316" y="1632"/>
                  <a:pt x="141054" y="1346"/>
                  <a:pt x="141804" y="1131"/>
                </a:cubicBezTo>
                <a:lnTo>
                  <a:pt x="141673" y="667"/>
                </a:lnTo>
                <a:close/>
                <a:moveTo>
                  <a:pt x="216635" y="810"/>
                </a:moveTo>
                <a:lnTo>
                  <a:pt x="216480" y="1262"/>
                </a:lnTo>
                <a:cubicBezTo>
                  <a:pt x="217218" y="1512"/>
                  <a:pt x="217957" y="1810"/>
                  <a:pt x="218659" y="2167"/>
                </a:cubicBezTo>
                <a:lnTo>
                  <a:pt x="218873" y="1739"/>
                </a:lnTo>
                <a:cubicBezTo>
                  <a:pt x="218147" y="1370"/>
                  <a:pt x="217397" y="1060"/>
                  <a:pt x="216635" y="810"/>
                </a:cubicBezTo>
                <a:close/>
                <a:moveTo>
                  <a:pt x="10847" y="858"/>
                </a:moveTo>
                <a:cubicBezTo>
                  <a:pt x="10085" y="1108"/>
                  <a:pt x="9335" y="1429"/>
                  <a:pt x="8621" y="1798"/>
                </a:cubicBezTo>
                <a:lnTo>
                  <a:pt x="8835" y="2215"/>
                </a:lnTo>
                <a:cubicBezTo>
                  <a:pt x="9538" y="1858"/>
                  <a:pt x="10264" y="1560"/>
                  <a:pt x="11002" y="1310"/>
                </a:cubicBezTo>
                <a:lnTo>
                  <a:pt x="10847" y="858"/>
                </a:lnTo>
                <a:close/>
                <a:moveTo>
                  <a:pt x="22682" y="1346"/>
                </a:moveTo>
                <a:lnTo>
                  <a:pt x="22492" y="1786"/>
                </a:lnTo>
                <a:cubicBezTo>
                  <a:pt x="23206" y="2096"/>
                  <a:pt x="23909" y="2465"/>
                  <a:pt x="24575" y="2870"/>
                </a:cubicBezTo>
                <a:lnTo>
                  <a:pt x="24825" y="2465"/>
                </a:lnTo>
                <a:cubicBezTo>
                  <a:pt x="24135" y="2048"/>
                  <a:pt x="23420" y="1667"/>
                  <a:pt x="22682" y="1346"/>
                </a:cubicBezTo>
                <a:close/>
                <a:moveTo>
                  <a:pt x="204812" y="1393"/>
                </a:moveTo>
                <a:cubicBezTo>
                  <a:pt x="204074" y="1727"/>
                  <a:pt x="203360" y="2108"/>
                  <a:pt x="202669" y="2536"/>
                </a:cubicBezTo>
                <a:lnTo>
                  <a:pt x="202931" y="2941"/>
                </a:lnTo>
                <a:cubicBezTo>
                  <a:pt x="203586" y="2524"/>
                  <a:pt x="204288" y="2143"/>
                  <a:pt x="205003" y="1834"/>
                </a:cubicBezTo>
                <a:lnTo>
                  <a:pt x="204812" y="1393"/>
                </a:lnTo>
                <a:close/>
                <a:moveTo>
                  <a:pt x="153472" y="1596"/>
                </a:moveTo>
                <a:lnTo>
                  <a:pt x="153270" y="2036"/>
                </a:lnTo>
                <a:cubicBezTo>
                  <a:pt x="153972" y="2370"/>
                  <a:pt x="154663" y="2763"/>
                  <a:pt x="155306" y="3191"/>
                </a:cubicBezTo>
                <a:lnTo>
                  <a:pt x="155580" y="2798"/>
                </a:lnTo>
                <a:cubicBezTo>
                  <a:pt x="154901" y="2346"/>
                  <a:pt x="154199" y="1953"/>
                  <a:pt x="153472" y="1596"/>
                </a:cubicBezTo>
                <a:close/>
                <a:moveTo>
                  <a:pt x="74010" y="1655"/>
                </a:moveTo>
                <a:cubicBezTo>
                  <a:pt x="73296" y="2013"/>
                  <a:pt x="72593" y="2417"/>
                  <a:pt x="71927" y="2870"/>
                </a:cubicBezTo>
                <a:lnTo>
                  <a:pt x="72188" y="3263"/>
                </a:lnTo>
                <a:cubicBezTo>
                  <a:pt x="72843" y="2822"/>
                  <a:pt x="73522" y="2429"/>
                  <a:pt x="74224" y="2084"/>
                </a:cubicBezTo>
                <a:lnTo>
                  <a:pt x="74010" y="1655"/>
                </a:lnTo>
                <a:close/>
                <a:moveTo>
                  <a:pt x="90203" y="2632"/>
                </a:moveTo>
                <a:lnTo>
                  <a:pt x="89941" y="3036"/>
                </a:lnTo>
                <a:cubicBezTo>
                  <a:pt x="90596" y="3453"/>
                  <a:pt x="91227" y="3929"/>
                  <a:pt x="91810" y="4453"/>
                </a:cubicBezTo>
                <a:lnTo>
                  <a:pt x="92131" y="4096"/>
                </a:lnTo>
                <a:cubicBezTo>
                  <a:pt x="91524" y="3560"/>
                  <a:pt x="90869" y="3072"/>
                  <a:pt x="90203" y="2632"/>
                </a:cubicBezTo>
                <a:close/>
                <a:moveTo>
                  <a:pt x="137292" y="2703"/>
                </a:moveTo>
                <a:cubicBezTo>
                  <a:pt x="136625" y="3144"/>
                  <a:pt x="135982" y="3632"/>
                  <a:pt x="135375" y="4168"/>
                </a:cubicBezTo>
                <a:lnTo>
                  <a:pt x="135696" y="4525"/>
                </a:lnTo>
                <a:cubicBezTo>
                  <a:pt x="136280" y="4013"/>
                  <a:pt x="136911" y="3525"/>
                  <a:pt x="137554" y="3096"/>
                </a:cubicBezTo>
                <a:lnTo>
                  <a:pt x="137292" y="2703"/>
                </a:lnTo>
                <a:close/>
                <a:moveTo>
                  <a:pt x="220945" y="2977"/>
                </a:moveTo>
                <a:lnTo>
                  <a:pt x="220671" y="3370"/>
                </a:lnTo>
                <a:cubicBezTo>
                  <a:pt x="221314" y="3810"/>
                  <a:pt x="221921" y="4310"/>
                  <a:pt x="222493" y="4846"/>
                </a:cubicBezTo>
                <a:lnTo>
                  <a:pt x="222826" y="4501"/>
                </a:lnTo>
                <a:cubicBezTo>
                  <a:pt x="222231" y="3953"/>
                  <a:pt x="221600" y="3441"/>
                  <a:pt x="220945" y="2977"/>
                </a:cubicBezTo>
                <a:close/>
                <a:moveTo>
                  <a:pt x="6549" y="3048"/>
                </a:moveTo>
                <a:cubicBezTo>
                  <a:pt x="5894" y="3513"/>
                  <a:pt x="5275" y="4037"/>
                  <a:pt x="4692" y="4596"/>
                </a:cubicBezTo>
                <a:lnTo>
                  <a:pt x="5025" y="4941"/>
                </a:lnTo>
                <a:cubicBezTo>
                  <a:pt x="5585" y="4394"/>
                  <a:pt x="6192" y="3894"/>
                  <a:pt x="6835" y="3441"/>
                </a:cubicBezTo>
                <a:lnTo>
                  <a:pt x="6549" y="3048"/>
                </a:lnTo>
                <a:close/>
                <a:moveTo>
                  <a:pt x="26778" y="3894"/>
                </a:moveTo>
                <a:lnTo>
                  <a:pt x="26468" y="4251"/>
                </a:lnTo>
                <a:cubicBezTo>
                  <a:pt x="27064" y="4763"/>
                  <a:pt x="27635" y="5311"/>
                  <a:pt x="28147" y="5894"/>
                </a:cubicBezTo>
                <a:lnTo>
                  <a:pt x="28504" y="5584"/>
                </a:lnTo>
                <a:cubicBezTo>
                  <a:pt x="27969" y="4977"/>
                  <a:pt x="27397" y="4406"/>
                  <a:pt x="26778" y="3894"/>
                </a:cubicBezTo>
                <a:close/>
                <a:moveTo>
                  <a:pt x="200728" y="3965"/>
                </a:moveTo>
                <a:cubicBezTo>
                  <a:pt x="200121" y="4489"/>
                  <a:pt x="199538" y="5072"/>
                  <a:pt x="199014" y="5680"/>
                </a:cubicBezTo>
                <a:lnTo>
                  <a:pt x="199371" y="5989"/>
                </a:lnTo>
                <a:cubicBezTo>
                  <a:pt x="199883" y="5394"/>
                  <a:pt x="200443" y="4846"/>
                  <a:pt x="201038" y="4334"/>
                </a:cubicBezTo>
                <a:lnTo>
                  <a:pt x="200728" y="3965"/>
                </a:lnTo>
                <a:close/>
                <a:moveTo>
                  <a:pt x="157473" y="4299"/>
                </a:moveTo>
                <a:lnTo>
                  <a:pt x="157151" y="4644"/>
                </a:lnTo>
                <a:cubicBezTo>
                  <a:pt x="157735" y="5180"/>
                  <a:pt x="158283" y="5751"/>
                  <a:pt x="158771" y="6346"/>
                </a:cubicBezTo>
                <a:lnTo>
                  <a:pt x="159140" y="6049"/>
                </a:lnTo>
                <a:cubicBezTo>
                  <a:pt x="158628" y="5430"/>
                  <a:pt x="158068" y="4834"/>
                  <a:pt x="157473" y="4299"/>
                </a:cubicBezTo>
                <a:close/>
                <a:moveTo>
                  <a:pt x="70033" y="4382"/>
                </a:moveTo>
                <a:cubicBezTo>
                  <a:pt x="69438" y="4930"/>
                  <a:pt x="68890" y="5525"/>
                  <a:pt x="68378" y="6144"/>
                </a:cubicBezTo>
                <a:lnTo>
                  <a:pt x="68748" y="6442"/>
                </a:lnTo>
                <a:cubicBezTo>
                  <a:pt x="69248" y="5834"/>
                  <a:pt x="69783" y="5263"/>
                  <a:pt x="70355" y="4727"/>
                </a:cubicBezTo>
                <a:lnTo>
                  <a:pt x="70033" y="4382"/>
                </a:lnTo>
                <a:close/>
                <a:moveTo>
                  <a:pt x="93822" y="5811"/>
                </a:moveTo>
                <a:lnTo>
                  <a:pt x="93465" y="6120"/>
                </a:lnTo>
                <a:cubicBezTo>
                  <a:pt x="93977" y="6715"/>
                  <a:pt x="94441" y="7358"/>
                  <a:pt x="94846" y="8013"/>
                </a:cubicBezTo>
                <a:lnTo>
                  <a:pt x="95251" y="7763"/>
                </a:lnTo>
                <a:cubicBezTo>
                  <a:pt x="94834" y="7085"/>
                  <a:pt x="94346" y="6430"/>
                  <a:pt x="93822" y="5811"/>
                </a:cubicBezTo>
                <a:close/>
                <a:moveTo>
                  <a:pt x="133696" y="5906"/>
                </a:moveTo>
                <a:cubicBezTo>
                  <a:pt x="133172" y="6525"/>
                  <a:pt x="132696" y="7192"/>
                  <a:pt x="132279" y="7870"/>
                </a:cubicBezTo>
                <a:lnTo>
                  <a:pt x="132684" y="8120"/>
                </a:lnTo>
                <a:cubicBezTo>
                  <a:pt x="133101" y="7454"/>
                  <a:pt x="133553" y="6811"/>
                  <a:pt x="134065" y="6215"/>
                </a:cubicBezTo>
                <a:lnTo>
                  <a:pt x="133696" y="5906"/>
                </a:lnTo>
                <a:close/>
                <a:moveTo>
                  <a:pt x="224457" y="6287"/>
                </a:moveTo>
                <a:lnTo>
                  <a:pt x="224076" y="6585"/>
                </a:lnTo>
                <a:cubicBezTo>
                  <a:pt x="224565" y="7204"/>
                  <a:pt x="225005" y="7858"/>
                  <a:pt x="225398" y="8525"/>
                </a:cubicBezTo>
                <a:lnTo>
                  <a:pt x="225803" y="8287"/>
                </a:lnTo>
                <a:cubicBezTo>
                  <a:pt x="225410" y="7597"/>
                  <a:pt x="224946" y="6918"/>
                  <a:pt x="224457" y="6287"/>
                </a:cubicBezTo>
                <a:close/>
                <a:moveTo>
                  <a:pt x="3073" y="6394"/>
                </a:moveTo>
                <a:cubicBezTo>
                  <a:pt x="2573" y="7025"/>
                  <a:pt x="2132" y="7704"/>
                  <a:pt x="1727" y="8406"/>
                </a:cubicBezTo>
                <a:lnTo>
                  <a:pt x="2144" y="8632"/>
                </a:lnTo>
                <a:cubicBezTo>
                  <a:pt x="2525" y="7954"/>
                  <a:pt x="2966" y="7299"/>
                  <a:pt x="3442" y="6680"/>
                </a:cubicBezTo>
                <a:lnTo>
                  <a:pt x="3073" y="6394"/>
                </a:lnTo>
                <a:close/>
                <a:moveTo>
                  <a:pt x="29969" y="7501"/>
                </a:moveTo>
                <a:lnTo>
                  <a:pt x="29576" y="7763"/>
                </a:lnTo>
                <a:cubicBezTo>
                  <a:pt x="30005" y="8418"/>
                  <a:pt x="30386" y="9109"/>
                  <a:pt x="30707" y="9823"/>
                </a:cubicBezTo>
                <a:lnTo>
                  <a:pt x="31136" y="9621"/>
                </a:lnTo>
                <a:cubicBezTo>
                  <a:pt x="30802" y="8894"/>
                  <a:pt x="30409" y="8180"/>
                  <a:pt x="29969" y="7501"/>
                </a:cubicBezTo>
                <a:close/>
                <a:moveTo>
                  <a:pt x="197561" y="7608"/>
                </a:moveTo>
                <a:cubicBezTo>
                  <a:pt x="197121" y="8287"/>
                  <a:pt x="196740" y="9001"/>
                  <a:pt x="196406" y="9740"/>
                </a:cubicBezTo>
                <a:lnTo>
                  <a:pt x="196847" y="9930"/>
                </a:lnTo>
                <a:cubicBezTo>
                  <a:pt x="197168" y="9228"/>
                  <a:pt x="197537" y="8525"/>
                  <a:pt x="197966" y="7870"/>
                </a:cubicBezTo>
                <a:lnTo>
                  <a:pt x="197561" y="7608"/>
                </a:lnTo>
                <a:close/>
                <a:moveTo>
                  <a:pt x="160533" y="8025"/>
                </a:moveTo>
                <a:lnTo>
                  <a:pt x="160128" y="8275"/>
                </a:lnTo>
                <a:cubicBezTo>
                  <a:pt x="160533" y="8942"/>
                  <a:pt x="160878" y="9644"/>
                  <a:pt x="161188" y="10371"/>
                </a:cubicBezTo>
                <a:lnTo>
                  <a:pt x="161628" y="10180"/>
                </a:lnTo>
                <a:cubicBezTo>
                  <a:pt x="161319" y="9442"/>
                  <a:pt x="160950" y="8716"/>
                  <a:pt x="160533" y="8025"/>
                </a:cubicBezTo>
                <a:close/>
                <a:moveTo>
                  <a:pt x="66997" y="8132"/>
                </a:moveTo>
                <a:cubicBezTo>
                  <a:pt x="66593" y="8835"/>
                  <a:pt x="66235" y="9561"/>
                  <a:pt x="65926" y="10299"/>
                </a:cubicBezTo>
                <a:lnTo>
                  <a:pt x="66366" y="10490"/>
                </a:lnTo>
                <a:cubicBezTo>
                  <a:pt x="66664" y="9763"/>
                  <a:pt x="67021" y="9049"/>
                  <a:pt x="67414" y="8382"/>
                </a:cubicBezTo>
                <a:lnTo>
                  <a:pt x="66997" y="8132"/>
                </a:lnTo>
                <a:close/>
                <a:moveTo>
                  <a:pt x="96382" y="9906"/>
                </a:moveTo>
                <a:lnTo>
                  <a:pt x="95953" y="10097"/>
                </a:lnTo>
                <a:cubicBezTo>
                  <a:pt x="96263" y="10811"/>
                  <a:pt x="96525" y="11561"/>
                  <a:pt x="96727" y="12311"/>
                </a:cubicBezTo>
                <a:lnTo>
                  <a:pt x="97192" y="12180"/>
                </a:lnTo>
                <a:cubicBezTo>
                  <a:pt x="96977" y="11407"/>
                  <a:pt x="96703" y="10645"/>
                  <a:pt x="96382" y="9906"/>
                </a:cubicBezTo>
                <a:close/>
                <a:moveTo>
                  <a:pt x="131172" y="10025"/>
                </a:moveTo>
                <a:cubicBezTo>
                  <a:pt x="130851" y="10764"/>
                  <a:pt x="130589" y="11538"/>
                  <a:pt x="130386" y="12311"/>
                </a:cubicBezTo>
                <a:lnTo>
                  <a:pt x="130839" y="12430"/>
                </a:lnTo>
                <a:cubicBezTo>
                  <a:pt x="131041" y="11680"/>
                  <a:pt x="131303" y="10930"/>
                  <a:pt x="131601" y="10204"/>
                </a:cubicBezTo>
                <a:lnTo>
                  <a:pt x="131172" y="10025"/>
                </a:lnTo>
                <a:close/>
                <a:moveTo>
                  <a:pt x="226851" y="10466"/>
                </a:moveTo>
                <a:lnTo>
                  <a:pt x="226410" y="10645"/>
                </a:lnTo>
                <a:cubicBezTo>
                  <a:pt x="226696" y="11371"/>
                  <a:pt x="226934" y="12133"/>
                  <a:pt x="227113" y="12895"/>
                </a:cubicBezTo>
                <a:lnTo>
                  <a:pt x="227577" y="12788"/>
                </a:lnTo>
                <a:cubicBezTo>
                  <a:pt x="227386" y="12002"/>
                  <a:pt x="227148" y="11216"/>
                  <a:pt x="226851" y="10466"/>
                </a:cubicBezTo>
                <a:close/>
                <a:moveTo>
                  <a:pt x="703" y="10597"/>
                </a:moveTo>
                <a:cubicBezTo>
                  <a:pt x="406" y="11347"/>
                  <a:pt x="179" y="12121"/>
                  <a:pt x="1" y="12907"/>
                </a:cubicBezTo>
                <a:lnTo>
                  <a:pt x="465" y="13014"/>
                </a:lnTo>
                <a:cubicBezTo>
                  <a:pt x="632" y="12252"/>
                  <a:pt x="858" y="11490"/>
                  <a:pt x="1144" y="10764"/>
                </a:cubicBezTo>
                <a:lnTo>
                  <a:pt x="703" y="10597"/>
                </a:lnTo>
                <a:close/>
                <a:moveTo>
                  <a:pt x="31981" y="11895"/>
                </a:moveTo>
                <a:lnTo>
                  <a:pt x="31529" y="12026"/>
                </a:lnTo>
                <a:cubicBezTo>
                  <a:pt x="31743" y="12776"/>
                  <a:pt x="31910" y="13550"/>
                  <a:pt x="32017" y="14324"/>
                </a:cubicBezTo>
                <a:lnTo>
                  <a:pt x="32493" y="14252"/>
                </a:lnTo>
                <a:cubicBezTo>
                  <a:pt x="32374" y="13454"/>
                  <a:pt x="32207" y="12657"/>
                  <a:pt x="31981" y="11895"/>
                </a:cubicBezTo>
                <a:close/>
                <a:moveTo>
                  <a:pt x="195585" y="12014"/>
                </a:moveTo>
                <a:cubicBezTo>
                  <a:pt x="195359" y="12788"/>
                  <a:pt x="195204" y="13585"/>
                  <a:pt x="195097" y="14383"/>
                </a:cubicBezTo>
                <a:lnTo>
                  <a:pt x="195573" y="14443"/>
                </a:lnTo>
                <a:cubicBezTo>
                  <a:pt x="195668" y="13669"/>
                  <a:pt x="195823" y="12895"/>
                  <a:pt x="196037" y="12145"/>
                </a:cubicBezTo>
                <a:lnTo>
                  <a:pt x="195585" y="12014"/>
                </a:lnTo>
                <a:close/>
                <a:moveTo>
                  <a:pt x="162378" y="12478"/>
                </a:moveTo>
                <a:lnTo>
                  <a:pt x="161926" y="12597"/>
                </a:lnTo>
                <a:cubicBezTo>
                  <a:pt x="162104" y="13359"/>
                  <a:pt x="162247" y="14133"/>
                  <a:pt x="162319" y="14907"/>
                </a:cubicBezTo>
                <a:lnTo>
                  <a:pt x="162795" y="14871"/>
                </a:lnTo>
                <a:cubicBezTo>
                  <a:pt x="162712" y="14062"/>
                  <a:pt x="162581" y="13264"/>
                  <a:pt x="162378" y="12478"/>
                </a:cubicBezTo>
                <a:close/>
                <a:moveTo>
                  <a:pt x="65188" y="12609"/>
                </a:moveTo>
                <a:cubicBezTo>
                  <a:pt x="64997" y="13395"/>
                  <a:pt x="64866" y="14193"/>
                  <a:pt x="64795" y="14990"/>
                </a:cubicBezTo>
                <a:lnTo>
                  <a:pt x="65271" y="15038"/>
                </a:lnTo>
                <a:cubicBezTo>
                  <a:pt x="65342" y="14264"/>
                  <a:pt x="65473" y="13478"/>
                  <a:pt x="65652" y="12716"/>
                </a:cubicBezTo>
                <a:lnTo>
                  <a:pt x="65188" y="12609"/>
                </a:lnTo>
                <a:close/>
                <a:moveTo>
                  <a:pt x="97644" y="14562"/>
                </a:moveTo>
                <a:lnTo>
                  <a:pt x="97168" y="14621"/>
                </a:lnTo>
                <a:cubicBezTo>
                  <a:pt x="97251" y="15240"/>
                  <a:pt x="97287" y="15883"/>
                  <a:pt x="97287" y="16514"/>
                </a:cubicBezTo>
                <a:cubicBezTo>
                  <a:pt x="97287" y="16669"/>
                  <a:pt x="97287" y="16824"/>
                  <a:pt x="97287" y="16979"/>
                </a:cubicBezTo>
                <a:lnTo>
                  <a:pt x="97763" y="16967"/>
                </a:lnTo>
                <a:cubicBezTo>
                  <a:pt x="97763" y="16812"/>
                  <a:pt x="97763" y="16669"/>
                  <a:pt x="97763" y="16514"/>
                </a:cubicBezTo>
                <a:cubicBezTo>
                  <a:pt x="97763" y="15859"/>
                  <a:pt x="97715" y="15205"/>
                  <a:pt x="97644" y="14562"/>
                </a:cubicBezTo>
                <a:close/>
                <a:moveTo>
                  <a:pt x="129946" y="14693"/>
                </a:moveTo>
                <a:cubicBezTo>
                  <a:pt x="129874" y="15288"/>
                  <a:pt x="129839" y="15907"/>
                  <a:pt x="129839" y="16514"/>
                </a:cubicBezTo>
                <a:cubicBezTo>
                  <a:pt x="129839" y="16717"/>
                  <a:pt x="129839" y="16895"/>
                  <a:pt x="129827" y="17086"/>
                </a:cubicBezTo>
                <a:lnTo>
                  <a:pt x="130303" y="17110"/>
                </a:lnTo>
                <a:cubicBezTo>
                  <a:pt x="130315" y="16907"/>
                  <a:pt x="130315" y="16717"/>
                  <a:pt x="130315" y="16514"/>
                </a:cubicBezTo>
                <a:cubicBezTo>
                  <a:pt x="130315" y="15919"/>
                  <a:pt x="130350" y="15324"/>
                  <a:pt x="130410" y="14740"/>
                </a:cubicBezTo>
                <a:lnTo>
                  <a:pt x="129946" y="14693"/>
                </a:lnTo>
                <a:close/>
                <a:moveTo>
                  <a:pt x="32172" y="16669"/>
                </a:moveTo>
                <a:cubicBezTo>
                  <a:pt x="32172" y="17479"/>
                  <a:pt x="32243" y="18288"/>
                  <a:pt x="32362" y="19074"/>
                </a:cubicBezTo>
                <a:lnTo>
                  <a:pt x="32838" y="19003"/>
                </a:lnTo>
                <a:cubicBezTo>
                  <a:pt x="32719" y="18241"/>
                  <a:pt x="32648" y="17443"/>
                  <a:pt x="32648" y="16669"/>
                </a:cubicBezTo>
                <a:close/>
                <a:moveTo>
                  <a:pt x="194954" y="16788"/>
                </a:moveTo>
                <a:cubicBezTo>
                  <a:pt x="194942" y="17574"/>
                  <a:pt x="194870" y="18360"/>
                  <a:pt x="194751" y="19134"/>
                </a:cubicBezTo>
                <a:lnTo>
                  <a:pt x="195216" y="19205"/>
                </a:lnTo>
                <a:cubicBezTo>
                  <a:pt x="195347" y="18419"/>
                  <a:pt x="195418" y="17610"/>
                  <a:pt x="195430" y="16800"/>
                </a:cubicBezTo>
                <a:lnTo>
                  <a:pt x="194954" y="16788"/>
                </a:lnTo>
                <a:close/>
                <a:moveTo>
                  <a:pt x="162890" y="17264"/>
                </a:moveTo>
                <a:lnTo>
                  <a:pt x="162414" y="17288"/>
                </a:lnTo>
                <a:cubicBezTo>
                  <a:pt x="162462" y="18086"/>
                  <a:pt x="162557" y="18896"/>
                  <a:pt x="162700" y="19681"/>
                </a:cubicBezTo>
                <a:lnTo>
                  <a:pt x="163176" y="19598"/>
                </a:lnTo>
                <a:cubicBezTo>
                  <a:pt x="163021" y="18824"/>
                  <a:pt x="162926" y="18038"/>
                  <a:pt x="162890" y="17264"/>
                </a:cubicBezTo>
                <a:close/>
                <a:moveTo>
                  <a:pt x="64699" y="17383"/>
                </a:moveTo>
                <a:cubicBezTo>
                  <a:pt x="64664" y="18169"/>
                  <a:pt x="64557" y="18955"/>
                  <a:pt x="64402" y="19717"/>
                </a:cubicBezTo>
                <a:lnTo>
                  <a:pt x="64866" y="19812"/>
                </a:lnTo>
                <a:cubicBezTo>
                  <a:pt x="65033" y="19027"/>
                  <a:pt x="65128" y="18217"/>
                  <a:pt x="65176" y="17419"/>
                </a:cubicBezTo>
                <a:lnTo>
                  <a:pt x="64699" y="17383"/>
                </a:lnTo>
                <a:close/>
                <a:moveTo>
                  <a:pt x="98001" y="19300"/>
                </a:moveTo>
                <a:lnTo>
                  <a:pt x="97537" y="19384"/>
                </a:lnTo>
                <a:cubicBezTo>
                  <a:pt x="97668" y="20170"/>
                  <a:pt x="97870" y="20967"/>
                  <a:pt x="98120" y="21729"/>
                </a:cubicBezTo>
                <a:lnTo>
                  <a:pt x="98573" y="21574"/>
                </a:lnTo>
                <a:cubicBezTo>
                  <a:pt x="98323" y="20836"/>
                  <a:pt x="98132" y="20074"/>
                  <a:pt x="98001" y="19300"/>
                </a:cubicBezTo>
                <a:close/>
                <a:moveTo>
                  <a:pt x="129577" y="19419"/>
                </a:moveTo>
                <a:cubicBezTo>
                  <a:pt x="129434" y="20193"/>
                  <a:pt x="129243" y="20955"/>
                  <a:pt x="128981" y="21694"/>
                </a:cubicBezTo>
                <a:lnTo>
                  <a:pt x="129434" y="21848"/>
                </a:lnTo>
                <a:cubicBezTo>
                  <a:pt x="129696" y="21086"/>
                  <a:pt x="129898" y="20300"/>
                  <a:pt x="130053" y="19515"/>
                </a:cubicBezTo>
                <a:lnTo>
                  <a:pt x="129577" y="19419"/>
                </a:lnTo>
                <a:close/>
                <a:moveTo>
                  <a:pt x="33362" y="21289"/>
                </a:moveTo>
                <a:lnTo>
                  <a:pt x="32910" y="21432"/>
                </a:lnTo>
                <a:cubicBezTo>
                  <a:pt x="33148" y="22205"/>
                  <a:pt x="33446" y="22956"/>
                  <a:pt x="33803" y="23682"/>
                </a:cubicBezTo>
                <a:lnTo>
                  <a:pt x="34231" y="23479"/>
                </a:lnTo>
                <a:cubicBezTo>
                  <a:pt x="33886" y="22777"/>
                  <a:pt x="33600" y="22039"/>
                  <a:pt x="33362" y="21289"/>
                </a:cubicBezTo>
                <a:close/>
                <a:moveTo>
                  <a:pt x="194204" y="21408"/>
                </a:moveTo>
                <a:cubicBezTo>
                  <a:pt x="193966" y="22158"/>
                  <a:pt x="193668" y="22884"/>
                  <a:pt x="193323" y="23587"/>
                </a:cubicBezTo>
                <a:lnTo>
                  <a:pt x="193751" y="23801"/>
                </a:lnTo>
                <a:cubicBezTo>
                  <a:pt x="194097" y="23075"/>
                  <a:pt x="194406" y="22325"/>
                  <a:pt x="194656" y="21563"/>
                </a:cubicBezTo>
                <a:lnTo>
                  <a:pt x="194204" y="21408"/>
                </a:lnTo>
                <a:close/>
                <a:moveTo>
                  <a:pt x="163795" y="21860"/>
                </a:moveTo>
                <a:lnTo>
                  <a:pt x="163343" y="22015"/>
                </a:lnTo>
                <a:cubicBezTo>
                  <a:pt x="163605" y="22777"/>
                  <a:pt x="163938" y="23527"/>
                  <a:pt x="164319" y="24241"/>
                </a:cubicBezTo>
                <a:lnTo>
                  <a:pt x="164736" y="24015"/>
                </a:lnTo>
                <a:cubicBezTo>
                  <a:pt x="164367" y="23325"/>
                  <a:pt x="164057" y="22598"/>
                  <a:pt x="163795" y="21860"/>
                </a:cubicBezTo>
                <a:close/>
                <a:moveTo>
                  <a:pt x="63771" y="21979"/>
                </a:moveTo>
                <a:cubicBezTo>
                  <a:pt x="63509" y="22717"/>
                  <a:pt x="63175" y="23432"/>
                  <a:pt x="62806" y="24122"/>
                </a:cubicBezTo>
                <a:lnTo>
                  <a:pt x="63223" y="24349"/>
                </a:lnTo>
                <a:cubicBezTo>
                  <a:pt x="63616" y="23634"/>
                  <a:pt x="63937" y="22896"/>
                  <a:pt x="64211" y="22146"/>
                </a:cubicBezTo>
                <a:lnTo>
                  <a:pt x="63771" y="21979"/>
                </a:lnTo>
                <a:close/>
                <a:moveTo>
                  <a:pt x="99478" y="23741"/>
                </a:moveTo>
                <a:lnTo>
                  <a:pt x="99049" y="23968"/>
                </a:lnTo>
                <a:cubicBezTo>
                  <a:pt x="99418" y="24682"/>
                  <a:pt x="99835" y="25373"/>
                  <a:pt x="100299" y="26039"/>
                </a:cubicBezTo>
                <a:lnTo>
                  <a:pt x="100692" y="25765"/>
                </a:lnTo>
                <a:cubicBezTo>
                  <a:pt x="100240" y="25123"/>
                  <a:pt x="99835" y="24444"/>
                  <a:pt x="99478" y="23741"/>
                </a:cubicBezTo>
                <a:close/>
                <a:moveTo>
                  <a:pt x="128064" y="23860"/>
                </a:moveTo>
                <a:cubicBezTo>
                  <a:pt x="127707" y="24551"/>
                  <a:pt x="127291" y="25230"/>
                  <a:pt x="126838" y="25861"/>
                </a:cubicBezTo>
                <a:lnTo>
                  <a:pt x="127231" y="26135"/>
                </a:lnTo>
                <a:cubicBezTo>
                  <a:pt x="127695" y="25480"/>
                  <a:pt x="128124" y="24789"/>
                  <a:pt x="128493" y="24075"/>
                </a:cubicBezTo>
                <a:lnTo>
                  <a:pt x="128064" y="23860"/>
                </a:lnTo>
                <a:close/>
                <a:moveTo>
                  <a:pt x="35398" y="25515"/>
                </a:moveTo>
                <a:lnTo>
                  <a:pt x="35005" y="25777"/>
                </a:lnTo>
                <a:cubicBezTo>
                  <a:pt x="35458" y="26444"/>
                  <a:pt x="35970" y="27087"/>
                  <a:pt x="36505" y="27682"/>
                </a:cubicBezTo>
                <a:lnTo>
                  <a:pt x="36863" y="27361"/>
                </a:lnTo>
                <a:cubicBezTo>
                  <a:pt x="36339" y="26777"/>
                  <a:pt x="35839" y="26158"/>
                  <a:pt x="35398" y="25515"/>
                </a:cubicBezTo>
                <a:close/>
                <a:moveTo>
                  <a:pt x="192132" y="25611"/>
                </a:moveTo>
                <a:cubicBezTo>
                  <a:pt x="191680" y="26254"/>
                  <a:pt x="191191" y="26873"/>
                  <a:pt x="190656" y="27444"/>
                </a:cubicBezTo>
                <a:lnTo>
                  <a:pt x="191001" y="27766"/>
                </a:lnTo>
                <a:cubicBezTo>
                  <a:pt x="191561" y="27182"/>
                  <a:pt x="192061" y="26551"/>
                  <a:pt x="192525" y="25885"/>
                </a:cubicBezTo>
                <a:lnTo>
                  <a:pt x="192132" y="25611"/>
                </a:lnTo>
                <a:close/>
                <a:moveTo>
                  <a:pt x="165986" y="26004"/>
                </a:moveTo>
                <a:lnTo>
                  <a:pt x="165605" y="26289"/>
                </a:lnTo>
                <a:cubicBezTo>
                  <a:pt x="166081" y="26932"/>
                  <a:pt x="166605" y="27551"/>
                  <a:pt x="167177" y="28123"/>
                </a:cubicBezTo>
                <a:lnTo>
                  <a:pt x="167510" y="27789"/>
                </a:lnTo>
                <a:cubicBezTo>
                  <a:pt x="166962" y="27230"/>
                  <a:pt x="166450" y="26635"/>
                  <a:pt x="165986" y="26004"/>
                </a:cubicBezTo>
                <a:close/>
                <a:moveTo>
                  <a:pt x="61544" y="26099"/>
                </a:moveTo>
                <a:cubicBezTo>
                  <a:pt x="61080" y="26730"/>
                  <a:pt x="60556" y="27325"/>
                  <a:pt x="60008" y="27873"/>
                </a:cubicBezTo>
                <a:lnTo>
                  <a:pt x="60342" y="28218"/>
                </a:lnTo>
                <a:cubicBezTo>
                  <a:pt x="60913" y="27647"/>
                  <a:pt x="61449" y="27028"/>
                  <a:pt x="61925" y="26385"/>
                </a:cubicBezTo>
                <a:lnTo>
                  <a:pt x="61544" y="26099"/>
                </a:lnTo>
                <a:close/>
                <a:moveTo>
                  <a:pt x="102180" y="27575"/>
                </a:moveTo>
                <a:lnTo>
                  <a:pt x="101835" y="27909"/>
                </a:lnTo>
                <a:cubicBezTo>
                  <a:pt x="102395" y="28480"/>
                  <a:pt x="103002" y="29028"/>
                  <a:pt x="103633" y="29528"/>
                </a:cubicBezTo>
                <a:lnTo>
                  <a:pt x="103919" y="29159"/>
                </a:lnTo>
                <a:cubicBezTo>
                  <a:pt x="103311" y="28671"/>
                  <a:pt x="102728" y="28135"/>
                  <a:pt x="102180" y="27575"/>
                </a:cubicBezTo>
                <a:close/>
                <a:moveTo>
                  <a:pt x="125338" y="27659"/>
                </a:moveTo>
                <a:cubicBezTo>
                  <a:pt x="124790" y="28230"/>
                  <a:pt x="124195" y="28754"/>
                  <a:pt x="123576" y="29230"/>
                </a:cubicBezTo>
                <a:lnTo>
                  <a:pt x="123873" y="29611"/>
                </a:lnTo>
                <a:cubicBezTo>
                  <a:pt x="124505" y="29111"/>
                  <a:pt x="125112" y="28575"/>
                  <a:pt x="125671" y="27992"/>
                </a:cubicBezTo>
                <a:lnTo>
                  <a:pt x="125338" y="27659"/>
                </a:lnTo>
                <a:close/>
                <a:moveTo>
                  <a:pt x="38577" y="28968"/>
                </a:moveTo>
                <a:lnTo>
                  <a:pt x="38268" y="29337"/>
                </a:lnTo>
                <a:cubicBezTo>
                  <a:pt x="38899" y="29849"/>
                  <a:pt x="39565" y="30314"/>
                  <a:pt x="40256" y="30718"/>
                </a:cubicBezTo>
                <a:lnTo>
                  <a:pt x="40494" y="30314"/>
                </a:lnTo>
                <a:cubicBezTo>
                  <a:pt x="39827" y="29909"/>
                  <a:pt x="39184" y="29456"/>
                  <a:pt x="38577" y="28968"/>
                </a:cubicBezTo>
                <a:close/>
                <a:moveTo>
                  <a:pt x="188929" y="29040"/>
                </a:moveTo>
                <a:cubicBezTo>
                  <a:pt x="188322" y="29528"/>
                  <a:pt x="187667" y="29980"/>
                  <a:pt x="187000" y="30373"/>
                </a:cubicBezTo>
                <a:lnTo>
                  <a:pt x="187239" y="30790"/>
                </a:lnTo>
                <a:cubicBezTo>
                  <a:pt x="187929" y="30385"/>
                  <a:pt x="188608" y="29921"/>
                  <a:pt x="189227" y="29421"/>
                </a:cubicBezTo>
                <a:lnTo>
                  <a:pt x="188929" y="29040"/>
                </a:lnTo>
                <a:close/>
                <a:moveTo>
                  <a:pt x="169284" y="29337"/>
                </a:moveTo>
                <a:lnTo>
                  <a:pt x="168998" y="29718"/>
                </a:lnTo>
                <a:cubicBezTo>
                  <a:pt x="169641" y="30206"/>
                  <a:pt x="170320" y="30647"/>
                  <a:pt x="171022" y="31028"/>
                </a:cubicBezTo>
                <a:lnTo>
                  <a:pt x="171248" y="30611"/>
                </a:lnTo>
                <a:cubicBezTo>
                  <a:pt x="170570" y="30230"/>
                  <a:pt x="169903" y="29802"/>
                  <a:pt x="169284" y="29337"/>
                </a:cubicBezTo>
                <a:close/>
                <a:moveTo>
                  <a:pt x="58222" y="29409"/>
                </a:moveTo>
                <a:cubicBezTo>
                  <a:pt x="57591" y="29873"/>
                  <a:pt x="56925" y="30302"/>
                  <a:pt x="56246" y="30671"/>
                </a:cubicBezTo>
                <a:lnTo>
                  <a:pt x="56460" y="31088"/>
                </a:lnTo>
                <a:cubicBezTo>
                  <a:pt x="57175" y="30707"/>
                  <a:pt x="57865" y="30266"/>
                  <a:pt x="58508" y="29790"/>
                </a:cubicBezTo>
                <a:lnTo>
                  <a:pt x="58222" y="29409"/>
                </a:lnTo>
                <a:close/>
                <a:moveTo>
                  <a:pt x="105871" y="30456"/>
                </a:moveTo>
                <a:lnTo>
                  <a:pt x="105633" y="30873"/>
                </a:lnTo>
                <a:cubicBezTo>
                  <a:pt x="106336" y="31278"/>
                  <a:pt x="107074" y="31623"/>
                  <a:pt x="107824" y="31909"/>
                </a:cubicBezTo>
                <a:lnTo>
                  <a:pt x="107991" y="31469"/>
                </a:lnTo>
                <a:cubicBezTo>
                  <a:pt x="107264" y="31183"/>
                  <a:pt x="106550" y="30849"/>
                  <a:pt x="105871" y="30456"/>
                </a:cubicBezTo>
                <a:close/>
                <a:moveTo>
                  <a:pt x="121623" y="30528"/>
                </a:moveTo>
                <a:cubicBezTo>
                  <a:pt x="120933" y="30909"/>
                  <a:pt x="120218" y="31242"/>
                  <a:pt x="119492" y="31516"/>
                </a:cubicBezTo>
                <a:lnTo>
                  <a:pt x="119659" y="31957"/>
                </a:lnTo>
                <a:cubicBezTo>
                  <a:pt x="120409" y="31671"/>
                  <a:pt x="121147" y="31338"/>
                  <a:pt x="121849" y="30945"/>
                </a:cubicBezTo>
                <a:lnTo>
                  <a:pt x="121623" y="30528"/>
                </a:lnTo>
                <a:close/>
                <a:moveTo>
                  <a:pt x="42601" y="31361"/>
                </a:moveTo>
                <a:lnTo>
                  <a:pt x="42423" y="31802"/>
                </a:lnTo>
                <a:cubicBezTo>
                  <a:pt x="43161" y="32111"/>
                  <a:pt x="43935" y="32361"/>
                  <a:pt x="44721" y="32552"/>
                </a:cubicBezTo>
                <a:lnTo>
                  <a:pt x="44828" y="32088"/>
                </a:lnTo>
                <a:cubicBezTo>
                  <a:pt x="44078" y="31897"/>
                  <a:pt x="43316" y="31659"/>
                  <a:pt x="42601" y="31361"/>
                </a:cubicBezTo>
                <a:close/>
                <a:moveTo>
                  <a:pt x="184881" y="31409"/>
                </a:moveTo>
                <a:cubicBezTo>
                  <a:pt x="184167" y="31695"/>
                  <a:pt x="183405" y="31933"/>
                  <a:pt x="182643" y="32123"/>
                </a:cubicBezTo>
                <a:lnTo>
                  <a:pt x="182762" y="32576"/>
                </a:lnTo>
                <a:cubicBezTo>
                  <a:pt x="183536" y="32397"/>
                  <a:pt x="184322" y="32147"/>
                  <a:pt x="185060" y="31850"/>
                </a:cubicBezTo>
                <a:lnTo>
                  <a:pt x="184881" y="31409"/>
                </a:lnTo>
                <a:close/>
                <a:moveTo>
                  <a:pt x="173392" y="31576"/>
                </a:moveTo>
                <a:lnTo>
                  <a:pt x="173225" y="32028"/>
                </a:lnTo>
                <a:cubicBezTo>
                  <a:pt x="173987" y="32302"/>
                  <a:pt x="174761" y="32528"/>
                  <a:pt x="175559" y="32683"/>
                </a:cubicBezTo>
                <a:lnTo>
                  <a:pt x="175654" y="32219"/>
                </a:lnTo>
                <a:cubicBezTo>
                  <a:pt x="174880" y="32064"/>
                  <a:pt x="174130" y="31850"/>
                  <a:pt x="173392" y="31576"/>
                </a:cubicBezTo>
                <a:close/>
                <a:moveTo>
                  <a:pt x="54091" y="31623"/>
                </a:moveTo>
                <a:cubicBezTo>
                  <a:pt x="53353" y="31885"/>
                  <a:pt x="52591" y="32088"/>
                  <a:pt x="51829" y="32242"/>
                </a:cubicBezTo>
                <a:lnTo>
                  <a:pt x="51924" y="32719"/>
                </a:lnTo>
                <a:cubicBezTo>
                  <a:pt x="52710" y="32552"/>
                  <a:pt x="53496" y="32338"/>
                  <a:pt x="54258" y="32064"/>
                </a:cubicBezTo>
                <a:lnTo>
                  <a:pt x="54091" y="31623"/>
                </a:lnTo>
                <a:close/>
                <a:moveTo>
                  <a:pt x="110241" y="32159"/>
                </a:moveTo>
                <a:lnTo>
                  <a:pt x="110134" y="32623"/>
                </a:lnTo>
                <a:cubicBezTo>
                  <a:pt x="110919" y="32802"/>
                  <a:pt x="111717" y="32921"/>
                  <a:pt x="112527" y="32981"/>
                </a:cubicBezTo>
                <a:lnTo>
                  <a:pt x="112563" y="32504"/>
                </a:lnTo>
                <a:cubicBezTo>
                  <a:pt x="111777" y="32445"/>
                  <a:pt x="111003" y="32326"/>
                  <a:pt x="110241" y="32159"/>
                </a:cubicBezTo>
                <a:close/>
                <a:moveTo>
                  <a:pt x="117242" y="32183"/>
                </a:moveTo>
                <a:cubicBezTo>
                  <a:pt x="116480" y="32350"/>
                  <a:pt x="115694" y="32469"/>
                  <a:pt x="114908" y="32516"/>
                </a:cubicBezTo>
                <a:lnTo>
                  <a:pt x="114944" y="32993"/>
                </a:lnTo>
                <a:cubicBezTo>
                  <a:pt x="115753" y="32933"/>
                  <a:pt x="116551" y="32826"/>
                  <a:pt x="117337" y="32647"/>
                </a:cubicBezTo>
                <a:lnTo>
                  <a:pt x="117242" y="32183"/>
                </a:lnTo>
                <a:close/>
                <a:moveTo>
                  <a:pt x="47150" y="32481"/>
                </a:moveTo>
                <a:lnTo>
                  <a:pt x="47102" y="32957"/>
                </a:lnTo>
                <a:cubicBezTo>
                  <a:pt x="47626" y="33004"/>
                  <a:pt x="48150" y="33028"/>
                  <a:pt x="48686" y="33028"/>
                </a:cubicBezTo>
                <a:cubicBezTo>
                  <a:pt x="48959" y="33028"/>
                  <a:pt x="49245" y="33028"/>
                  <a:pt x="49519" y="33004"/>
                </a:cubicBezTo>
                <a:lnTo>
                  <a:pt x="49495" y="32528"/>
                </a:lnTo>
                <a:cubicBezTo>
                  <a:pt x="49221" y="32552"/>
                  <a:pt x="48947" y="32552"/>
                  <a:pt x="48686" y="32552"/>
                </a:cubicBezTo>
                <a:cubicBezTo>
                  <a:pt x="48174" y="32552"/>
                  <a:pt x="47650" y="32528"/>
                  <a:pt x="47150" y="32481"/>
                </a:cubicBezTo>
                <a:close/>
                <a:moveTo>
                  <a:pt x="180333" y="32492"/>
                </a:moveTo>
                <a:cubicBezTo>
                  <a:pt x="179857" y="32528"/>
                  <a:pt x="179392" y="32552"/>
                  <a:pt x="178916" y="32552"/>
                </a:cubicBezTo>
                <a:cubicBezTo>
                  <a:pt x="178607" y="32552"/>
                  <a:pt x="178297" y="32540"/>
                  <a:pt x="177975" y="32528"/>
                </a:cubicBezTo>
                <a:lnTo>
                  <a:pt x="177952" y="33004"/>
                </a:lnTo>
                <a:cubicBezTo>
                  <a:pt x="178273" y="33016"/>
                  <a:pt x="178595" y="33028"/>
                  <a:pt x="178916" y="33028"/>
                </a:cubicBezTo>
                <a:cubicBezTo>
                  <a:pt x="179404" y="33028"/>
                  <a:pt x="179892" y="33004"/>
                  <a:pt x="180369" y="32969"/>
                </a:cubicBezTo>
                <a:lnTo>
                  <a:pt x="180333" y="3249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81" name="Google Shape;253;p18">
            <a:extLst>
              <a:ext uri="{FF2B5EF4-FFF2-40B4-BE49-F238E27FC236}">
                <a16:creationId xmlns:a16="http://schemas.microsoft.com/office/drawing/2014/main" id="{F5F15E98-58BD-46C5-B88E-F1911671A087}"/>
              </a:ext>
            </a:extLst>
          </p:cNvPr>
          <p:cNvSpPr/>
          <p:nvPr/>
        </p:nvSpPr>
        <p:spPr>
          <a:xfrm>
            <a:off x="5726494" y="2428548"/>
            <a:ext cx="34289" cy="81282"/>
          </a:xfrm>
          <a:custGeom>
            <a:avLst/>
            <a:gdLst/>
            <a:ahLst/>
            <a:cxnLst/>
            <a:rect l="l" t="t" r="r" b="b"/>
            <a:pathLst>
              <a:path w="513" h="1216" extrusionOk="0">
                <a:moveTo>
                  <a:pt x="477" y="1"/>
                </a:moveTo>
                <a:lnTo>
                  <a:pt x="1" y="37"/>
                </a:lnTo>
                <a:cubicBezTo>
                  <a:pt x="24" y="429"/>
                  <a:pt x="36" y="822"/>
                  <a:pt x="36" y="1215"/>
                </a:cubicBezTo>
                <a:lnTo>
                  <a:pt x="513" y="1215"/>
                </a:lnTo>
                <a:cubicBezTo>
                  <a:pt x="513" y="810"/>
                  <a:pt x="501" y="406"/>
                  <a:pt x="477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82" name="วงรี 81">
            <a:extLst>
              <a:ext uri="{FF2B5EF4-FFF2-40B4-BE49-F238E27FC236}">
                <a16:creationId xmlns:a16="http://schemas.microsoft.com/office/drawing/2014/main" id="{4C14B54D-EE68-4C84-90EE-353182D27A66}"/>
              </a:ext>
            </a:extLst>
          </p:cNvPr>
          <p:cNvSpPr/>
          <p:nvPr/>
        </p:nvSpPr>
        <p:spPr>
          <a:xfrm>
            <a:off x="990342" y="2604055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27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733A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</a:t>
            </a:r>
          </a:p>
        </p:txBody>
      </p:sp>
      <p:sp>
        <p:nvSpPr>
          <p:cNvPr id="83" name="กล่องข้อความ 82">
            <a:extLst>
              <a:ext uri="{FF2B5EF4-FFF2-40B4-BE49-F238E27FC236}">
                <a16:creationId xmlns:a16="http://schemas.microsoft.com/office/drawing/2014/main" id="{B8B4CF30-8403-4913-86D8-1182C728C91A}"/>
              </a:ext>
            </a:extLst>
          </p:cNvPr>
          <p:cNvSpPr txBox="1"/>
          <p:nvPr/>
        </p:nvSpPr>
        <p:spPr>
          <a:xfrm>
            <a:off x="282172" y="3394553"/>
            <a:ext cx="26052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F2733A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1.1 ทำเมนู “การดำเนินการเป็นองค์กร</a:t>
            </a:r>
            <a:br>
              <a:rPr lang="th-TH" sz="1600" b="1" dirty="0">
                <a:solidFill>
                  <a:srgbClr val="F2733A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F2733A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 คุณธรรมต้นแบบ”</a:t>
            </a:r>
            <a:endParaRPr lang="en-US" sz="1600" b="1" dirty="0">
              <a:solidFill>
                <a:srgbClr val="F2733A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r>
              <a:rPr lang="th-TH" sz="1600" b="1" dirty="0">
                <a:solidFill>
                  <a:srgbClr val="F2733A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1.2 จัดทำคำสั่งฯ</a:t>
            </a:r>
          </a:p>
          <a:p>
            <a:r>
              <a:rPr lang="th-TH" sz="1600" b="1" dirty="0">
                <a:solidFill>
                  <a:srgbClr val="F2733A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1.3 จัดทำแผนฯ</a:t>
            </a:r>
          </a:p>
        </p:txBody>
      </p:sp>
      <p:sp>
        <p:nvSpPr>
          <p:cNvPr id="84" name="วงรี 83">
            <a:extLst>
              <a:ext uri="{FF2B5EF4-FFF2-40B4-BE49-F238E27FC236}">
                <a16:creationId xmlns:a16="http://schemas.microsoft.com/office/drawing/2014/main" id="{A97FA8E0-D5A9-40BA-A163-0624E39458A9}"/>
              </a:ext>
            </a:extLst>
          </p:cNvPr>
          <p:cNvSpPr/>
          <p:nvPr/>
        </p:nvSpPr>
        <p:spPr>
          <a:xfrm>
            <a:off x="3125962" y="1867170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B05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</a:t>
            </a:r>
            <a:endParaRPr lang="en-US" sz="2400" b="1" dirty="0">
              <a:solidFill>
                <a:srgbClr val="00B05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85" name="กล่องข้อความ 84">
            <a:extLst>
              <a:ext uri="{FF2B5EF4-FFF2-40B4-BE49-F238E27FC236}">
                <a16:creationId xmlns:a16="http://schemas.microsoft.com/office/drawing/2014/main" id="{14C15070-5140-4EE5-A1E3-3654923B33FF}"/>
              </a:ext>
            </a:extLst>
          </p:cNvPr>
          <p:cNvSpPr txBox="1"/>
          <p:nvPr/>
        </p:nvSpPr>
        <p:spPr>
          <a:xfrm>
            <a:off x="2473807" y="765805"/>
            <a:ext cx="2834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00B05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 ประกาศเจตนารมณ์</a:t>
            </a:r>
          </a:p>
          <a:p>
            <a:r>
              <a:rPr lang="th-TH" sz="1600" b="1" dirty="0">
                <a:solidFill>
                  <a:srgbClr val="00B05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2.1 เจตนารมณ์องค์กรคุณธรรมต้นแบบฯ</a:t>
            </a:r>
          </a:p>
          <a:p>
            <a:r>
              <a:rPr lang="th-TH" sz="1600" b="1" dirty="0">
                <a:solidFill>
                  <a:srgbClr val="00B05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2.2 เจตนารมณ์ต่อต้านการทุจริตฯ</a:t>
            </a:r>
          </a:p>
          <a:p>
            <a:r>
              <a:rPr lang="th-TH" sz="1600" b="1" dirty="0">
                <a:solidFill>
                  <a:srgbClr val="00B05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2.3 เจตนารมณ์ล่วงละเมิดทางเพศฯ</a:t>
            </a:r>
            <a:endParaRPr lang="en-US" sz="1600" b="1" dirty="0">
              <a:solidFill>
                <a:srgbClr val="00B05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6" name="วงรี 85">
            <a:extLst>
              <a:ext uri="{FF2B5EF4-FFF2-40B4-BE49-F238E27FC236}">
                <a16:creationId xmlns:a16="http://schemas.microsoft.com/office/drawing/2014/main" id="{3261B3F0-CCEC-43FA-AD5A-6AC7B24E2FC2}"/>
              </a:ext>
            </a:extLst>
          </p:cNvPr>
          <p:cNvSpPr/>
          <p:nvPr/>
        </p:nvSpPr>
        <p:spPr>
          <a:xfrm>
            <a:off x="4355397" y="2975217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</a:t>
            </a:r>
            <a:endParaRPr lang="en-US" sz="2400" b="1" dirty="0">
              <a:solidFill>
                <a:srgbClr val="0070C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87" name="กล่องข้อความ 86">
            <a:extLst>
              <a:ext uri="{FF2B5EF4-FFF2-40B4-BE49-F238E27FC236}">
                <a16:creationId xmlns:a16="http://schemas.microsoft.com/office/drawing/2014/main" id="{BF127B1D-BDEC-479D-80FB-66827E45A9FF}"/>
              </a:ext>
            </a:extLst>
          </p:cNvPr>
          <p:cNvSpPr txBox="1"/>
          <p:nvPr/>
        </p:nvSpPr>
        <p:spPr>
          <a:xfrm>
            <a:off x="2941898" y="3624575"/>
            <a:ext cx="35205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3.1 กำหนดเป้าหมาย “ปัญหาที่อยากแก้”</a:t>
            </a:r>
            <a:b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  และ “ความดีที่อยากทำ”</a:t>
            </a:r>
          </a:p>
          <a:p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3.2 ดำเนินการตามแผนให้ได้ ร้อยละ </a:t>
            </a:r>
            <a:r>
              <a:rPr lang="en-US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7</a:t>
            </a:r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0</a:t>
            </a:r>
          </a:p>
          <a:p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3.3 รายงานการดำเนินงานตามแผนฯ รอบ 6 เดือน</a:t>
            </a:r>
            <a:endParaRPr lang="en-US" sz="1600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3.4</a:t>
            </a:r>
            <a:r>
              <a:rPr lang="en-US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r>
              <a:rPr lang="th-TH" sz="16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ประเมินพฤติกรรมที่เปลี่ยนแปลงฯ</a:t>
            </a:r>
            <a:endParaRPr lang="en-US" sz="1600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8" name="วงรี 87">
            <a:extLst>
              <a:ext uri="{FF2B5EF4-FFF2-40B4-BE49-F238E27FC236}">
                <a16:creationId xmlns:a16="http://schemas.microsoft.com/office/drawing/2014/main" id="{5EC4080A-D186-4AE1-9F17-01AB6B787DA9}"/>
              </a:ext>
            </a:extLst>
          </p:cNvPr>
          <p:cNvSpPr/>
          <p:nvPr/>
        </p:nvSpPr>
        <p:spPr>
          <a:xfrm>
            <a:off x="5657905" y="1747160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4</a:t>
            </a:r>
            <a:endParaRPr lang="en-US" sz="2400" b="1" dirty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89" name="กล่องข้อความ 88">
            <a:extLst>
              <a:ext uri="{FF2B5EF4-FFF2-40B4-BE49-F238E27FC236}">
                <a16:creationId xmlns:a16="http://schemas.microsoft.com/office/drawing/2014/main" id="{C7DF06C6-D30A-4751-8E92-35B319BDC132}"/>
              </a:ext>
            </a:extLst>
          </p:cNvPr>
          <p:cNvSpPr txBox="1"/>
          <p:nvPr/>
        </p:nvSpPr>
        <p:spPr>
          <a:xfrm>
            <a:off x="5680377" y="771550"/>
            <a:ext cx="2940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4.1 จัดกิจกรรมยกย่อง เชิดชู บุคลากร</a:t>
            </a:r>
          </a:p>
          <a:p>
            <a: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4.2 จัดกิจกรรมถอดบทเรียนการดำเนินงาน</a:t>
            </a:r>
            <a:b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 เป็นองค์กรคุณธรรมต้นแบบ</a:t>
            </a:r>
            <a:endParaRPr lang="en-US" sz="1600" b="1" dirty="0">
              <a:solidFill>
                <a:srgbClr val="99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90" name="วงรี 89">
            <a:extLst>
              <a:ext uri="{FF2B5EF4-FFF2-40B4-BE49-F238E27FC236}">
                <a16:creationId xmlns:a16="http://schemas.microsoft.com/office/drawing/2014/main" id="{84801067-0B87-4A71-8B84-F9EDB4701B74}"/>
              </a:ext>
            </a:extLst>
          </p:cNvPr>
          <p:cNvSpPr/>
          <p:nvPr/>
        </p:nvSpPr>
        <p:spPr>
          <a:xfrm>
            <a:off x="8057404" y="2437750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5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91" name="กล่องข้อความ 90">
            <a:extLst>
              <a:ext uri="{FF2B5EF4-FFF2-40B4-BE49-F238E27FC236}">
                <a16:creationId xmlns:a16="http://schemas.microsoft.com/office/drawing/2014/main" id="{F5D9407F-20AD-45D9-A599-E74F94E8D98E}"/>
              </a:ext>
            </a:extLst>
          </p:cNvPr>
          <p:cNvSpPr txBox="1"/>
          <p:nvPr/>
        </p:nvSpPr>
        <p:spPr>
          <a:xfrm>
            <a:off x="6450348" y="3425374"/>
            <a:ext cx="2637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5.1 เข้าร่วมตลาดนัดคุณธรรมฯ </a:t>
            </a:r>
            <a:b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 (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MOPH Moral Market) </a:t>
            </a: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ปี 6</a:t>
            </a:r>
          </a:p>
          <a:p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5.2 ดำเนินการตามแผนให้ได้ ร้อยละ 90</a:t>
            </a:r>
          </a:p>
          <a:p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5.3 รายงานการดำเนินงานตามแผนฯ </a:t>
            </a:r>
            <a:b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 รอบ 12 เดือน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9705AC4-33BC-49AD-8B41-C5DE3B0E57F5}"/>
              </a:ext>
            </a:extLst>
          </p:cNvPr>
          <p:cNvGrpSpPr/>
          <p:nvPr/>
        </p:nvGrpSpPr>
        <p:grpSpPr>
          <a:xfrm>
            <a:off x="249675" y="3286998"/>
            <a:ext cx="575340" cy="1210159"/>
            <a:chOff x="324252" y="3327737"/>
            <a:chExt cx="575340" cy="1323438"/>
          </a:xfrm>
        </p:grpSpPr>
        <p:cxnSp>
          <p:nvCxnSpPr>
            <p:cNvPr id="3" name="ตัวเชื่อมต่อตรง 2">
              <a:extLst>
                <a:ext uri="{FF2B5EF4-FFF2-40B4-BE49-F238E27FC236}">
                  <a16:creationId xmlns:a16="http://schemas.microsoft.com/office/drawing/2014/main" id="{E41B9359-1C14-4CF7-AABF-3DCBFC7C4F57}"/>
                </a:ext>
              </a:extLst>
            </p:cNvPr>
            <p:cNvCxnSpPr/>
            <p:nvPr/>
          </p:nvCxnSpPr>
          <p:spPr>
            <a:xfrm>
              <a:off x="324252" y="3327737"/>
              <a:ext cx="0" cy="1323438"/>
            </a:xfrm>
            <a:prstGeom prst="line">
              <a:avLst/>
            </a:prstGeom>
            <a:ln w="19050">
              <a:solidFill>
                <a:srgbClr val="F273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04E0D0E9-ED9D-4B77-811D-DCB5D34F3BC1}"/>
                </a:ext>
              </a:extLst>
            </p:cNvPr>
            <p:cNvCxnSpPr/>
            <p:nvPr/>
          </p:nvCxnSpPr>
          <p:spPr>
            <a:xfrm>
              <a:off x="331118" y="4651175"/>
              <a:ext cx="568474" cy="0"/>
            </a:xfrm>
            <a:prstGeom prst="line">
              <a:avLst/>
            </a:prstGeom>
            <a:ln w="19050">
              <a:solidFill>
                <a:srgbClr val="F273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F4F0A166-F104-4E1C-883E-D62FA7F786A2}"/>
              </a:ext>
            </a:extLst>
          </p:cNvPr>
          <p:cNvGrpSpPr/>
          <p:nvPr/>
        </p:nvGrpSpPr>
        <p:grpSpPr>
          <a:xfrm>
            <a:off x="2473807" y="843558"/>
            <a:ext cx="568474" cy="1096074"/>
            <a:chOff x="2156755" y="843558"/>
            <a:chExt cx="568474" cy="1096074"/>
          </a:xfrm>
        </p:grpSpPr>
        <p:cxnSp>
          <p:nvCxnSpPr>
            <p:cNvPr id="93" name="ตัวเชื่อมต่อตรง 92">
              <a:extLst>
                <a:ext uri="{FF2B5EF4-FFF2-40B4-BE49-F238E27FC236}">
                  <a16:creationId xmlns:a16="http://schemas.microsoft.com/office/drawing/2014/main" id="{EFF731A8-9A91-4800-A5D9-5229633B0C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6755" y="843558"/>
              <a:ext cx="0" cy="109607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ตัวเชื่อมต่อตรง 93">
              <a:extLst>
                <a:ext uri="{FF2B5EF4-FFF2-40B4-BE49-F238E27FC236}">
                  <a16:creationId xmlns:a16="http://schemas.microsoft.com/office/drawing/2014/main" id="{73BF8937-BDCF-4E45-8455-CDE052C5419D}"/>
                </a:ext>
              </a:extLst>
            </p:cNvPr>
            <p:cNvCxnSpPr/>
            <p:nvPr/>
          </p:nvCxnSpPr>
          <p:spPr>
            <a:xfrm>
              <a:off x="2156755" y="1939632"/>
              <a:ext cx="56847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89DF918B-5243-4D8B-85C9-8E67361CC789}"/>
              </a:ext>
            </a:extLst>
          </p:cNvPr>
          <p:cNvGrpSpPr/>
          <p:nvPr/>
        </p:nvGrpSpPr>
        <p:grpSpPr>
          <a:xfrm>
            <a:off x="2915816" y="3575815"/>
            <a:ext cx="575340" cy="1372199"/>
            <a:chOff x="3479380" y="3795886"/>
            <a:chExt cx="575340" cy="1035406"/>
          </a:xfrm>
        </p:grpSpPr>
        <p:cxnSp>
          <p:nvCxnSpPr>
            <p:cNvPr id="96" name="ตัวเชื่อมต่อตรง 95">
              <a:extLst>
                <a:ext uri="{FF2B5EF4-FFF2-40B4-BE49-F238E27FC236}">
                  <a16:creationId xmlns:a16="http://schemas.microsoft.com/office/drawing/2014/main" id="{3DF0577D-0022-45DC-A9E8-CC6B12FE821B}"/>
                </a:ext>
              </a:extLst>
            </p:cNvPr>
            <p:cNvCxnSpPr>
              <a:cxnSpLocks/>
            </p:cNvCxnSpPr>
            <p:nvPr/>
          </p:nvCxnSpPr>
          <p:spPr>
            <a:xfrm>
              <a:off x="3479380" y="3795886"/>
              <a:ext cx="0" cy="103540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>
              <a:extLst>
                <a:ext uri="{FF2B5EF4-FFF2-40B4-BE49-F238E27FC236}">
                  <a16:creationId xmlns:a16="http://schemas.microsoft.com/office/drawing/2014/main" id="{4ACE80FB-EE5E-4123-9CFA-1EF237E7793E}"/>
                </a:ext>
              </a:extLst>
            </p:cNvPr>
            <p:cNvCxnSpPr/>
            <p:nvPr/>
          </p:nvCxnSpPr>
          <p:spPr>
            <a:xfrm>
              <a:off x="3486246" y="4831292"/>
              <a:ext cx="56847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C7027A4D-69F9-48D3-899B-7AAD3AEE40DD}"/>
              </a:ext>
            </a:extLst>
          </p:cNvPr>
          <p:cNvGrpSpPr/>
          <p:nvPr/>
        </p:nvGrpSpPr>
        <p:grpSpPr>
          <a:xfrm>
            <a:off x="5680377" y="845875"/>
            <a:ext cx="568474" cy="795239"/>
            <a:chOff x="4939630" y="987574"/>
            <a:chExt cx="568474" cy="795239"/>
          </a:xfrm>
        </p:grpSpPr>
        <p:cxnSp>
          <p:nvCxnSpPr>
            <p:cNvPr id="99" name="ตัวเชื่อมต่อตรง 98">
              <a:extLst>
                <a:ext uri="{FF2B5EF4-FFF2-40B4-BE49-F238E27FC236}">
                  <a16:creationId xmlns:a16="http://schemas.microsoft.com/office/drawing/2014/main" id="{0364D4DF-D57D-45CD-91B0-C1AB2538B5AA}"/>
                </a:ext>
              </a:extLst>
            </p:cNvPr>
            <p:cNvCxnSpPr>
              <a:cxnSpLocks/>
            </p:cNvCxnSpPr>
            <p:nvPr/>
          </p:nvCxnSpPr>
          <p:spPr>
            <a:xfrm>
              <a:off x="4939630" y="987574"/>
              <a:ext cx="0" cy="795239"/>
            </a:xfrm>
            <a:prstGeom prst="line">
              <a:avLst/>
            </a:prstGeom>
            <a:ln w="190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>
              <a:extLst>
                <a:ext uri="{FF2B5EF4-FFF2-40B4-BE49-F238E27FC236}">
                  <a16:creationId xmlns:a16="http://schemas.microsoft.com/office/drawing/2014/main" id="{12508D1E-D7DF-4964-9217-EBD4F4314A11}"/>
                </a:ext>
              </a:extLst>
            </p:cNvPr>
            <p:cNvCxnSpPr/>
            <p:nvPr/>
          </p:nvCxnSpPr>
          <p:spPr>
            <a:xfrm>
              <a:off x="4939630" y="1782813"/>
              <a:ext cx="568474" cy="0"/>
            </a:xfrm>
            <a:prstGeom prst="line">
              <a:avLst/>
            </a:prstGeom>
            <a:ln w="190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>
            <a:extLst>
              <a:ext uri="{FF2B5EF4-FFF2-40B4-BE49-F238E27FC236}">
                <a16:creationId xmlns:a16="http://schemas.microsoft.com/office/drawing/2014/main" id="{DAC63B09-371B-410E-8671-5CBFB497C2F2}"/>
              </a:ext>
            </a:extLst>
          </p:cNvPr>
          <p:cNvGrpSpPr/>
          <p:nvPr/>
        </p:nvGrpSpPr>
        <p:grpSpPr>
          <a:xfrm>
            <a:off x="6403895" y="3449680"/>
            <a:ext cx="575340" cy="1323438"/>
            <a:chOff x="324252" y="3327737"/>
            <a:chExt cx="575340" cy="1323438"/>
          </a:xfrm>
        </p:grpSpPr>
        <p:cxnSp>
          <p:nvCxnSpPr>
            <p:cNvPr id="102" name="ตัวเชื่อมต่อตรง 101">
              <a:extLst>
                <a:ext uri="{FF2B5EF4-FFF2-40B4-BE49-F238E27FC236}">
                  <a16:creationId xmlns:a16="http://schemas.microsoft.com/office/drawing/2014/main" id="{39875BBB-19A6-4158-9E50-7023877ACAD1}"/>
                </a:ext>
              </a:extLst>
            </p:cNvPr>
            <p:cNvCxnSpPr/>
            <p:nvPr/>
          </p:nvCxnSpPr>
          <p:spPr>
            <a:xfrm>
              <a:off x="324252" y="3327737"/>
              <a:ext cx="0" cy="1323438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ตัวเชื่อมต่อตรง 102">
              <a:extLst>
                <a:ext uri="{FF2B5EF4-FFF2-40B4-BE49-F238E27FC236}">
                  <a16:creationId xmlns:a16="http://schemas.microsoft.com/office/drawing/2014/main" id="{6EF7F8ED-52B0-441B-A0D8-6F8854F69689}"/>
                </a:ext>
              </a:extLst>
            </p:cNvPr>
            <p:cNvCxnSpPr/>
            <p:nvPr/>
          </p:nvCxnSpPr>
          <p:spPr>
            <a:xfrm>
              <a:off x="331118" y="4651175"/>
              <a:ext cx="568474" cy="0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6318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7" y="48345"/>
            <a:ext cx="739859" cy="7398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993300"/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F39FBD1-DC6F-42B6-95F6-304D357D2448}"/>
              </a:ext>
            </a:extLst>
          </p:cNvPr>
          <p:cNvSpPr/>
          <p:nvPr/>
        </p:nvSpPr>
        <p:spPr>
          <a:xfrm>
            <a:off x="2657934" y="210060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มี 3 กระบวนการย่อย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52E1354A-A736-4FA9-9A28-B6B15EE8E528}"/>
              </a:ext>
            </a:extLst>
          </p:cNvPr>
          <p:cNvSpPr txBox="1"/>
          <p:nvPr/>
        </p:nvSpPr>
        <p:spPr bwMode="auto">
          <a:xfrm>
            <a:off x="1102389" y="1009827"/>
            <a:ext cx="7646076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จัดให้มีเมนู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“การดำเนินการเป็นองค์กรคุณธรรมต้นแบบ ประจำปีงบประมาณ </a:t>
            </a:r>
            <a:b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พ.ศ. 2566 (ชื่อหน่วยงาน)” </a:t>
            </a: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บนเว็บไซต์หลักของหน่วยงาน (ตัวอย่างในคู่มือฯ หน้า 17)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306978" y="943289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50761"/>
              </p:ext>
            </p:extLst>
          </p:nvPr>
        </p:nvGraphicFramePr>
        <p:xfrm>
          <a:off x="451712" y="1995686"/>
          <a:ext cx="8184323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56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929364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22903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36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1588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4" y="2978503"/>
            <a:ext cx="739860" cy="73986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F098BEBA-A2C5-43F3-A18C-6B55DB458C49}"/>
              </a:ext>
            </a:extLst>
          </p:cNvPr>
          <p:cNvSpPr txBox="1"/>
          <p:nvPr/>
        </p:nvSpPr>
        <p:spPr>
          <a:xfrm>
            <a:off x="917692" y="2639984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</a:t>
            </a:r>
            <a:endParaRPr lang="en-US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981BB13F-0C35-4473-90C6-5E0496DF86FB}"/>
              </a:ext>
            </a:extLst>
          </p:cNvPr>
          <p:cNvSpPr/>
          <p:nvPr/>
        </p:nvSpPr>
        <p:spPr>
          <a:xfrm>
            <a:off x="2761597" y="2630202"/>
            <a:ext cx="2854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* จัดส่ง </a:t>
            </a:r>
            <a: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URL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ในรูปแบบ </a:t>
            </a:r>
            <a: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google forms</a:t>
            </a:r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2807873" y="3348433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BCB1896B-4419-4B83-A99C-A8136315871B}"/>
              </a:ext>
            </a:extLst>
          </p:cNvPr>
          <p:cNvSpPr/>
          <p:nvPr/>
        </p:nvSpPr>
        <p:spPr>
          <a:xfrm>
            <a:off x="3547509" y="3340697"/>
            <a:ext cx="239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https://moph.cc/zZpFpGoxi </a:t>
            </a:r>
            <a:endParaRPr lang="en-US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276B6C04-C79A-40CF-8491-982D2E28594E}"/>
              </a:ext>
            </a:extLst>
          </p:cNvPr>
          <p:cNvSpPr/>
          <p:nvPr/>
        </p:nvSpPr>
        <p:spPr>
          <a:xfrm>
            <a:off x="2820704" y="391661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2D50A3A1-B447-4E4D-99CC-E050651C7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88" y="3780760"/>
            <a:ext cx="1080000" cy="10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22" y="2702289"/>
            <a:ext cx="1883855" cy="1525645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824895" y="3194544"/>
            <a:ext cx="16360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7 ธันวาคม 256</a:t>
            </a:r>
            <a:r>
              <a:rPr lang="en-US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5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A7E03F8F-F98C-4CE7-9F95-F47DE16761A1}"/>
              </a:ext>
            </a:extLst>
          </p:cNvPr>
          <p:cNvSpPr txBox="1"/>
          <p:nvPr/>
        </p:nvSpPr>
        <p:spPr>
          <a:xfrm>
            <a:off x="2782317" y="3006883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3334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id="{65702675-F4AA-4DE2-A4FD-2994A2EE12F7}"/>
              </a:ext>
            </a:extLst>
          </p:cNvPr>
          <p:cNvSpPr/>
          <p:nvPr/>
        </p:nvSpPr>
        <p:spPr>
          <a:xfrm>
            <a:off x="1627" y="998460"/>
            <a:ext cx="3672408" cy="88006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0CF772B-0E75-47BF-A147-62685120E523}"/>
              </a:ext>
            </a:extLst>
          </p:cNvPr>
          <p:cNvSpPr/>
          <p:nvPr/>
        </p:nvSpPr>
        <p:spPr>
          <a:xfrm>
            <a:off x="0" y="1176883"/>
            <a:ext cx="3496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ตัวอย่างหน้าเว็บไซต์ เผยแพร่ฯ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CD8CE11F-A1BE-4B0E-9047-1C11CC22F6D2}"/>
              </a:ext>
            </a:extLst>
          </p:cNvPr>
          <p:cNvSpPr/>
          <p:nvPr/>
        </p:nvSpPr>
        <p:spPr>
          <a:xfrm>
            <a:off x="35496" y="2056948"/>
            <a:ext cx="2627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หน้า 17 ในคู่มือฯ </a:t>
            </a:r>
            <a:endParaRPr lang="en-US" sz="32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E38D895-9623-43E8-A484-CFD6FDD5F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430591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951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7" y="48345"/>
            <a:ext cx="739859" cy="7398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993300"/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52E1354A-A736-4FA9-9A28-B6B15EE8E528}"/>
              </a:ext>
            </a:extLst>
          </p:cNvPr>
          <p:cNvSpPr txBox="1"/>
          <p:nvPr/>
        </p:nvSpPr>
        <p:spPr bwMode="auto">
          <a:xfrm>
            <a:off x="1193363" y="946564"/>
            <a:ext cx="7483093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“คำสั่งแต่งตั้งคณะทำงานจัดทำและขับเคลื่อนแผนปฏิบัติการส่งเสริมคุณธรรมของหน่วยงาน”</a:t>
            </a:r>
            <a:endParaRPr lang="th-TH" altLang="ko-KR" sz="22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357870" y="733085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2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020892"/>
              </p:ext>
            </p:extLst>
          </p:nvPr>
        </p:nvGraphicFramePr>
        <p:xfrm>
          <a:off x="464573" y="1767372"/>
          <a:ext cx="7923851" cy="2820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227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38787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281815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2" y="237078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410852" y="2475746"/>
            <a:ext cx="151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22" y="2434282"/>
            <a:ext cx="1810070" cy="1762654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353699" y="2991941"/>
            <a:ext cx="16360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7 ธันวาคม 256</a:t>
            </a:r>
            <a:r>
              <a:rPr lang="en-US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5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D3EB93C-BDEF-48E5-9546-CA31F6BEB782}"/>
              </a:ext>
            </a:extLst>
          </p:cNvPr>
          <p:cNvSpPr txBox="1"/>
          <p:nvPr/>
        </p:nvSpPr>
        <p:spPr>
          <a:xfrm>
            <a:off x="368347" y="3141282"/>
            <a:ext cx="2289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คำสั่งฯ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1 ข้อย่อยที่ 1”</a:t>
            </a:r>
          </a:p>
        </p:txBody>
      </p:sp>
    </p:spTree>
    <p:extLst>
      <p:ext uri="{BB962C8B-B14F-4D97-AF65-F5344CB8AC3E}">
        <p14:creationId xmlns:p14="http://schemas.microsoft.com/office/powerpoint/2010/main" val="338625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ลูกศร: รูปห้าเหลี่ยม 3">
            <a:extLst>
              <a:ext uri="{FF2B5EF4-FFF2-40B4-BE49-F238E27FC236}">
                <a16:creationId xmlns:a16="http://schemas.microsoft.com/office/drawing/2014/main" id="{52C5477C-6BA5-4B11-8E61-C8FEB6816BF1}"/>
              </a:ext>
            </a:extLst>
          </p:cNvPr>
          <p:cNvSpPr/>
          <p:nvPr/>
        </p:nvSpPr>
        <p:spPr>
          <a:xfrm>
            <a:off x="0" y="916291"/>
            <a:ext cx="4104456" cy="88006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321B699-50A5-47DB-B090-B7D7E2CFF2FC}"/>
              </a:ext>
            </a:extLst>
          </p:cNvPr>
          <p:cNvSpPr/>
          <p:nvPr/>
        </p:nvSpPr>
        <p:spPr>
          <a:xfrm>
            <a:off x="251520" y="1063935"/>
            <a:ext cx="2219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ตัวอย่างคำสั่งฯ </a:t>
            </a:r>
            <a:endParaRPr lang="en-US" sz="32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346939A-AD01-4C75-82B9-99204B7B93A3}"/>
              </a:ext>
            </a:extLst>
          </p:cNvPr>
          <p:cNvSpPr/>
          <p:nvPr/>
        </p:nvSpPr>
        <p:spPr>
          <a:xfrm>
            <a:off x="251520" y="2173254"/>
            <a:ext cx="2859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32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7520FDE-2389-4274-914B-91F2786F4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9" y="0"/>
            <a:ext cx="363348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854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7" y="48345"/>
            <a:ext cx="739859" cy="7398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993300"/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52E1354A-A736-4FA9-9A28-B6B15EE8E528}"/>
              </a:ext>
            </a:extLst>
          </p:cNvPr>
          <p:cNvSpPr txBox="1"/>
          <p:nvPr/>
        </p:nvSpPr>
        <p:spPr bwMode="auto">
          <a:xfrm>
            <a:off x="969788" y="1080867"/>
            <a:ext cx="7872486" cy="43088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“แผนปฏิบัติการส่งเสริมคุณธรรมของหน่วยงาน ประจำปีงบประมาณ พ.ศ. 2566”</a:t>
            </a:r>
            <a:endParaRPr lang="th-TH" altLang="ko-KR" sz="22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301726" y="839768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3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0279"/>
              </p:ext>
            </p:extLst>
          </p:nvPr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074627" y="2475746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จัดส่งแผนฯ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8" y="2660412"/>
            <a:ext cx="1799503" cy="1711538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767749" y="3194544"/>
            <a:ext cx="16360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7 ธันวาคม 256</a:t>
            </a:r>
            <a:r>
              <a:rPr lang="en-US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5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845852" y="3141282"/>
            <a:ext cx="1428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แผนฯ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1 </a:t>
            </a:r>
            <a:b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ข้อย่อยที่ 2”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726731B3-A0AF-4571-852C-FCC886EAD919}"/>
              </a:ext>
            </a:extLst>
          </p:cNvPr>
          <p:cNvSpPr/>
          <p:nvPr/>
        </p:nvSpPr>
        <p:spPr>
          <a:xfrm>
            <a:off x="3054711" y="3348433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F53C04B3-2A39-4E21-90DE-B18642330382}"/>
              </a:ext>
            </a:extLst>
          </p:cNvPr>
          <p:cNvSpPr/>
          <p:nvPr/>
        </p:nvSpPr>
        <p:spPr>
          <a:xfrm>
            <a:off x="3818392" y="3340697"/>
            <a:ext cx="2344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https://moph.cc/_5s8f7VPn 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E25CE7CC-B3B1-4A75-9D11-19C6D2B79F75}"/>
              </a:ext>
            </a:extLst>
          </p:cNvPr>
          <p:cNvSpPr/>
          <p:nvPr/>
        </p:nvSpPr>
        <p:spPr>
          <a:xfrm>
            <a:off x="3067542" y="391661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BA5284CB-FF0B-40BD-B85E-31B49A3F162C}"/>
              </a:ext>
            </a:extLst>
          </p:cNvPr>
          <p:cNvSpPr txBox="1"/>
          <p:nvPr/>
        </p:nvSpPr>
        <p:spPr>
          <a:xfrm>
            <a:off x="3029155" y="3006883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6DAA18D8-EBA4-458C-9355-FD6B6082F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5" y="366564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5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ลูกศร: รูปห้าเหลี่ยม 6">
            <a:extLst>
              <a:ext uri="{FF2B5EF4-FFF2-40B4-BE49-F238E27FC236}">
                <a16:creationId xmlns:a16="http://schemas.microsoft.com/office/drawing/2014/main" id="{D58538EA-E6DE-4221-B269-B3346051B5C4}"/>
              </a:ext>
            </a:extLst>
          </p:cNvPr>
          <p:cNvSpPr/>
          <p:nvPr/>
        </p:nvSpPr>
        <p:spPr>
          <a:xfrm>
            <a:off x="0" y="318700"/>
            <a:ext cx="3275856" cy="81289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3B4D54F-5CA6-4183-B44F-A8F51769D035}"/>
              </a:ext>
            </a:extLst>
          </p:cNvPr>
          <p:cNvSpPr/>
          <p:nvPr/>
        </p:nvSpPr>
        <p:spPr>
          <a:xfrm>
            <a:off x="205329" y="429802"/>
            <a:ext cx="2086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ตัวอย่างแผนฯ </a:t>
            </a:r>
            <a:endParaRPr lang="en-US" sz="32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582B43E3-0236-4BF5-A148-8FEBF99EC301}"/>
              </a:ext>
            </a:extLst>
          </p:cNvPr>
          <p:cNvSpPr/>
          <p:nvPr/>
        </p:nvSpPr>
        <p:spPr>
          <a:xfrm>
            <a:off x="203370" y="1242692"/>
            <a:ext cx="251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E6579A4-A0DF-4184-8AB8-50DF15056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670"/>
            <a:ext cx="4499992" cy="310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549BB95-6590-42C1-A7F0-27CF4358D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31590"/>
            <a:ext cx="4499992" cy="307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418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67095" y="40904"/>
            <a:ext cx="5046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2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F39FBD1-DC6F-42B6-95F6-304D357D2448}"/>
              </a:ext>
            </a:extLst>
          </p:cNvPr>
          <p:cNvSpPr/>
          <p:nvPr/>
        </p:nvSpPr>
        <p:spPr>
          <a:xfrm>
            <a:off x="2844505" y="166475"/>
            <a:ext cx="2690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ประกาศเจตนารมณ์</a:t>
            </a:r>
            <a:endParaRPr lang="en-US" sz="3200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>
            <a:extLst>
              <a:ext uri="{FF2B5EF4-FFF2-40B4-BE49-F238E27FC236}">
                <a16:creationId xmlns:a16="http://schemas.microsoft.com/office/drawing/2014/main" id="{52E1354A-A736-4FA9-9A28-B6B15EE8E528}"/>
              </a:ext>
            </a:extLst>
          </p:cNvPr>
          <p:cNvSpPr txBox="1"/>
          <p:nvPr/>
        </p:nvSpPr>
        <p:spPr bwMode="auto">
          <a:xfrm>
            <a:off x="468235" y="941290"/>
            <a:ext cx="8663057" cy="1938992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ประกาศเจตนารมณ์ร่วมกันในการ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“ขับเคลื่อนหน่วยงานให้เป็นองค์กรคุณธรรมต้นแบบ”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ประกาศเจตนารมณ์ร่วมกันในการ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“ต่อต้านการทุจริตและไม่รับของขวัญและของกำนัลทุกชนิดจากการปฏิบัติหน้าที่ (</a:t>
            </a:r>
            <a:r>
              <a:rPr lang="en-US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No Gift Policy)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”</a:t>
            </a:r>
          </a:p>
          <a:p>
            <a:pPr marL="342900" indent="-342900">
              <a:buFontTx/>
              <a:buAutoNum type="arabicPeriod"/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ประกาศเจตนารมณ์ร่วมกันในการ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“ป้องกันและแก้ไขปัญหาการล่วงละเมิด</a:t>
            </a:r>
            <a:b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หรือคุกคามทางเพศในการทำงาน”</a:t>
            </a: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089375"/>
              </p:ext>
            </p:extLst>
          </p:nvPr>
        </p:nvGraphicFramePr>
        <p:xfrm>
          <a:off x="468235" y="3033367"/>
          <a:ext cx="8184323" cy="1938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56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929364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22903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43772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1501266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3" y="4022027"/>
            <a:ext cx="739860" cy="73986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F098BEBA-A2C5-43F3-A18C-6B55DB458C49}"/>
              </a:ext>
            </a:extLst>
          </p:cNvPr>
          <p:cNvSpPr txBox="1"/>
          <p:nvPr/>
        </p:nvSpPr>
        <p:spPr>
          <a:xfrm>
            <a:off x="862913" y="356666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</a:t>
            </a:r>
            <a:endParaRPr lang="en-US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570671" y="3639315"/>
            <a:ext cx="151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28" y="3291830"/>
            <a:ext cx="2090320" cy="1680529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855155" y="3927221"/>
            <a:ext cx="1636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มกราคม </a:t>
            </a:r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4228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ลูกศร: รูปห้าเหลี่ยม 3">
            <a:extLst>
              <a:ext uri="{FF2B5EF4-FFF2-40B4-BE49-F238E27FC236}">
                <a16:creationId xmlns:a16="http://schemas.microsoft.com/office/drawing/2014/main" id="{C1B69533-898D-4725-8E55-72D296879FED}"/>
              </a:ext>
            </a:extLst>
          </p:cNvPr>
          <p:cNvSpPr/>
          <p:nvPr/>
        </p:nvSpPr>
        <p:spPr>
          <a:xfrm>
            <a:off x="0" y="444444"/>
            <a:ext cx="3779912" cy="975177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189C7E29-67C1-4AA7-9AD1-5C82F4A841D2}"/>
              </a:ext>
            </a:extLst>
          </p:cNvPr>
          <p:cNvSpPr/>
          <p:nvPr/>
        </p:nvSpPr>
        <p:spPr>
          <a:xfrm>
            <a:off x="9059" y="670422"/>
            <a:ext cx="3365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ตัวอย่างประกาศเจตนารมณ์ 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4355EB9-9CEE-4D3D-BA67-DF5DED991783}"/>
              </a:ext>
            </a:extLst>
          </p:cNvPr>
          <p:cNvSpPr/>
          <p:nvPr/>
        </p:nvSpPr>
        <p:spPr>
          <a:xfrm>
            <a:off x="179512" y="1746727"/>
            <a:ext cx="251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735BAE8-A5DA-442A-A464-B93BA0803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537"/>
            <a:ext cx="4182412" cy="51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65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F85A0F32-FF78-43BF-867A-ED3A7DCF6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46EF9BA-4498-46E0-B51B-33C1AA138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CCD2BE-2BF0-4645-BD81-6449ADB9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43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1878BF1-DA36-4E31-BE84-F68F99FFA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78" y="-10768"/>
            <a:ext cx="3991078" cy="513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B1E0581-E452-41AD-AFEE-A28284EF6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79943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202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F39FBD1-DC6F-42B6-95F6-304D357D2448}"/>
              </a:ext>
            </a:extLst>
          </p:cNvPr>
          <p:cNvSpPr/>
          <p:nvPr/>
        </p:nvSpPr>
        <p:spPr>
          <a:xfrm>
            <a:off x="2657934" y="210060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มี 4 กระบวนการย่อย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306978" y="82321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90610"/>
              </p:ext>
            </p:extLst>
          </p:nvPr>
        </p:nvGraphicFramePr>
        <p:xfrm>
          <a:off x="353030" y="1977421"/>
          <a:ext cx="8152736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2986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789750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</a:tblGrid>
              <a:tr h="536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1588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15" y="2598975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5790404" y="2742674"/>
            <a:ext cx="1785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sz="20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BF9396CD-392A-4C77-9EFD-FFD74B89CBD0}"/>
              </a:ext>
            </a:extLst>
          </p:cNvPr>
          <p:cNvSpPr txBox="1"/>
          <p:nvPr/>
        </p:nvSpPr>
        <p:spPr bwMode="auto">
          <a:xfrm>
            <a:off x="1156934" y="907127"/>
            <a:ext cx="7173791" cy="83099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ผู้บริหารและบุคลากรไม่น้อยกว่าร้อยละ 80 </a:t>
            </a:r>
            <a:b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ร่วม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“กำหนดเป้าหมายจาก “ปัญหาที่อยากแก้” และ “ความดีที่อยากทำ”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D65DBE69-EAC1-4EDB-85D6-A7D78B0AB6A7}"/>
              </a:ext>
            </a:extLst>
          </p:cNvPr>
          <p:cNvSpPr txBox="1"/>
          <p:nvPr/>
        </p:nvSpPr>
        <p:spPr>
          <a:xfrm>
            <a:off x="481579" y="3338835"/>
            <a:ext cx="3947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การกำหนดเป้าหมายจาก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“ปัญหาที่อยากแก้” และ “ความดีที่อยากทำ”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ใน หน้าเว็บไซต์ใน </a:t>
            </a: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 ข้อย่อยที่ 1”</a:t>
            </a:r>
          </a:p>
        </p:txBody>
      </p:sp>
    </p:spTree>
    <p:extLst>
      <p:ext uri="{BB962C8B-B14F-4D97-AF65-F5344CB8AC3E}">
        <p14:creationId xmlns:p14="http://schemas.microsoft.com/office/powerpoint/2010/main" val="537175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301726" y="839768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(2)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/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759277" y="2560030"/>
            <a:ext cx="162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40" y="2498730"/>
            <a:ext cx="2096356" cy="1822926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689358" y="3219331"/>
            <a:ext cx="1636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มีนาคม 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539552" y="3141282"/>
            <a:ext cx="2069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ผลสำเร็จฯ</a:t>
            </a:r>
          </a:p>
          <a:p>
            <a:pPr algn="ctr"/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ในหน้าเว็บไซต์ใน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2”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E836800-098B-456A-9A0A-FF7ECCFBF17C}"/>
              </a:ext>
            </a:extLst>
          </p:cNvPr>
          <p:cNvSpPr txBox="1"/>
          <p:nvPr/>
        </p:nvSpPr>
        <p:spPr bwMode="auto">
          <a:xfrm>
            <a:off x="1105370" y="1024283"/>
            <a:ext cx="7736904" cy="43088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ดำเนินกิจกรรมตามแผนฯ รอบ 6 เดือน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“มีผลสำเร็จตามแผนฯ ไม่น้อยกว่าร้อยละ 70”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4C30C219-9237-4B18-91AF-40E7655CBEA4}"/>
              </a:ext>
            </a:extLst>
          </p:cNvPr>
          <p:cNvSpPr/>
          <p:nvPr/>
        </p:nvSpPr>
        <p:spPr>
          <a:xfrm>
            <a:off x="2719942" y="3688443"/>
            <a:ext cx="3580249" cy="875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7207E7F4-8150-4ED5-B3AF-CA134F48040E}"/>
              </a:ext>
            </a:extLst>
          </p:cNvPr>
          <p:cNvSpPr txBox="1"/>
          <p:nvPr/>
        </p:nvSpPr>
        <p:spPr bwMode="auto">
          <a:xfrm>
            <a:off x="2863510" y="3894011"/>
            <a:ext cx="3009750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14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จำนวนกิจกรรม / โครงการตามแผนฯ ที่ดำเนินการ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C031FDEF-7037-4BDB-A5D2-AA1254975AA5}"/>
              </a:ext>
            </a:extLst>
          </p:cNvPr>
          <p:cNvSpPr txBox="1"/>
          <p:nvPr/>
        </p:nvSpPr>
        <p:spPr bwMode="auto">
          <a:xfrm>
            <a:off x="2964212" y="4225472"/>
            <a:ext cx="288810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14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จำนวนกิจกรรม / โครงการตามแผนฯ ทั้งหมด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B041B92E-C1E3-4E9B-9EF3-3A6F1B5800C4}"/>
              </a:ext>
            </a:extLst>
          </p:cNvPr>
          <p:cNvSpPr txBox="1"/>
          <p:nvPr/>
        </p:nvSpPr>
        <p:spPr bwMode="auto">
          <a:xfrm>
            <a:off x="5852320" y="4044656"/>
            <a:ext cx="638533" cy="27699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X 100</a:t>
            </a:r>
            <a:endParaRPr lang="th-TH" altLang="ko-KR" sz="1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3" name="ตัวเชื่อมต่อตรง 32">
            <a:extLst>
              <a:ext uri="{FF2B5EF4-FFF2-40B4-BE49-F238E27FC236}">
                <a16:creationId xmlns:a16="http://schemas.microsoft.com/office/drawing/2014/main" id="{EF0F31C8-3C54-44D8-A359-957F7BDF2CE2}"/>
              </a:ext>
            </a:extLst>
          </p:cNvPr>
          <p:cNvCxnSpPr>
            <a:cxnSpLocks/>
          </p:cNvCxnSpPr>
          <p:nvPr/>
        </p:nvCxnSpPr>
        <p:spPr>
          <a:xfrm>
            <a:off x="2943272" y="4201788"/>
            <a:ext cx="2929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5086990-A8A6-41A1-8647-E0164BFD3CBF}"/>
              </a:ext>
            </a:extLst>
          </p:cNvPr>
          <p:cNvSpPr/>
          <p:nvPr/>
        </p:nvSpPr>
        <p:spPr>
          <a:xfrm>
            <a:off x="2700651" y="3291830"/>
            <a:ext cx="1354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u="sng" spc="-20" dirty="0">
                <a:solidFill>
                  <a:srgbClr val="733E13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สูตรการคำนวณ</a:t>
            </a:r>
            <a:endParaRPr lang="en-US" b="1" u="sng" spc="-20" dirty="0">
              <a:solidFill>
                <a:srgbClr val="733E13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1188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ลูกศร: รูปห้าเหลี่ยม 4">
            <a:extLst>
              <a:ext uri="{FF2B5EF4-FFF2-40B4-BE49-F238E27FC236}">
                <a16:creationId xmlns:a16="http://schemas.microsoft.com/office/drawing/2014/main" id="{F3DFE102-F7C1-47C0-B9A3-8D670D1B23A7}"/>
              </a:ext>
            </a:extLst>
          </p:cNvPr>
          <p:cNvSpPr/>
          <p:nvPr/>
        </p:nvSpPr>
        <p:spPr>
          <a:xfrm>
            <a:off x="0" y="444444"/>
            <a:ext cx="3275856" cy="104718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B76F1AE2-0EB1-49FE-8C06-160492BFFFB2}"/>
              </a:ext>
            </a:extLst>
          </p:cNvPr>
          <p:cNvSpPr/>
          <p:nvPr/>
        </p:nvSpPr>
        <p:spPr>
          <a:xfrm>
            <a:off x="0" y="532422"/>
            <a:ext cx="2819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ตัวอย่างผลสำเร็จ</a:t>
            </a:r>
            <a:b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ของการดำเนินกิจกรรมตามแผนฯ</a:t>
            </a:r>
            <a:endParaRPr lang="en-US" sz="20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E60C159-1494-42A9-9D93-DCA8F606CB6C}"/>
              </a:ext>
            </a:extLst>
          </p:cNvPr>
          <p:cNvSpPr/>
          <p:nvPr/>
        </p:nvSpPr>
        <p:spPr>
          <a:xfrm>
            <a:off x="0" y="1707654"/>
            <a:ext cx="219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24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8A4D1BC-A9DC-4430-8474-39CA88D0B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6106"/>
            <a:ext cx="5166368" cy="497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9781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3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81982"/>
              </p:ext>
            </p:extLst>
          </p:nvPr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074627" y="2475746"/>
            <a:ext cx="265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จัดส่งรายงานฯ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8" y="2475746"/>
            <a:ext cx="1900865" cy="1810203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861533" y="3134888"/>
            <a:ext cx="1636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มีนาคม 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615358" y="3242350"/>
            <a:ext cx="2069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3”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726731B3-A0AF-4571-852C-FCC886EAD919}"/>
              </a:ext>
            </a:extLst>
          </p:cNvPr>
          <p:cNvSpPr/>
          <p:nvPr/>
        </p:nvSpPr>
        <p:spPr>
          <a:xfrm>
            <a:off x="3054711" y="3273340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F53C04B3-2A39-4E21-90DE-B18642330382}"/>
              </a:ext>
            </a:extLst>
          </p:cNvPr>
          <p:cNvSpPr/>
          <p:nvPr/>
        </p:nvSpPr>
        <p:spPr>
          <a:xfrm>
            <a:off x="3853253" y="3273340"/>
            <a:ext cx="232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https://moph.cc/YCFdJijER 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E25CE7CC-B3B1-4A75-9D11-19C6D2B79F75}"/>
              </a:ext>
            </a:extLst>
          </p:cNvPr>
          <p:cNvSpPr/>
          <p:nvPr/>
        </p:nvSpPr>
        <p:spPr>
          <a:xfrm>
            <a:off x="3067542" y="391661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BA5284CB-FF0B-40BD-B85E-31B49A3F162C}"/>
              </a:ext>
            </a:extLst>
          </p:cNvPr>
          <p:cNvSpPr txBox="1"/>
          <p:nvPr/>
        </p:nvSpPr>
        <p:spPr>
          <a:xfrm>
            <a:off x="3029155" y="293179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0A2B8431-C185-465E-BB01-A8FD2126197B}"/>
              </a:ext>
            </a:extLst>
          </p:cNvPr>
          <p:cNvSpPr txBox="1"/>
          <p:nvPr/>
        </p:nvSpPr>
        <p:spPr bwMode="auto">
          <a:xfrm>
            <a:off x="976382" y="875064"/>
            <a:ext cx="7628066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“รายงานผลการดำเนินการตามแผนปฏิบัติการส่งเสริมคุณธรรมของหน่วยงานฯ รอบ 6 เดือน” ” </a:t>
            </a:r>
            <a:r>
              <a:rPr lang="th-TH" altLang="ko-KR" sz="22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(ในรูปแบบไฟล์ </a:t>
            </a:r>
            <a:r>
              <a:rPr lang="en-US" altLang="ko-KR" sz="2200" b="1" dirty="0">
                <a:latin typeface="DB Adman X" panose="02000506090000020004" pitchFamily="2" charset="-34"/>
                <a:cs typeface="DB Adman X" panose="02000506090000020004" pitchFamily="2" charset="-34"/>
              </a:rPr>
              <a:t>word + pdf)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28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E0E618C8-1E43-4628-9E64-161139A74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86" y="361044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31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ลูกศร: รูปห้าเหลี่ยม 3">
            <a:extLst>
              <a:ext uri="{FF2B5EF4-FFF2-40B4-BE49-F238E27FC236}">
                <a16:creationId xmlns:a16="http://schemas.microsoft.com/office/drawing/2014/main" id="{D14CAE9D-336A-4435-9A5B-641F660CE63E}"/>
              </a:ext>
            </a:extLst>
          </p:cNvPr>
          <p:cNvSpPr/>
          <p:nvPr/>
        </p:nvSpPr>
        <p:spPr>
          <a:xfrm>
            <a:off x="0" y="369110"/>
            <a:ext cx="3995936" cy="792088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CB1C0776-1B3E-48FB-97B6-2DED6C4F08DD}"/>
              </a:ext>
            </a:extLst>
          </p:cNvPr>
          <p:cNvSpPr/>
          <p:nvPr/>
        </p:nvSpPr>
        <p:spPr>
          <a:xfrm>
            <a:off x="56907" y="503544"/>
            <a:ext cx="3646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ตัวอย่างรายงานฯ รอบ 6 เดือน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43C4824-AEB6-42F7-84A1-7C81F2F66774}"/>
              </a:ext>
            </a:extLst>
          </p:cNvPr>
          <p:cNvSpPr/>
          <p:nvPr/>
        </p:nvSpPr>
        <p:spPr>
          <a:xfrm>
            <a:off x="6228184" y="1366536"/>
            <a:ext cx="251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AE56D73-B708-4A3B-B00F-EC2729386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606"/>
            <a:ext cx="4427985" cy="307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71F0A06-752C-482E-9E46-8ECA7AD70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23678"/>
            <a:ext cx="4320480" cy="307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789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(4)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/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797180" y="2475746"/>
            <a:ext cx="162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78" y="2441135"/>
            <a:ext cx="1983218" cy="1724545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792516" y="3022718"/>
            <a:ext cx="1636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มีนาคม 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615358" y="3242350"/>
            <a:ext cx="206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การประเมินฯ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4”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0A2B8431-C185-465E-BB01-A8FD2126197B}"/>
              </a:ext>
            </a:extLst>
          </p:cNvPr>
          <p:cNvSpPr txBox="1"/>
          <p:nvPr/>
        </p:nvSpPr>
        <p:spPr bwMode="auto">
          <a:xfrm>
            <a:off x="976382" y="875064"/>
            <a:ext cx="7628066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 err="1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การทำ</a:t>
            </a:r>
            <a:r>
              <a:rPr lang="th-TH" altLang="ko-KR" sz="20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“แบบประเมินพฤติกรรมที่เปลี่ยนแปลงตามคุณธรรมเป้าหมาย 5 ประการ พอเพียง วินัย สุจริต จิตอาสา กตัญญู”</a:t>
            </a:r>
            <a:endParaRPr lang="th-TH" altLang="ko-KR" sz="28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7721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ลูกศร: รูปห้าเหลี่ยม 3">
            <a:extLst>
              <a:ext uri="{FF2B5EF4-FFF2-40B4-BE49-F238E27FC236}">
                <a16:creationId xmlns:a16="http://schemas.microsoft.com/office/drawing/2014/main" id="{89B78B0B-AAA7-4A31-945D-8855F9A33C65}"/>
              </a:ext>
            </a:extLst>
          </p:cNvPr>
          <p:cNvSpPr/>
          <p:nvPr/>
        </p:nvSpPr>
        <p:spPr>
          <a:xfrm>
            <a:off x="-36512" y="339502"/>
            <a:ext cx="2736304" cy="576064"/>
          </a:xfrm>
          <a:prstGeom prst="homePlate">
            <a:avLst/>
          </a:prstGeom>
          <a:solidFill>
            <a:srgbClr val="B4A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7C4A7C7A-E303-440C-B103-853BF726C627}"/>
              </a:ext>
            </a:extLst>
          </p:cNvPr>
          <p:cNvSpPr/>
          <p:nvPr/>
        </p:nvSpPr>
        <p:spPr>
          <a:xfrm>
            <a:off x="-36512" y="427479"/>
            <a:ext cx="2191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พฤติกรรมที่เปลี่ยนแปลงฯ</a:t>
            </a:r>
            <a:endParaRPr lang="en-US" sz="20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4B841D18-3B83-4AAD-A1A2-6F6DABC4CE48}"/>
              </a:ext>
            </a:extLst>
          </p:cNvPr>
          <p:cNvSpPr/>
          <p:nvPr/>
        </p:nvSpPr>
        <p:spPr>
          <a:xfrm>
            <a:off x="1239395" y="-20538"/>
            <a:ext cx="1676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342B497-C136-4913-A561-49D2FED36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0" y="1008571"/>
            <a:ext cx="2578327" cy="387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3422FB4-66B4-4257-BFED-B50A6F8DD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"/>
          <a:stretch/>
        </p:blipFill>
        <p:spPr>
          <a:xfrm>
            <a:off x="6084168" y="1984216"/>
            <a:ext cx="3059832" cy="188367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D2A5DA5-B6B5-473B-A099-8051460E4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4205"/>
            <a:ext cx="3168354" cy="46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8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4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760076"/>
              </p:ext>
            </p:extLst>
          </p:nvPr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305599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630630" y="2646727"/>
            <a:ext cx="162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11497"/>
            <a:ext cx="2072161" cy="1801887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421531" y="3115099"/>
            <a:ext cx="17688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กันยายน 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615358" y="3242350"/>
            <a:ext cx="206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กิจกรรมฯ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4 ข้อย่อยที่ 1”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0C594EC8-CC76-416D-97AA-E55A196A0FF1}"/>
              </a:ext>
            </a:extLst>
          </p:cNvPr>
          <p:cNvSpPr txBox="1"/>
          <p:nvPr/>
        </p:nvSpPr>
        <p:spPr bwMode="auto">
          <a:xfrm>
            <a:off x="1060268" y="799810"/>
            <a:ext cx="7535363" cy="83099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จัดกิจกรรม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“เชิดชู บุคลากร และกลุ่ม / กลุ่มงานในสังกัดที่ทำความดี</a:t>
            </a:r>
            <a:b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จนเป็นแบบอย่าง”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6AC86732-3AB9-4C9E-8B3A-FD4C84EA88E1}"/>
              </a:ext>
            </a:extLst>
          </p:cNvPr>
          <p:cNvSpPr/>
          <p:nvPr/>
        </p:nvSpPr>
        <p:spPr>
          <a:xfrm>
            <a:off x="2680692" y="133547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มี 2 กระบวนการย่อย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06923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4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(2)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865775"/>
              </p:ext>
            </p:extLst>
          </p:nvPr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377607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630630" y="2646727"/>
            <a:ext cx="162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42" y="2441993"/>
            <a:ext cx="2051069" cy="1783546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368392" y="3049989"/>
            <a:ext cx="1777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กันยายน 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615358" y="3242350"/>
            <a:ext cx="206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กิจกรรมฯ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4 ข้อย่อยที่ 2”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DF792934-2CB1-4B7F-A327-399E030F222E}"/>
              </a:ext>
            </a:extLst>
          </p:cNvPr>
          <p:cNvSpPr txBox="1"/>
          <p:nvPr/>
        </p:nvSpPr>
        <p:spPr bwMode="auto">
          <a:xfrm>
            <a:off x="1043413" y="932739"/>
            <a:ext cx="7777059" cy="461665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จัดกิจกรรม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“ถอดบทเรียนจากการดำเนินการเป็นองค์กรคุณธรรมต้นแบบ”</a:t>
            </a:r>
          </a:p>
        </p:txBody>
      </p:sp>
    </p:spTree>
    <p:extLst>
      <p:ext uri="{BB962C8B-B14F-4D97-AF65-F5344CB8AC3E}">
        <p14:creationId xmlns:p14="http://schemas.microsoft.com/office/powerpoint/2010/main" val="176033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C63F3CC4-D9D6-4486-A4F2-8650A432D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A15FE44-874D-48D8-B1CE-5DE5A55E1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794A4E3-E027-4946-8234-F54CCF73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77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57575"/>
              </p:ext>
            </p:extLst>
          </p:nvPr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305599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630630" y="2646727"/>
            <a:ext cx="162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91" y="2411024"/>
            <a:ext cx="2069689" cy="1799737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540998" y="3106421"/>
            <a:ext cx="1636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กันยายน 2566</a:t>
            </a:r>
            <a:endParaRPr lang="th-TH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615358" y="3242350"/>
            <a:ext cx="206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กิจกรรมฯ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5 ข้อย่อยที่ 1”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DF792934-2CB1-4B7F-A327-399E030F222E}"/>
              </a:ext>
            </a:extLst>
          </p:cNvPr>
          <p:cNvSpPr txBox="1"/>
          <p:nvPr/>
        </p:nvSpPr>
        <p:spPr bwMode="auto">
          <a:xfrm>
            <a:off x="1043413" y="932739"/>
            <a:ext cx="7777059" cy="461665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จัดกิจกรรม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“ถอดบทเรียนจากการดำเนินการเป็นองค์กรคุณธรรมต้นแบบ”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FB27CB7F-9E62-469A-A231-6E67A898E336}"/>
              </a:ext>
            </a:extLst>
          </p:cNvPr>
          <p:cNvSpPr/>
          <p:nvPr/>
        </p:nvSpPr>
        <p:spPr>
          <a:xfrm>
            <a:off x="2657934" y="210060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มี 3 กระบวนการย่อย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2657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301726" y="839768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(2)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/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759277" y="2560030"/>
            <a:ext cx="162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17" y="2698231"/>
            <a:ext cx="2080837" cy="1809431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744492" y="3351230"/>
            <a:ext cx="1792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กันยายน 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539552" y="3141282"/>
            <a:ext cx="2069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ผลสำเร็จฯ</a:t>
            </a:r>
          </a:p>
          <a:p>
            <a:pPr algn="ctr"/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ในหน้าเว็บไซต์ใน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5 ข้อย่อยที่ 2”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6E836800-098B-456A-9A0A-FF7ECCFBF17C}"/>
              </a:ext>
            </a:extLst>
          </p:cNvPr>
          <p:cNvSpPr txBox="1"/>
          <p:nvPr/>
        </p:nvSpPr>
        <p:spPr bwMode="auto">
          <a:xfrm>
            <a:off x="1027580" y="1037599"/>
            <a:ext cx="7989090" cy="43088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ดำเนินกิจกรรมตามแผนฯ รอบ 12 เดือน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“มีผลสำเร็จตามแผนฯ ไม่น้อยกว่าร้อยละ 90”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4C30C219-9237-4B18-91AF-40E7655CBEA4}"/>
              </a:ext>
            </a:extLst>
          </p:cNvPr>
          <p:cNvSpPr/>
          <p:nvPr/>
        </p:nvSpPr>
        <p:spPr>
          <a:xfrm>
            <a:off x="2719942" y="3688443"/>
            <a:ext cx="3580249" cy="875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7207E7F4-8150-4ED5-B3AF-CA134F48040E}"/>
              </a:ext>
            </a:extLst>
          </p:cNvPr>
          <p:cNvSpPr txBox="1"/>
          <p:nvPr/>
        </p:nvSpPr>
        <p:spPr bwMode="auto">
          <a:xfrm>
            <a:off x="2863510" y="3894011"/>
            <a:ext cx="3009750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14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จำนวนกิจกรรม / โครงการตามแผนฯ ที่ดำเนินการ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C031FDEF-7037-4BDB-A5D2-AA1254975AA5}"/>
              </a:ext>
            </a:extLst>
          </p:cNvPr>
          <p:cNvSpPr txBox="1"/>
          <p:nvPr/>
        </p:nvSpPr>
        <p:spPr bwMode="auto">
          <a:xfrm>
            <a:off x="2964212" y="4225472"/>
            <a:ext cx="2888108" cy="30777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14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จำนวนกิจกรรม / โครงการตามแผนฯ ทั้งหมด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B041B92E-C1E3-4E9B-9EF3-3A6F1B5800C4}"/>
              </a:ext>
            </a:extLst>
          </p:cNvPr>
          <p:cNvSpPr txBox="1"/>
          <p:nvPr/>
        </p:nvSpPr>
        <p:spPr bwMode="auto">
          <a:xfrm>
            <a:off x="5852320" y="4044656"/>
            <a:ext cx="638533" cy="27699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X 100</a:t>
            </a:r>
            <a:endParaRPr lang="th-TH" altLang="ko-KR" sz="1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3" name="ตัวเชื่อมต่อตรง 32">
            <a:extLst>
              <a:ext uri="{FF2B5EF4-FFF2-40B4-BE49-F238E27FC236}">
                <a16:creationId xmlns:a16="http://schemas.microsoft.com/office/drawing/2014/main" id="{EF0F31C8-3C54-44D8-A359-957F7BDF2CE2}"/>
              </a:ext>
            </a:extLst>
          </p:cNvPr>
          <p:cNvCxnSpPr>
            <a:cxnSpLocks/>
          </p:cNvCxnSpPr>
          <p:nvPr/>
        </p:nvCxnSpPr>
        <p:spPr>
          <a:xfrm>
            <a:off x="2943272" y="4201788"/>
            <a:ext cx="2929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5086990-A8A6-41A1-8647-E0164BFD3CBF}"/>
              </a:ext>
            </a:extLst>
          </p:cNvPr>
          <p:cNvSpPr/>
          <p:nvPr/>
        </p:nvSpPr>
        <p:spPr>
          <a:xfrm>
            <a:off x="2700651" y="3291830"/>
            <a:ext cx="1354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u="sng" spc="-20" dirty="0">
                <a:solidFill>
                  <a:srgbClr val="733E13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สูตรการคำนวณ</a:t>
            </a:r>
            <a:endParaRPr lang="en-US" b="1" u="sng" spc="-20" dirty="0">
              <a:solidFill>
                <a:srgbClr val="733E13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2731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ลูกศร: รูปห้าเหลี่ยม 4">
            <a:extLst>
              <a:ext uri="{FF2B5EF4-FFF2-40B4-BE49-F238E27FC236}">
                <a16:creationId xmlns:a16="http://schemas.microsoft.com/office/drawing/2014/main" id="{F3DFE102-F7C1-47C0-B9A3-8D670D1B23A7}"/>
              </a:ext>
            </a:extLst>
          </p:cNvPr>
          <p:cNvSpPr/>
          <p:nvPr/>
        </p:nvSpPr>
        <p:spPr>
          <a:xfrm>
            <a:off x="0" y="530891"/>
            <a:ext cx="4211960" cy="975177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B76F1AE2-0EB1-49FE-8C06-160492BFFFB2}"/>
              </a:ext>
            </a:extLst>
          </p:cNvPr>
          <p:cNvSpPr/>
          <p:nvPr/>
        </p:nvSpPr>
        <p:spPr>
          <a:xfrm>
            <a:off x="323528" y="611233"/>
            <a:ext cx="3351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ตัวอย่างผลสำเร็จ</a:t>
            </a:r>
            <a:b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ของการดำเนินกิจกรรมตามแผนฯ</a:t>
            </a:r>
            <a:endParaRPr lang="en-US" sz="24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E60C159-1494-42A9-9D93-DCA8F606CB6C}"/>
              </a:ext>
            </a:extLst>
          </p:cNvPr>
          <p:cNvSpPr/>
          <p:nvPr/>
        </p:nvSpPr>
        <p:spPr>
          <a:xfrm>
            <a:off x="328159" y="1779662"/>
            <a:ext cx="251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2DF2C39-CC89-465D-BA37-FC52924A1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63" y="0"/>
            <a:ext cx="349307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7230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>
            <a:extLst>
              <a:ext uri="{FF2B5EF4-FFF2-40B4-BE49-F238E27FC236}">
                <a16:creationId xmlns:a16="http://schemas.microsoft.com/office/drawing/2014/main" id="{A2680635-FE10-43A9-B7A5-DAD6EED2BFA9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774FA00-FA46-4F9C-92CD-C8F206A02DBC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B784849-30E5-43AA-94F2-0ADCFC57BC4A}"/>
              </a:ext>
            </a:extLst>
          </p:cNvPr>
          <p:cNvSpPr/>
          <p:nvPr/>
        </p:nvSpPr>
        <p:spPr>
          <a:xfrm>
            <a:off x="323528" y="171141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ขั้นตอนที่</a:t>
            </a:r>
            <a:endParaRPr lang="en-US" sz="3200" dirty="0"/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C7EEABD4-635E-4BE8-95ED-642E1F27CD83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28F9BEA-B514-4D86-B395-26557424172F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3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390CAC2-D6E1-43A3-98DC-9769540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934014"/>
              </p:ext>
            </p:extLst>
          </p:nvPr>
        </p:nvGraphicFramePr>
        <p:xfrm>
          <a:off x="615358" y="1767371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B4A4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191539D-72C0-4869-8599-0F090909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B3016B59-670E-4C07-B155-70D084C34363}"/>
              </a:ext>
            </a:extLst>
          </p:cNvPr>
          <p:cNvSpPr/>
          <p:nvPr/>
        </p:nvSpPr>
        <p:spPr>
          <a:xfrm>
            <a:off x="3074627" y="2475746"/>
            <a:ext cx="265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จัดส่งรายงานฯ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72619D-707B-423F-A473-93434F2D0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22" y="2530380"/>
            <a:ext cx="1892359" cy="1645537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C59EF1FD-47F1-4B54-98BC-577ABF9F0103}"/>
              </a:ext>
            </a:extLst>
          </p:cNvPr>
          <p:cNvSpPr/>
          <p:nvPr/>
        </p:nvSpPr>
        <p:spPr>
          <a:xfrm rot="21128427">
            <a:off x="6792516" y="3053495"/>
            <a:ext cx="1636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กันยายน 2566</a:t>
            </a:r>
            <a:endParaRPr lang="th-TH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A7E7978-FAB8-4609-AFCC-EDAEDAE9F284}"/>
              </a:ext>
            </a:extLst>
          </p:cNvPr>
          <p:cNvSpPr txBox="1"/>
          <p:nvPr/>
        </p:nvSpPr>
        <p:spPr>
          <a:xfrm>
            <a:off x="615358" y="3242350"/>
            <a:ext cx="2069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3”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726731B3-A0AF-4571-852C-FCC886EAD919}"/>
              </a:ext>
            </a:extLst>
          </p:cNvPr>
          <p:cNvSpPr/>
          <p:nvPr/>
        </p:nvSpPr>
        <p:spPr>
          <a:xfrm>
            <a:off x="3054711" y="3273340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F53C04B3-2A39-4E21-90DE-B18642330382}"/>
              </a:ext>
            </a:extLst>
          </p:cNvPr>
          <p:cNvSpPr/>
          <p:nvPr/>
        </p:nvSpPr>
        <p:spPr>
          <a:xfrm>
            <a:off x="3797949" y="3273340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https://moph.cc/BISu2NCgy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E25CE7CC-B3B1-4A75-9D11-19C6D2B79F75}"/>
              </a:ext>
            </a:extLst>
          </p:cNvPr>
          <p:cNvSpPr/>
          <p:nvPr/>
        </p:nvSpPr>
        <p:spPr>
          <a:xfrm>
            <a:off x="3067542" y="391661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BA5284CB-FF0B-40BD-B85E-31B49A3F162C}"/>
              </a:ext>
            </a:extLst>
          </p:cNvPr>
          <p:cNvSpPr txBox="1"/>
          <p:nvPr/>
        </p:nvSpPr>
        <p:spPr>
          <a:xfrm>
            <a:off x="3029155" y="293179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0A2B8431-C185-465E-BB01-A8FD2126197B}"/>
              </a:ext>
            </a:extLst>
          </p:cNvPr>
          <p:cNvSpPr txBox="1"/>
          <p:nvPr/>
        </p:nvSpPr>
        <p:spPr bwMode="auto">
          <a:xfrm>
            <a:off x="976382" y="875064"/>
            <a:ext cx="7628066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“รายงานผลการดำเนินการตามแผนปฏิบัติการส่งเสริมคุณธรรมของหน่วยงานฯ รอบ 12 เดือน” ” </a:t>
            </a:r>
            <a:r>
              <a:rPr lang="th-TH" altLang="ko-KR" sz="22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(ในรูปแบบไฟล์ </a:t>
            </a:r>
            <a:r>
              <a:rPr lang="en-US" altLang="ko-KR" sz="2200" b="1" dirty="0">
                <a:latin typeface="DB Adman X" panose="02000506090000020004" pitchFamily="2" charset="-34"/>
                <a:cs typeface="DB Adman X" panose="02000506090000020004" pitchFamily="2" charset="-34"/>
              </a:rPr>
              <a:t>word + pdf)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28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A2E37F06-95E8-4236-BA50-DBBC99692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05" y="364267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24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ลูกศร: รูปห้าเหลี่ยม 3">
            <a:extLst>
              <a:ext uri="{FF2B5EF4-FFF2-40B4-BE49-F238E27FC236}">
                <a16:creationId xmlns:a16="http://schemas.microsoft.com/office/drawing/2014/main" id="{D14CAE9D-336A-4435-9A5B-641F660CE63E}"/>
              </a:ext>
            </a:extLst>
          </p:cNvPr>
          <p:cNvSpPr/>
          <p:nvPr/>
        </p:nvSpPr>
        <p:spPr>
          <a:xfrm>
            <a:off x="-36512" y="195486"/>
            <a:ext cx="4320480" cy="9127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CB1C0776-1B3E-48FB-97B6-2DED6C4F08DD}"/>
              </a:ext>
            </a:extLst>
          </p:cNvPr>
          <p:cNvSpPr/>
          <p:nvPr/>
        </p:nvSpPr>
        <p:spPr>
          <a:xfrm>
            <a:off x="107504" y="415695"/>
            <a:ext cx="3797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ตัวอย่างรายงานฯ รอบ 12 เดือน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43C4824-AEB6-42F7-84A1-7C81F2F66774}"/>
              </a:ext>
            </a:extLst>
          </p:cNvPr>
          <p:cNvSpPr/>
          <p:nvPr/>
        </p:nvSpPr>
        <p:spPr>
          <a:xfrm>
            <a:off x="4788024" y="1108192"/>
            <a:ext cx="2859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32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AE56D73-B708-4A3B-B00F-EC2729386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" y="1292858"/>
            <a:ext cx="4427490" cy="307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71F0A06-752C-482E-9E46-8ECA7AD70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14" y="1851670"/>
            <a:ext cx="4320480" cy="307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1824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ลูกศร: รูปห้าเหลี่ยม 3">
            <a:extLst>
              <a:ext uri="{FF2B5EF4-FFF2-40B4-BE49-F238E27FC236}">
                <a16:creationId xmlns:a16="http://schemas.microsoft.com/office/drawing/2014/main" id="{A362CA16-F1BA-4F8B-B1D0-6A4D2B37670D}"/>
              </a:ext>
            </a:extLst>
          </p:cNvPr>
          <p:cNvSpPr/>
          <p:nvPr/>
        </p:nvSpPr>
        <p:spPr>
          <a:xfrm>
            <a:off x="0" y="1491078"/>
            <a:ext cx="4067944" cy="1080671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4F2DF97-62D3-4903-9F3F-2CF89802CB6D}"/>
              </a:ext>
            </a:extLst>
          </p:cNvPr>
          <p:cNvSpPr/>
          <p:nvPr/>
        </p:nvSpPr>
        <p:spPr>
          <a:xfrm>
            <a:off x="185582" y="1635646"/>
            <a:ext cx="34730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ตัวอย่างแบบฟอร์ม</a:t>
            </a:r>
            <a:b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ขอเผยแพร่ข้อมูลผ่านเว็บไซต์ฯ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93D1CE6-1E9E-4F36-8375-C29E4CFAF319}"/>
              </a:ext>
            </a:extLst>
          </p:cNvPr>
          <p:cNvSpPr/>
          <p:nvPr/>
        </p:nvSpPr>
        <p:spPr>
          <a:xfrm>
            <a:off x="283250" y="2787774"/>
            <a:ext cx="251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ภาคผนวกในคู่มือฯ 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66E1FB0-A554-4989-AB95-F459337B6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68" y="58147"/>
            <a:ext cx="396241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1573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3638DB7-EE50-4D7B-AAE0-27B3523BC095}"/>
              </a:ext>
            </a:extLst>
          </p:cNvPr>
          <p:cNvSpPr/>
          <p:nvPr/>
        </p:nvSpPr>
        <p:spPr>
          <a:xfrm>
            <a:off x="251521" y="1923678"/>
            <a:ext cx="4320479" cy="300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E634250C-BB70-4269-BDFD-1C68D48839BF}"/>
              </a:ext>
            </a:extLst>
          </p:cNvPr>
          <p:cNvSpPr/>
          <p:nvPr/>
        </p:nvSpPr>
        <p:spPr>
          <a:xfrm>
            <a:off x="1691680" y="135790"/>
            <a:ext cx="6984775" cy="14401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9CA9E0C-A172-4938-8B16-3AA4F0B117B5}"/>
              </a:ext>
            </a:extLst>
          </p:cNvPr>
          <p:cNvSpPr txBox="1"/>
          <p:nvPr/>
        </p:nvSpPr>
        <p:spPr>
          <a:xfrm>
            <a:off x="1907703" y="214088"/>
            <a:ext cx="65527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ดาวน์โหลดเอกสารทั้งหมดได้ที่</a:t>
            </a:r>
          </a:p>
          <a:p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 ศูนย์ปฏิบัติการต่อต้านการทุจริต กระทรวงสาธารณสุข</a:t>
            </a:r>
            <a:endParaRPr lang="en-US" sz="24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http://www.stopcorruption.moph.go.th/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D6A5152-F3FC-4428-ACF0-283DEB771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339"/>
            <a:ext cx="1275606" cy="127560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701643E-08D3-412D-A142-22DD2854A946}"/>
              </a:ext>
            </a:extLst>
          </p:cNvPr>
          <p:cNvSpPr txBox="1"/>
          <p:nvPr/>
        </p:nvSpPr>
        <p:spPr>
          <a:xfrm>
            <a:off x="395535" y="211008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 ลิงก์ย่อ</a:t>
            </a:r>
            <a:endParaRPr lang="en-US" sz="24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0C650F63-71B8-4BFB-80A9-81CB24A790BE}"/>
              </a:ext>
            </a:extLst>
          </p:cNvPr>
          <p:cNvSpPr/>
          <p:nvPr/>
        </p:nvSpPr>
        <p:spPr>
          <a:xfrm>
            <a:off x="395535" y="2762313"/>
            <a:ext cx="4209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https://moph.cc/IQvHuryhX </a:t>
            </a:r>
            <a:endParaRPr lang="en-US" sz="32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E80207FC-BBF5-4460-AF46-F800607986CE}"/>
              </a:ext>
            </a:extLst>
          </p:cNvPr>
          <p:cNvSpPr/>
          <p:nvPr/>
        </p:nvSpPr>
        <p:spPr>
          <a:xfrm>
            <a:off x="4687223" y="1923678"/>
            <a:ext cx="4320479" cy="300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1E941B0-FE09-47B8-B4A1-807E38CB57C8}"/>
              </a:ext>
            </a:extLst>
          </p:cNvPr>
          <p:cNvSpPr txBox="1"/>
          <p:nvPr/>
        </p:nvSpPr>
        <p:spPr>
          <a:xfrm>
            <a:off x="5397413" y="2037759"/>
            <a:ext cx="32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รหัสคิวอาร์ (</a:t>
            </a:r>
            <a:r>
              <a:rPr lang="en-US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QR</a:t>
            </a:r>
            <a:r>
              <a:rPr lang="th-TH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Code)</a:t>
            </a:r>
            <a:endParaRPr lang="en-US" sz="24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B7C0EEF-82F8-49A7-9724-1C2412CF3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95233"/>
            <a:ext cx="1871968" cy="18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06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E0C1D9C-3296-4459-B4DB-C4FC58A1EC88}"/>
              </a:ext>
            </a:extLst>
          </p:cNvPr>
          <p:cNvSpPr txBox="1"/>
          <p:nvPr/>
        </p:nvSpPr>
        <p:spPr>
          <a:xfrm>
            <a:off x="1835696" y="32725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Sukhumvit Set" panose="02000506000000020004" pitchFamily="2" charset="-34"/>
                <a:cs typeface="Sukhumvit Set" panose="02000506000000020004" pitchFamily="2" charset="-34"/>
              </a:rPr>
              <a:t>เข้าร่วมไลน์กลุ่ม </a:t>
            </a:r>
            <a:r>
              <a:rPr lang="th-TH" sz="3600" b="1" dirty="0">
                <a:latin typeface="Sukhumvit Set" panose="02000506000000020004" pitchFamily="2" charset="-34"/>
                <a:cs typeface="Sukhumvit Set" panose="02000506000000020004" pitchFamily="2" charset="-34"/>
              </a:rPr>
              <a:t>องค์กรคุณธรรม สป.สธ.</a:t>
            </a:r>
            <a:endParaRPr lang="th-TH" sz="2400" b="1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ADD9195-ECEC-4F21-BF9F-15A09D96B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3" y="203967"/>
            <a:ext cx="1184622" cy="118462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08E5DDB-8E8D-4BAA-92D2-ED21CCEB2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36995"/>
            <a:ext cx="3816424" cy="381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F77B2-47DB-4404-BF3F-2A6CD353F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84" y="1263650"/>
            <a:ext cx="1535497" cy="3879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DA4FD-A442-457F-AA0C-0755C0892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56497"/>
            <a:ext cx="1580391" cy="38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16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68536D-D123-4EC7-A123-71C621892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0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743572A9-72A8-42D4-B4BA-1D908BBC0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109A84C-5B56-4BD7-85EE-C0A448E62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4E4A1F-2688-4DB8-AF26-B436DA82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7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A89267F3-7835-43D5-9DA8-A2710DEEE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323B07D-FAF9-48F5-8242-C7E066188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E598CB-D2CA-4BF7-BCF3-241F7EC9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24530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2462</Words>
  <Application>Microsoft Office PowerPoint</Application>
  <PresentationFormat>On-screen Show (16:9)</PresentationFormat>
  <Paragraphs>545</Paragraphs>
  <Slides>78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78</vt:i4>
      </vt:variant>
    </vt:vector>
  </HeadingPairs>
  <TitlesOfParts>
    <vt:vector size="101" baseType="lpstr">
      <vt:lpstr>맑은 고딕</vt:lpstr>
      <vt:lpstr>Arial</vt:lpstr>
      <vt:lpstr>Calibri</vt:lpstr>
      <vt:lpstr>Calibri Light</vt:lpstr>
      <vt:lpstr>DB Adman X</vt:lpstr>
      <vt:lpstr>DB BrandVoice X</vt:lpstr>
      <vt:lpstr>DB Ramintra X</vt:lpstr>
      <vt:lpstr>DSN MaTiChon</vt:lpstr>
      <vt:lpstr>JS Pisit</vt:lpstr>
      <vt:lpstr>Myriad Pro Light</vt:lpstr>
      <vt:lpstr>Poppins Medium</vt:lpstr>
      <vt:lpstr>RSU</vt:lpstr>
      <vt:lpstr>Sports World</vt:lpstr>
      <vt:lpstr>Sukhumvit Set</vt:lpstr>
      <vt:lpstr>supermarket</vt:lpstr>
      <vt:lpstr>TH NiramitIT๙</vt:lpstr>
      <vt:lpstr>Contents Slide Master</vt:lpstr>
      <vt:lpstr>Section Break Slide Master</vt:lpstr>
      <vt:lpstr>Office Theme</vt:lpstr>
      <vt:lpstr>1_Office Theme</vt:lpstr>
      <vt:lpstr>8_Office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NEWPC-01</cp:lastModifiedBy>
  <cp:revision>239</cp:revision>
  <cp:lastPrinted>2021-10-08T10:31:27Z</cp:lastPrinted>
  <dcterms:created xsi:type="dcterms:W3CDTF">2016-12-05T23:26:54Z</dcterms:created>
  <dcterms:modified xsi:type="dcterms:W3CDTF">2022-11-24T03:37:14Z</dcterms:modified>
</cp:coreProperties>
</file>