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712" r:id="rId3"/>
    <p:sldMasterId id="2147483724" r:id="rId4"/>
    <p:sldMasterId id="2147483736" r:id="rId5"/>
    <p:sldMasterId id="2147483763" r:id="rId6"/>
    <p:sldMasterId id="2147483775" r:id="rId7"/>
    <p:sldMasterId id="2147483787" r:id="rId8"/>
    <p:sldMasterId id="2147483799" r:id="rId9"/>
    <p:sldMasterId id="2147483811" r:id="rId10"/>
  </p:sldMasterIdLst>
  <p:notesMasterIdLst>
    <p:notesMasterId r:id="rId140"/>
  </p:notesMasterIdLst>
  <p:handoutMasterIdLst>
    <p:handoutMasterId r:id="rId141"/>
  </p:handoutMasterIdLst>
  <p:sldIdLst>
    <p:sldId id="4700" r:id="rId11"/>
    <p:sldId id="4693" r:id="rId12"/>
    <p:sldId id="4501" r:id="rId13"/>
    <p:sldId id="4197" r:id="rId14"/>
    <p:sldId id="4043" r:id="rId15"/>
    <p:sldId id="4044" r:id="rId16"/>
    <p:sldId id="4193" r:id="rId17"/>
    <p:sldId id="308" r:id="rId18"/>
    <p:sldId id="3819" r:id="rId19"/>
    <p:sldId id="3820" r:id="rId20"/>
    <p:sldId id="3821" r:id="rId21"/>
    <p:sldId id="3822" r:id="rId22"/>
    <p:sldId id="3823" r:id="rId23"/>
    <p:sldId id="3824" r:id="rId24"/>
    <p:sldId id="3825" r:id="rId25"/>
    <p:sldId id="4673" r:id="rId26"/>
    <p:sldId id="4041" r:id="rId27"/>
    <p:sldId id="4042" r:id="rId28"/>
    <p:sldId id="4251" r:id="rId29"/>
    <p:sldId id="4252" r:id="rId30"/>
    <p:sldId id="4253" r:id="rId31"/>
    <p:sldId id="4254" r:id="rId32"/>
    <p:sldId id="4255" r:id="rId33"/>
    <p:sldId id="4256" r:id="rId34"/>
    <p:sldId id="4257" r:id="rId35"/>
    <p:sldId id="4258" r:id="rId36"/>
    <p:sldId id="4671" r:id="rId37"/>
    <p:sldId id="4338" r:id="rId38"/>
    <p:sldId id="3305" r:id="rId39"/>
    <p:sldId id="3864" r:id="rId40"/>
    <p:sldId id="4670" r:id="rId41"/>
    <p:sldId id="4674" r:id="rId42"/>
    <p:sldId id="3829" r:id="rId43"/>
    <p:sldId id="4261" r:id="rId44"/>
    <p:sldId id="3832" r:id="rId45"/>
    <p:sldId id="378" r:id="rId46"/>
    <p:sldId id="3831" r:id="rId47"/>
    <p:sldId id="279" r:id="rId48"/>
    <p:sldId id="3833" r:id="rId49"/>
    <p:sldId id="3327" r:id="rId50"/>
    <p:sldId id="4629" r:id="rId51"/>
    <p:sldId id="256" r:id="rId52"/>
    <p:sldId id="3836" r:id="rId53"/>
    <p:sldId id="266" r:id="rId54"/>
    <p:sldId id="4339" r:id="rId55"/>
    <p:sldId id="4694" r:id="rId56"/>
    <p:sldId id="4695" r:id="rId57"/>
    <p:sldId id="261" r:id="rId58"/>
    <p:sldId id="1059" r:id="rId59"/>
    <p:sldId id="4340" r:id="rId60"/>
    <p:sldId id="4696" r:id="rId61"/>
    <p:sldId id="4697" r:id="rId62"/>
    <p:sldId id="4698" r:id="rId63"/>
    <p:sldId id="260" r:id="rId64"/>
    <p:sldId id="4342" r:id="rId65"/>
    <p:sldId id="4341" r:id="rId66"/>
    <p:sldId id="4343" r:id="rId67"/>
    <p:sldId id="4344" r:id="rId68"/>
    <p:sldId id="4345" r:id="rId69"/>
    <p:sldId id="4346" r:id="rId70"/>
    <p:sldId id="4347" r:id="rId71"/>
    <p:sldId id="4348" r:id="rId72"/>
    <p:sldId id="4349" r:id="rId73"/>
    <p:sldId id="4350" r:id="rId74"/>
    <p:sldId id="4676" r:id="rId75"/>
    <p:sldId id="3224" r:id="rId76"/>
    <p:sldId id="1254" r:id="rId77"/>
    <p:sldId id="1288" r:id="rId78"/>
    <p:sldId id="3842" r:id="rId79"/>
    <p:sldId id="3785" r:id="rId80"/>
    <p:sldId id="3784" r:id="rId81"/>
    <p:sldId id="1046" r:id="rId82"/>
    <p:sldId id="3786" r:id="rId83"/>
    <p:sldId id="3787" r:id="rId84"/>
    <p:sldId id="3788" r:id="rId85"/>
    <p:sldId id="3789" r:id="rId86"/>
    <p:sldId id="3793" r:id="rId87"/>
    <p:sldId id="3794" r:id="rId88"/>
    <p:sldId id="3796" r:id="rId89"/>
    <p:sldId id="3795" r:id="rId90"/>
    <p:sldId id="3797" r:id="rId91"/>
    <p:sldId id="3798" r:id="rId92"/>
    <p:sldId id="3800" r:id="rId93"/>
    <p:sldId id="3801" r:id="rId94"/>
    <p:sldId id="3802" r:id="rId95"/>
    <p:sldId id="3803" r:id="rId96"/>
    <p:sldId id="3232" r:id="rId97"/>
    <p:sldId id="3783" r:id="rId98"/>
    <p:sldId id="3838" r:id="rId99"/>
    <p:sldId id="3804" r:id="rId100"/>
    <p:sldId id="4351" r:id="rId101"/>
    <p:sldId id="4352" r:id="rId102"/>
    <p:sldId id="4354" r:id="rId103"/>
    <p:sldId id="4355" r:id="rId104"/>
    <p:sldId id="4353" r:id="rId105"/>
    <p:sldId id="4357" r:id="rId106"/>
    <p:sldId id="4356" r:id="rId107"/>
    <p:sldId id="4528" r:id="rId108"/>
    <p:sldId id="4540" r:id="rId109"/>
    <p:sldId id="4541" r:id="rId110"/>
    <p:sldId id="4542" r:id="rId111"/>
    <p:sldId id="4543" r:id="rId112"/>
    <p:sldId id="4544" r:id="rId113"/>
    <p:sldId id="4529" r:id="rId114"/>
    <p:sldId id="4530" r:id="rId115"/>
    <p:sldId id="4531" r:id="rId116"/>
    <p:sldId id="4532" r:id="rId117"/>
    <p:sldId id="4533" r:id="rId118"/>
    <p:sldId id="4534" r:id="rId119"/>
    <p:sldId id="4535" r:id="rId120"/>
    <p:sldId id="4536" r:id="rId121"/>
    <p:sldId id="4537" r:id="rId122"/>
    <p:sldId id="4699" r:id="rId123"/>
    <p:sldId id="259" r:id="rId124"/>
    <p:sldId id="4680" r:id="rId125"/>
    <p:sldId id="4360" r:id="rId126"/>
    <p:sldId id="4677" r:id="rId127"/>
    <p:sldId id="4361" r:id="rId128"/>
    <p:sldId id="4701" r:id="rId129"/>
    <p:sldId id="4362" r:id="rId130"/>
    <p:sldId id="4363" r:id="rId131"/>
    <p:sldId id="4364" r:id="rId132"/>
    <p:sldId id="4619" r:id="rId133"/>
    <p:sldId id="3737" r:id="rId134"/>
    <p:sldId id="4366" r:id="rId135"/>
    <p:sldId id="4584" r:id="rId136"/>
    <p:sldId id="4618" r:id="rId137"/>
    <p:sldId id="3844" r:id="rId138"/>
    <p:sldId id="267" r:id="rId139"/>
  </p:sldIdLst>
  <p:sldSz cx="9144000" cy="5143500" type="screen16x9"/>
  <p:notesSz cx="9929813" cy="680878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CT" initials="I" lastIdx="1" clrIdx="0">
    <p:extLst>
      <p:ext uri="{19B8F6BF-5375-455C-9EA6-DF929625EA0E}">
        <p15:presenceInfo xmlns:p15="http://schemas.microsoft.com/office/powerpoint/2012/main" userId="IC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BCAC3"/>
    <a:srgbClr val="3366FF"/>
    <a:srgbClr val="FFFF61"/>
    <a:srgbClr val="048613"/>
    <a:srgbClr val="558ED5"/>
    <a:srgbClr val="037310"/>
    <a:srgbClr val="4AB098"/>
    <a:srgbClr val="FFFFFF"/>
    <a:srgbClr val="FED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5256" autoAdjust="0"/>
  </p:normalViewPr>
  <p:slideViewPr>
    <p:cSldViewPr>
      <p:cViewPr varScale="1">
        <p:scale>
          <a:sx n="150" d="100"/>
          <a:sy n="150" d="100"/>
        </p:scale>
        <p:origin x="402" y="120"/>
      </p:cViewPr>
      <p:guideLst>
        <p:guide orient="horz" pos="1801"/>
        <p:guide pos="2880"/>
      </p:guideLst>
    </p:cSldViewPr>
  </p:slideViewPr>
  <p:outlineViewPr>
    <p:cViewPr>
      <p:scale>
        <a:sx n="33" d="100"/>
        <a:sy n="33" d="100"/>
      </p:scale>
      <p:origin x="18" y="1102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slide" Target="slides/slide12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notesMaster" Target="notesMasters/notesMaster1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handoutMaster" Target="handoutMasters/handoutMaster1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5ACD-4282-9FA7-7210E9A2C27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ACD-4282-9FA7-7210E9A2C271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CD-4282-9FA7-7210E9A2C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C4FE-4892-BD3A-E3280DA000BB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FE-4892-BD3A-E3280DA000BB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FE-4892-BD3A-E3280DA000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B358-4D88-9C4D-78A9DD90F8D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B358-4D88-9C4D-78A9DD90F8D9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58-4D88-9C4D-78A9DD90F8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4525-443F-8075-0C852CF7ED0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25-443F-8075-0C852CF7ED0F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25-443F-8075-0C852CF7E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4T10:22:38.019" idx="1">
    <p:pos x="5769" y="3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4A45E3-6E63-4CFC-A080-9D1935A300AE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</dgm:pt>
    <dgm:pt modelId="{D1468A68-3B81-40BE-9C94-C3A5B7DF2D77}">
      <dgm:prSet phldrT="[Text]" custT="1"/>
      <dgm:spPr>
        <a:solidFill>
          <a:srgbClr val="C00000"/>
        </a:solidFill>
      </dgm:spPr>
      <dgm:t>
        <a:bodyPr/>
        <a:lstStyle/>
        <a:p>
          <a: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ส่งเสริม</a:t>
          </a:r>
          <a:b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36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คนดี</a:t>
          </a:r>
          <a:endParaRPr lang="en-US" sz="36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7ACAA633-BC4A-47E0-B143-C35753647464}" type="par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3337EE0-76D9-46E0-BAD5-42B9E2BAD64D}" type="sibTrans" cxnId="{876BD676-6E3C-47E2-B808-AD97D2D8A3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4E8DF81-999D-414C-AFEA-5F94CEE8D02E}">
      <dgm:prSet phldrT="[Text]" custT="1"/>
      <dgm:spPr>
        <a:solidFill>
          <a:srgbClr val="00B0F0"/>
        </a:solidFill>
      </dgm:spPr>
      <dgm:t>
        <a:bodyPr/>
        <a:lstStyle/>
        <a:p>
          <a:r>
            <a:rPr lang="th-TH" sz="3600" b="1" dirty="0">
              <a:solidFill>
                <a:schemeClr val="tx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ร่วมสร้างสังคมดี</a:t>
          </a:r>
          <a:endParaRPr lang="en-US" sz="3600" dirty="0">
            <a:solidFill>
              <a:schemeClr val="tx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00FBB83-3D51-4E44-BB10-9F5106CF29D6}" type="par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7712CA-05D9-492C-823B-F38069FC0827}" type="sibTrans" cxnId="{D7BF54A9-7A28-42C0-BAFB-A5A1BCC3C10A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87B1CB-ADF0-4E65-B874-E4B11D620EDB}">
      <dgm:prSet phldrT="[Text]" custT="1"/>
      <dgm:spPr>
        <a:solidFill>
          <a:srgbClr val="009900"/>
        </a:solidFill>
      </dgm:spPr>
      <dgm:t>
        <a:bodyPr/>
        <a:lstStyle/>
        <a:p>
          <a:pPr algn="r"/>
          <a: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     มีระบบรองรับ</a:t>
          </a:r>
          <a:b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28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ความดี</a:t>
          </a:r>
          <a:endParaRPr lang="en-US" sz="28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42758601-11C6-4D1E-8DCF-8BF84964525E}" type="par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1E4F287-2A8B-4843-99CD-8EF0B63994F1}" type="sibTrans" cxnId="{B34708A3-721D-4730-9910-DB67399BB264}">
      <dgm:prSet/>
      <dgm:spPr/>
      <dgm:t>
        <a:bodyPr/>
        <a:lstStyle/>
        <a:p>
          <a:endParaRPr lang="en-US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975CAAE-AE92-4886-B6D3-90749E998BD4}" type="pres">
      <dgm:prSet presAssocID="{BF4A45E3-6E63-4CFC-A080-9D1935A300AE}" presName="compositeShape" presStyleCnt="0">
        <dgm:presLayoutVars>
          <dgm:chMax val="7"/>
          <dgm:dir/>
          <dgm:resizeHandles val="exact"/>
        </dgm:presLayoutVars>
      </dgm:prSet>
      <dgm:spPr/>
    </dgm:pt>
    <dgm:pt modelId="{FB2705A5-1327-4946-99D5-0F804660FD1E}" type="pres">
      <dgm:prSet presAssocID="{D1468A68-3B81-40BE-9C94-C3A5B7DF2D77}" presName="circ1" presStyleLbl="vennNode1" presStyleIdx="0" presStyleCnt="3" custLinFactNeighborX="-16607" custLinFactNeighborY="-909"/>
      <dgm:spPr/>
    </dgm:pt>
    <dgm:pt modelId="{A9F5A57A-3921-4691-9BC6-6D86F49E58C4}" type="pres">
      <dgm:prSet presAssocID="{D1468A68-3B81-40BE-9C94-C3A5B7DF2D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182FDCB-2A28-4F6C-9C75-1A50EB065EBD}" type="pres">
      <dgm:prSet presAssocID="{04E8DF81-999D-414C-AFEA-5F94CEE8D02E}" presName="circ2" presStyleLbl="vennNode1" presStyleIdx="1" presStyleCnt="3" custLinFactNeighborX="1911" custLinFactNeighborY="573"/>
      <dgm:spPr/>
    </dgm:pt>
    <dgm:pt modelId="{4CD46133-9EE5-4558-8D7E-777D3593BF07}" type="pres">
      <dgm:prSet presAssocID="{04E8DF81-999D-414C-AFEA-5F94CEE8D0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B3EC26E-C360-486B-B204-C2895A1C5122}" type="pres">
      <dgm:prSet presAssocID="{F787B1CB-ADF0-4E65-B874-E4B11D620EDB}" presName="circ3" presStyleLbl="vennNode1" presStyleIdx="2" presStyleCnt="3" custScaleX="102959" custLinFactNeighborX="-7267" custLinFactNeighborY="7947"/>
      <dgm:spPr/>
    </dgm:pt>
    <dgm:pt modelId="{0FF48B6A-2484-4375-94B2-9429836E3CCD}" type="pres">
      <dgm:prSet presAssocID="{F787B1CB-ADF0-4E65-B874-E4B11D620ED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57F81545-A156-414F-B847-873B4F992053}" type="presOf" srcId="{D1468A68-3B81-40BE-9C94-C3A5B7DF2D77}" destId="{FB2705A5-1327-4946-99D5-0F804660FD1E}" srcOrd="0" destOrd="0" presId="urn:microsoft.com/office/officeart/2005/8/layout/venn1"/>
    <dgm:cxn modelId="{876BD676-6E3C-47E2-B808-AD97D2D8A30A}" srcId="{BF4A45E3-6E63-4CFC-A080-9D1935A300AE}" destId="{D1468A68-3B81-40BE-9C94-C3A5B7DF2D77}" srcOrd="0" destOrd="0" parTransId="{7ACAA633-BC4A-47E0-B143-C35753647464}" sibTransId="{83337EE0-76D9-46E0-BAD5-42B9E2BAD64D}"/>
    <dgm:cxn modelId="{EE2BA58F-8AF9-49FC-B2E0-F026D18960B3}" type="presOf" srcId="{F787B1CB-ADF0-4E65-B874-E4B11D620EDB}" destId="{0FF48B6A-2484-4375-94B2-9429836E3CCD}" srcOrd="1" destOrd="0" presId="urn:microsoft.com/office/officeart/2005/8/layout/venn1"/>
    <dgm:cxn modelId="{850682A2-0A2C-4373-AA05-0AAD703EE966}" type="presOf" srcId="{F787B1CB-ADF0-4E65-B874-E4B11D620EDB}" destId="{8B3EC26E-C360-486B-B204-C2895A1C5122}" srcOrd="0" destOrd="0" presId="urn:microsoft.com/office/officeart/2005/8/layout/venn1"/>
    <dgm:cxn modelId="{B34708A3-721D-4730-9910-DB67399BB264}" srcId="{BF4A45E3-6E63-4CFC-A080-9D1935A300AE}" destId="{F787B1CB-ADF0-4E65-B874-E4B11D620EDB}" srcOrd="2" destOrd="0" parTransId="{42758601-11C6-4D1E-8DCF-8BF84964525E}" sibTransId="{E1E4F287-2A8B-4843-99CD-8EF0B63994F1}"/>
    <dgm:cxn modelId="{D7BF54A9-7A28-42C0-BAFB-A5A1BCC3C10A}" srcId="{BF4A45E3-6E63-4CFC-A080-9D1935A300AE}" destId="{04E8DF81-999D-414C-AFEA-5F94CEE8D02E}" srcOrd="1" destOrd="0" parTransId="{C00FBB83-3D51-4E44-BB10-9F5106CF29D6}" sibTransId="{F77712CA-05D9-492C-823B-F38069FC0827}"/>
    <dgm:cxn modelId="{2F4EA3CA-C6D4-4B66-8C05-61DADC79B437}" type="presOf" srcId="{04E8DF81-999D-414C-AFEA-5F94CEE8D02E}" destId="{E182FDCB-2A28-4F6C-9C75-1A50EB065EBD}" srcOrd="0" destOrd="0" presId="urn:microsoft.com/office/officeart/2005/8/layout/venn1"/>
    <dgm:cxn modelId="{6649F8D1-6049-4DAC-B0B6-F1C30B156DD9}" type="presOf" srcId="{BF4A45E3-6E63-4CFC-A080-9D1935A300AE}" destId="{F975CAAE-AE92-4886-B6D3-90749E998BD4}" srcOrd="0" destOrd="0" presId="urn:microsoft.com/office/officeart/2005/8/layout/venn1"/>
    <dgm:cxn modelId="{59F480DE-B2A6-4280-904B-EF006925237E}" type="presOf" srcId="{D1468A68-3B81-40BE-9C94-C3A5B7DF2D77}" destId="{A9F5A57A-3921-4691-9BC6-6D86F49E58C4}" srcOrd="1" destOrd="0" presId="urn:microsoft.com/office/officeart/2005/8/layout/venn1"/>
    <dgm:cxn modelId="{09A6E2F1-578E-4D8D-AD20-D8ED63A32A32}" type="presOf" srcId="{04E8DF81-999D-414C-AFEA-5F94CEE8D02E}" destId="{4CD46133-9EE5-4558-8D7E-777D3593BF07}" srcOrd="1" destOrd="0" presId="urn:microsoft.com/office/officeart/2005/8/layout/venn1"/>
    <dgm:cxn modelId="{BC17CA18-5843-495E-BF0C-F7FFE3FD779B}" type="presParOf" srcId="{F975CAAE-AE92-4886-B6D3-90749E998BD4}" destId="{FB2705A5-1327-4946-99D5-0F804660FD1E}" srcOrd="0" destOrd="0" presId="urn:microsoft.com/office/officeart/2005/8/layout/venn1"/>
    <dgm:cxn modelId="{CD0A1993-27A4-4D82-B431-E695D47B4E75}" type="presParOf" srcId="{F975CAAE-AE92-4886-B6D3-90749E998BD4}" destId="{A9F5A57A-3921-4691-9BC6-6D86F49E58C4}" srcOrd="1" destOrd="0" presId="urn:microsoft.com/office/officeart/2005/8/layout/venn1"/>
    <dgm:cxn modelId="{0AF3E171-E61C-4784-BA41-D48453CCDDAB}" type="presParOf" srcId="{F975CAAE-AE92-4886-B6D3-90749E998BD4}" destId="{E182FDCB-2A28-4F6C-9C75-1A50EB065EBD}" srcOrd="2" destOrd="0" presId="urn:microsoft.com/office/officeart/2005/8/layout/venn1"/>
    <dgm:cxn modelId="{AC39DAD0-5C49-49D9-A352-2003719B3E34}" type="presParOf" srcId="{F975CAAE-AE92-4886-B6D3-90749E998BD4}" destId="{4CD46133-9EE5-4558-8D7E-777D3593BF07}" srcOrd="3" destOrd="0" presId="urn:microsoft.com/office/officeart/2005/8/layout/venn1"/>
    <dgm:cxn modelId="{CE510B20-E256-4C9D-B25F-C3B2ACCD884D}" type="presParOf" srcId="{F975CAAE-AE92-4886-B6D3-90749E998BD4}" destId="{8B3EC26E-C360-486B-B204-C2895A1C5122}" srcOrd="4" destOrd="0" presId="urn:microsoft.com/office/officeart/2005/8/layout/venn1"/>
    <dgm:cxn modelId="{0E6FF3E6-83DA-4EF3-BB3C-87449E1DD900}" type="presParOf" srcId="{F975CAAE-AE92-4886-B6D3-90749E998BD4}" destId="{0FF48B6A-2484-4375-94B2-9429836E3CC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591586-EB65-43CB-82F0-96E816E65BA2}" type="doc">
      <dgm:prSet loTypeId="urn:microsoft.com/office/officeart/2005/8/layout/cycle3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C360B620-53B9-431E-AB4F-25B60FA90E55}">
      <dgm:prSet phldrT="[Text]" custT="1"/>
      <dgm:spPr>
        <a:xfrm>
          <a:off x="5788468" y="2035"/>
          <a:ext cx="2688747" cy="1344373"/>
        </a:xfrm>
        <a:prstGeom prst="roundRect">
          <a:avLst/>
        </a:prstGeom>
        <a:solidFill>
          <a:srgbClr val="7A007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ระเบิด</a:t>
          </a:r>
          <a:b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จากข้างใน</a:t>
          </a:r>
          <a:r>
            <a:rPr lang="th-TH" sz="24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EA43DB14-8C96-408F-AC68-67D053B8BE66}" type="parTrans" cxnId="{A2ADF70E-E284-4FF4-BCFE-6FE2383759D2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A85CB269-773F-48D9-86D0-EC6ADF743AEC}" type="sibTrans" cxnId="{A2ADF70E-E284-4FF4-BCFE-6FE2383759D2}">
      <dgm:prSet/>
      <dgm:spPr>
        <a:xfrm>
          <a:off x="4344082" y="-38142"/>
          <a:ext cx="5577519" cy="5577519"/>
        </a:xfrm>
        <a:prstGeom prst="circularArrow">
          <a:avLst>
            <a:gd name="adj1" fmla="val 5544"/>
            <a:gd name="adj2" fmla="val 330680"/>
            <a:gd name="adj3" fmla="val 13707208"/>
            <a:gd name="adj4" fmla="val 17427929"/>
            <a:gd name="adj5" fmla="val 5757"/>
          </a:avLst>
        </a:prstGeom>
        <a:solidFill>
          <a:srgbClr val="0B35E5"/>
        </a:solidFill>
        <a:ln>
          <a:noFill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5D97C21-72AC-4D6E-8266-5562EE73FB17}">
      <dgm:prSet phldrT="[Text]" custT="1"/>
      <dgm:spPr>
        <a:xfrm>
          <a:off x="8050530" y="1645520"/>
          <a:ext cx="2688747" cy="1344373"/>
        </a:xfrm>
        <a:prstGeom prst="roundRect">
          <a:avLst/>
        </a:prstGeom>
        <a:solidFill>
          <a:srgbClr val="008EDC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ใส่ใจแบบ</a:t>
          </a:r>
          <a:b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องค์รวม</a:t>
          </a:r>
          <a:r>
            <a:rPr lang="th-TH" sz="24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B376B0CF-99F5-413A-A8F6-314E5065230E}" type="parTrans" cxnId="{9D428437-D016-4E7E-AB40-E542FED784A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994EB24-078D-4303-BA14-8E0E815A47C6}" type="sibTrans" cxnId="{9D428437-D016-4E7E-AB40-E542FED784A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FCB9536F-BB76-431B-A702-9E3B4EF07C25}">
      <dgm:prSet phldrT="[Text]" custT="1"/>
      <dgm:spPr>
        <a:xfrm>
          <a:off x="7186499" y="4304734"/>
          <a:ext cx="2688747" cy="1344373"/>
        </a:xfrm>
        <a:prstGeom prst="roundRect">
          <a:avLst/>
        </a:prstGeom>
        <a:solidFill>
          <a:srgbClr val="008EDC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ทำตาม</a:t>
          </a:r>
          <a:b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หลักความจริง</a:t>
          </a:r>
          <a:r>
            <a:rPr lang="th-TH" sz="24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CB672B02-B562-4D25-B891-C74E7DB250D3}" type="parTrans" cxnId="{7BE98094-9333-47D5-9703-733F694E988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27AE0F84-3264-4D32-9E27-0D5BBE54AD39}" type="sibTrans" cxnId="{7BE98094-9333-47D5-9703-733F694E9889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71170791-768E-4B7E-9BF6-EAF1AC86FCEA}">
      <dgm:prSet phldrT="[Text]" custT="1"/>
      <dgm:spPr>
        <a:xfrm>
          <a:off x="4390436" y="4304734"/>
          <a:ext cx="2688747" cy="1344373"/>
        </a:xfrm>
        <a:prstGeom prst="roundRect">
          <a:avLst/>
        </a:prstGeom>
        <a:solidFill>
          <a:srgbClr val="EEB902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การมีส่วนร่วม</a:t>
          </a:r>
          <a:r>
            <a:rPr lang="th-TH" sz="24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gm:t>
    </dgm:pt>
    <dgm:pt modelId="{2EAED3F2-08D7-4257-9B55-0BA763161837}" type="parTrans" cxnId="{0D12F377-6EB0-4D21-94DA-9C2E83C85690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011DEA4-34EE-4FFB-99E3-9A045BB660AD}" type="sibTrans" cxnId="{0D12F377-6EB0-4D21-94DA-9C2E83C85690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FEF0372-1C05-4E35-B505-BA00D3B2135D}">
      <dgm:prSet phldrT="[Text]" custT="1"/>
      <dgm:spPr>
        <a:xfrm>
          <a:off x="3526405" y="1645520"/>
          <a:ext cx="2688747" cy="1344373"/>
        </a:xfrm>
        <a:prstGeom prst="roundRect">
          <a:avLst/>
        </a:prstGeom>
        <a:solidFill>
          <a:srgbClr val="7A007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  <a:buNone/>
          </a:pP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ทำความดี</a:t>
          </a:r>
          <a:b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เพื่อความดี</a:t>
          </a:r>
        </a:p>
      </dgm:t>
    </dgm:pt>
    <dgm:pt modelId="{FE5E10C4-48F2-488A-BEE3-0166407F24B9}" type="parTrans" cxnId="{6EA00504-7546-4A5E-BDF0-39817F47B31D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9250E8DB-C181-4A06-BA62-497D854CC52F}" type="sibTrans" cxnId="{6EA00504-7546-4A5E-BDF0-39817F47B31D}">
      <dgm:prSet/>
      <dgm:spPr/>
      <dgm:t>
        <a:bodyPr/>
        <a:lstStyle/>
        <a:p>
          <a:pPr>
            <a:lnSpc>
              <a:spcPts val="2300"/>
            </a:lnSpc>
            <a:spcBef>
              <a:spcPts val="0"/>
            </a:spcBef>
            <a:spcAft>
              <a:spcPts val="0"/>
            </a:spcAft>
          </a:pPr>
          <a:endParaRPr lang="th-TH" sz="2000"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97914748-C83A-4F7D-8726-07C531DEECA8}" type="pres">
      <dgm:prSet presAssocID="{02591586-EB65-43CB-82F0-96E816E65BA2}" presName="Name0" presStyleCnt="0">
        <dgm:presLayoutVars>
          <dgm:dir/>
          <dgm:resizeHandles val="exact"/>
        </dgm:presLayoutVars>
      </dgm:prSet>
      <dgm:spPr/>
    </dgm:pt>
    <dgm:pt modelId="{2F4DEA52-DFCA-4AA5-B3F0-A21EEC84AFD2}" type="pres">
      <dgm:prSet presAssocID="{02591586-EB65-43CB-82F0-96E816E65BA2}" presName="cycle" presStyleCnt="0"/>
      <dgm:spPr/>
    </dgm:pt>
    <dgm:pt modelId="{CE7E4292-5872-4FF4-81AC-68A178FC60FA}" type="pres">
      <dgm:prSet presAssocID="{C360B620-53B9-431E-AB4F-25B60FA90E55}" presName="nodeFirstNode" presStyleLbl="node1" presStyleIdx="0" presStyleCnt="5" custScaleY="98455">
        <dgm:presLayoutVars>
          <dgm:bulletEnabled val="1"/>
        </dgm:presLayoutVars>
      </dgm:prSet>
      <dgm:spPr/>
    </dgm:pt>
    <dgm:pt modelId="{B8367674-0164-4B72-A7D6-FFFC49AC7B08}" type="pres">
      <dgm:prSet presAssocID="{A85CB269-773F-48D9-86D0-EC6ADF743AEC}" presName="sibTransFirstNode" presStyleLbl="bgShp" presStyleIdx="0" presStyleCnt="1"/>
      <dgm:spPr/>
    </dgm:pt>
    <dgm:pt modelId="{8D97B90F-B0F4-480A-9FE9-6D48DFF9E493}" type="pres">
      <dgm:prSet presAssocID="{65D97C21-72AC-4D6E-8266-5562EE73FB17}" presName="nodeFollowingNodes" presStyleLbl="node1" presStyleIdx="1" presStyleCnt="5" custScaleY="111785" custRadScaleRad="101463" custRadScaleInc="4159">
        <dgm:presLayoutVars>
          <dgm:bulletEnabled val="1"/>
        </dgm:presLayoutVars>
      </dgm:prSet>
      <dgm:spPr/>
    </dgm:pt>
    <dgm:pt modelId="{CA901FB5-AA0D-4DE5-B143-594F999FF471}" type="pres">
      <dgm:prSet presAssocID="{FCB9536F-BB76-431B-A702-9E3B4EF07C25}" presName="nodeFollowingNodes" presStyleLbl="node1" presStyleIdx="2" presStyleCnt="5" custScaleX="125928" custScaleY="114670" custRadScaleRad="110802" custRadScaleInc="-11040">
        <dgm:presLayoutVars>
          <dgm:bulletEnabled val="1"/>
        </dgm:presLayoutVars>
      </dgm:prSet>
      <dgm:spPr/>
    </dgm:pt>
    <dgm:pt modelId="{79126BA8-1C79-4808-A0D2-B4ACE4DC726B}" type="pres">
      <dgm:prSet presAssocID="{71170791-768E-4B7E-9BF6-EAF1AC86FCEA}" presName="nodeFollowingNodes" presStyleLbl="node1" presStyleIdx="3" presStyleCnt="5" custScaleX="116933" custScaleY="110728" custRadScaleRad="108840" custRadScaleInc="9594">
        <dgm:presLayoutVars>
          <dgm:bulletEnabled val="1"/>
        </dgm:presLayoutVars>
      </dgm:prSet>
      <dgm:spPr/>
    </dgm:pt>
    <dgm:pt modelId="{06323C89-5E88-459F-AFFE-76F16B7CA155}" type="pres">
      <dgm:prSet presAssocID="{CFEF0372-1C05-4E35-B505-BA00D3B2135D}" presName="nodeFollowingNodes" presStyleLbl="node1" presStyleIdx="4" presStyleCnt="5" custScaleY="105009" custRadScaleRad="97692" custRadScaleInc="-5452">
        <dgm:presLayoutVars>
          <dgm:bulletEnabled val="1"/>
        </dgm:presLayoutVars>
      </dgm:prSet>
      <dgm:spPr/>
    </dgm:pt>
  </dgm:ptLst>
  <dgm:cxnLst>
    <dgm:cxn modelId="{6EA00504-7546-4A5E-BDF0-39817F47B31D}" srcId="{02591586-EB65-43CB-82F0-96E816E65BA2}" destId="{CFEF0372-1C05-4E35-B505-BA00D3B2135D}" srcOrd="4" destOrd="0" parTransId="{FE5E10C4-48F2-488A-BEE3-0166407F24B9}" sibTransId="{9250E8DB-C181-4A06-BA62-497D854CC52F}"/>
    <dgm:cxn modelId="{A2ADF70E-E284-4FF4-BCFE-6FE2383759D2}" srcId="{02591586-EB65-43CB-82F0-96E816E65BA2}" destId="{C360B620-53B9-431E-AB4F-25B60FA90E55}" srcOrd="0" destOrd="0" parTransId="{EA43DB14-8C96-408F-AC68-67D053B8BE66}" sibTransId="{A85CB269-773F-48D9-86D0-EC6ADF743AEC}"/>
    <dgm:cxn modelId="{2F9E171C-4351-49C2-BE39-760A587DDAE7}" type="presOf" srcId="{C360B620-53B9-431E-AB4F-25B60FA90E55}" destId="{CE7E4292-5872-4FF4-81AC-68A178FC60FA}" srcOrd="0" destOrd="0" presId="urn:microsoft.com/office/officeart/2005/8/layout/cycle3"/>
    <dgm:cxn modelId="{E6A8A735-BC85-4674-A3A2-C8DA5BC83E0E}" type="presOf" srcId="{02591586-EB65-43CB-82F0-96E816E65BA2}" destId="{97914748-C83A-4F7D-8726-07C531DEECA8}" srcOrd="0" destOrd="0" presId="urn:microsoft.com/office/officeart/2005/8/layout/cycle3"/>
    <dgm:cxn modelId="{9D428437-D016-4E7E-AB40-E542FED784A9}" srcId="{02591586-EB65-43CB-82F0-96E816E65BA2}" destId="{65D97C21-72AC-4D6E-8266-5562EE73FB17}" srcOrd="1" destOrd="0" parTransId="{B376B0CF-99F5-413A-A8F6-314E5065230E}" sibTransId="{6994EB24-078D-4303-BA14-8E0E815A47C6}"/>
    <dgm:cxn modelId="{0D12F377-6EB0-4D21-94DA-9C2E83C85690}" srcId="{02591586-EB65-43CB-82F0-96E816E65BA2}" destId="{71170791-768E-4B7E-9BF6-EAF1AC86FCEA}" srcOrd="3" destOrd="0" parTransId="{2EAED3F2-08D7-4257-9B55-0BA763161837}" sibTransId="{C011DEA4-34EE-4FFB-99E3-9A045BB660AD}"/>
    <dgm:cxn modelId="{7BE98094-9333-47D5-9703-733F694E9889}" srcId="{02591586-EB65-43CB-82F0-96E816E65BA2}" destId="{FCB9536F-BB76-431B-A702-9E3B4EF07C25}" srcOrd="2" destOrd="0" parTransId="{CB672B02-B562-4D25-B891-C74E7DB250D3}" sibTransId="{27AE0F84-3264-4D32-9E27-0D5BBE54AD39}"/>
    <dgm:cxn modelId="{3391DBBE-F33D-40FB-92DE-F4859E5AC073}" type="presOf" srcId="{65D97C21-72AC-4D6E-8266-5562EE73FB17}" destId="{8D97B90F-B0F4-480A-9FE9-6D48DFF9E493}" srcOrd="0" destOrd="0" presId="urn:microsoft.com/office/officeart/2005/8/layout/cycle3"/>
    <dgm:cxn modelId="{9905ABD9-086C-4AE5-A748-14E0519E94FC}" type="presOf" srcId="{A85CB269-773F-48D9-86D0-EC6ADF743AEC}" destId="{B8367674-0164-4B72-A7D6-FFFC49AC7B08}" srcOrd="0" destOrd="0" presId="urn:microsoft.com/office/officeart/2005/8/layout/cycle3"/>
    <dgm:cxn modelId="{6ACA43E9-1430-43F0-B36C-8E7AD716BDF2}" type="presOf" srcId="{71170791-768E-4B7E-9BF6-EAF1AC86FCEA}" destId="{79126BA8-1C79-4808-A0D2-B4ACE4DC726B}" srcOrd="0" destOrd="0" presId="urn:microsoft.com/office/officeart/2005/8/layout/cycle3"/>
    <dgm:cxn modelId="{B97E28F5-DE57-4F7A-BC5D-B37DE54A53E8}" type="presOf" srcId="{FCB9536F-BB76-431B-A702-9E3B4EF07C25}" destId="{CA901FB5-AA0D-4DE5-B143-594F999FF471}" srcOrd="0" destOrd="0" presId="urn:microsoft.com/office/officeart/2005/8/layout/cycle3"/>
    <dgm:cxn modelId="{FD01E4F9-6139-489F-A617-DD2D0025965F}" type="presOf" srcId="{CFEF0372-1C05-4E35-B505-BA00D3B2135D}" destId="{06323C89-5E88-459F-AFFE-76F16B7CA155}" srcOrd="0" destOrd="0" presId="urn:microsoft.com/office/officeart/2005/8/layout/cycle3"/>
    <dgm:cxn modelId="{6DC3D9D9-A558-42BB-B208-1AFC2E53A044}" type="presParOf" srcId="{97914748-C83A-4F7D-8726-07C531DEECA8}" destId="{2F4DEA52-DFCA-4AA5-B3F0-A21EEC84AFD2}" srcOrd="0" destOrd="0" presId="urn:microsoft.com/office/officeart/2005/8/layout/cycle3"/>
    <dgm:cxn modelId="{9039C289-2C51-4899-90AD-1F7FD54BE8F2}" type="presParOf" srcId="{2F4DEA52-DFCA-4AA5-B3F0-A21EEC84AFD2}" destId="{CE7E4292-5872-4FF4-81AC-68A178FC60FA}" srcOrd="0" destOrd="0" presId="urn:microsoft.com/office/officeart/2005/8/layout/cycle3"/>
    <dgm:cxn modelId="{B71288F2-D18B-439E-9C97-11AE46829B62}" type="presParOf" srcId="{2F4DEA52-DFCA-4AA5-B3F0-A21EEC84AFD2}" destId="{B8367674-0164-4B72-A7D6-FFFC49AC7B08}" srcOrd="1" destOrd="0" presId="urn:microsoft.com/office/officeart/2005/8/layout/cycle3"/>
    <dgm:cxn modelId="{6D436BFA-4EE4-477C-89E0-D3937404C09E}" type="presParOf" srcId="{2F4DEA52-DFCA-4AA5-B3F0-A21EEC84AFD2}" destId="{8D97B90F-B0F4-480A-9FE9-6D48DFF9E493}" srcOrd="2" destOrd="0" presId="urn:microsoft.com/office/officeart/2005/8/layout/cycle3"/>
    <dgm:cxn modelId="{5CE3CBA4-CD0D-48B1-AEC4-E007FB3A0586}" type="presParOf" srcId="{2F4DEA52-DFCA-4AA5-B3F0-A21EEC84AFD2}" destId="{CA901FB5-AA0D-4DE5-B143-594F999FF471}" srcOrd="3" destOrd="0" presId="urn:microsoft.com/office/officeart/2005/8/layout/cycle3"/>
    <dgm:cxn modelId="{D664346E-BDCC-460E-B27E-B01929ADD56C}" type="presParOf" srcId="{2F4DEA52-DFCA-4AA5-B3F0-A21EEC84AFD2}" destId="{79126BA8-1C79-4808-A0D2-B4ACE4DC726B}" srcOrd="4" destOrd="0" presId="urn:microsoft.com/office/officeart/2005/8/layout/cycle3"/>
    <dgm:cxn modelId="{143DF488-93B0-48EB-960D-91AB3A5D020A}" type="presParOf" srcId="{2F4DEA52-DFCA-4AA5-B3F0-A21EEC84AFD2}" destId="{06323C89-5E88-459F-AFFE-76F16B7CA15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F0780B-CE45-4075-B7C5-11F00D1C16F8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3601B89E-AA97-4C87-B87A-0D9BD8AEF6F5}">
      <dgm:prSet phldrT="[Text]"/>
      <dgm:spPr>
        <a:solidFill>
          <a:srgbClr val="0000FF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มุ่งมั่นตั้งใจ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4A884C13-50CE-47ED-AE31-121B1B09CC58}" type="parTrans" cxnId="{C2BBF768-EC42-4775-A77E-FB041CE01221}">
      <dgm:prSet/>
      <dgm:spPr/>
      <dgm:t>
        <a:bodyPr/>
        <a:lstStyle/>
        <a:p>
          <a:endParaRPr lang="en-US"/>
        </a:p>
      </dgm:t>
    </dgm:pt>
    <dgm:pt modelId="{2F4B61B2-7AF1-409A-B3E0-4E7CADB9AE5C}" type="sibTrans" cxnId="{C2BBF768-EC42-4775-A77E-FB041CE01221}">
      <dgm:prSet/>
      <dgm:spPr/>
      <dgm:t>
        <a:bodyPr/>
        <a:lstStyle/>
        <a:p>
          <a:endParaRPr lang="en-US"/>
        </a:p>
      </dgm:t>
    </dgm:pt>
    <dgm:pt modelId="{B5BA5E5C-68C0-43BD-9351-0D76F8BFAC39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ทำได้ 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6C6B1A65-F453-428A-AA03-F7726368AFE3}" type="parTrans" cxnId="{F61560B1-13E1-4351-BA36-EEDC18284B89}">
      <dgm:prSet/>
      <dgm:spPr/>
      <dgm:t>
        <a:bodyPr/>
        <a:lstStyle/>
        <a:p>
          <a:endParaRPr lang="en-US"/>
        </a:p>
      </dgm:t>
    </dgm:pt>
    <dgm:pt modelId="{ED8B30C7-DE73-4F83-8CAB-5EE0540A042B}" type="sibTrans" cxnId="{F61560B1-13E1-4351-BA36-EEDC18284B89}">
      <dgm:prSet/>
      <dgm:spPr/>
      <dgm:t>
        <a:bodyPr/>
        <a:lstStyle/>
        <a:p>
          <a:endParaRPr lang="en-US"/>
        </a:p>
      </dgm:t>
    </dgm:pt>
    <dgm:pt modelId="{91AE12E5-656C-4B48-BBF6-95134D6DA7E2}">
      <dgm:prSet phldrT="[Text]"/>
      <dgm:spPr>
        <a:solidFill>
          <a:srgbClr val="0000FF"/>
        </a:solidFill>
      </dgm:spPr>
      <dgm:t>
        <a:bodyPr/>
        <a:lstStyle/>
        <a:p>
          <a:r>
            <a:rPr lang="th-TH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ขยายผล</a:t>
          </a:r>
          <a:endParaRPr lang="en-US" b="1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gm:t>
    </dgm:pt>
    <dgm:pt modelId="{CFD750C1-861F-45A9-A68A-5C917E396925}" type="parTrans" cxnId="{FD4FE596-85FD-4EF2-856A-3E93BFE654A9}">
      <dgm:prSet/>
      <dgm:spPr/>
      <dgm:t>
        <a:bodyPr/>
        <a:lstStyle/>
        <a:p>
          <a:endParaRPr lang="en-US"/>
        </a:p>
      </dgm:t>
    </dgm:pt>
    <dgm:pt modelId="{579CC614-CB97-4690-ABC5-42C4AFF697FC}" type="sibTrans" cxnId="{FD4FE596-85FD-4EF2-856A-3E93BFE654A9}">
      <dgm:prSet/>
      <dgm:spPr/>
      <dgm:t>
        <a:bodyPr/>
        <a:lstStyle/>
        <a:p>
          <a:endParaRPr lang="en-US"/>
        </a:p>
      </dgm:t>
    </dgm:pt>
    <dgm:pt modelId="{D2EDD207-028C-43FC-B54E-3AE228BCCBB4}" type="pres">
      <dgm:prSet presAssocID="{3EF0780B-CE45-4075-B7C5-11F00D1C16F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3A27081-6B52-4198-A860-E7C1B04289A6}" type="pres">
      <dgm:prSet presAssocID="{3601B89E-AA97-4C87-B87A-0D9BD8AEF6F5}" presName="gear1" presStyleLbl="node1" presStyleIdx="0" presStyleCnt="3">
        <dgm:presLayoutVars>
          <dgm:chMax val="1"/>
          <dgm:bulletEnabled val="1"/>
        </dgm:presLayoutVars>
      </dgm:prSet>
      <dgm:spPr/>
    </dgm:pt>
    <dgm:pt modelId="{C80F2F4C-7088-48D6-BE64-2BCA6E6E68A0}" type="pres">
      <dgm:prSet presAssocID="{3601B89E-AA97-4C87-B87A-0D9BD8AEF6F5}" presName="gear1srcNode" presStyleLbl="node1" presStyleIdx="0" presStyleCnt="3"/>
      <dgm:spPr/>
    </dgm:pt>
    <dgm:pt modelId="{AE49FB45-17F0-44ED-B91E-B42412FCBA8B}" type="pres">
      <dgm:prSet presAssocID="{3601B89E-AA97-4C87-B87A-0D9BD8AEF6F5}" presName="gear1dstNode" presStyleLbl="node1" presStyleIdx="0" presStyleCnt="3"/>
      <dgm:spPr/>
    </dgm:pt>
    <dgm:pt modelId="{43C247F0-45E8-4350-8070-E63238B5D3D6}" type="pres">
      <dgm:prSet presAssocID="{B5BA5E5C-68C0-43BD-9351-0D76F8BFAC39}" presName="gear2" presStyleLbl="node1" presStyleIdx="1" presStyleCnt="3">
        <dgm:presLayoutVars>
          <dgm:chMax val="1"/>
          <dgm:bulletEnabled val="1"/>
        </dgm:presLayoutVars>
      </dgm:prSet>
      <dgm:spPr/>
    </dgm:pt>
    <dgm:pt modelId="{87F9895A-1642-4999-B1EF-858237296A78}" type="pres">
      <dgm:prSet presAssocID="{B5BA5E5C-68C0-43BD-9351-0D76F8BFAC39}" presName="gear2srcNode" presStyleLbl="node1" presStyleIdx="1" presStyleCnt="3"/>
      <dgm:spPr/>
    </dgm:pt>
    <dgm:pt modelId="{EA725DC9-1972-4018-A711-72D65A5DA667}" type="pres">
      <dgm:prSet presAssocID="{B5BA5E5C-68C0-43BD-9351-0D76F8BFAC39}" presName="gear2dstNode" presStyleLbl="node1" presStyleIdx="1" presStyleCnt="3"/>
      <dgm:spPr/>
    </dgm:pt>
    <dgm:pt modelId="{5EC11EFB-9710-40A7-90D3-93F13CDE2BE8}" type="pres">
      <dgm:prSet presAssocID="{91AE12E5-656C-4B48-BBF6-95134D6DA7E2}" presName="gear3" presStyleLbl="node1" presStyleIdx="2" presStyleCnt="3"/>
      <dgm:spPr/>
    </dgm:pt>
    <dgm:pt modelId="{F264E817-7F5F-43B7-90BC-EA757F6E2821}" type="pres">
      <dgm:prSet presAssocID="{91AE12E5-656C-4B48-BBF6-95134D6DA7E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2F33687-3ADF-47FA-A546-A98637875C88}" type="pres">
      <dgm:prSet presAssocID="{91AE12E5-656C-4B48-BBF6-95134D6DA7E2}" presName="gear3srcNode" presStyleLbl="node1" presStyleIdx="2" presStyleCnt="3"/>
      <dgm:spPr/>
    </dgm:pt>
    <dgm:pt modelId="{3090AE88-24ED-488E-8252-1065566C702F}" type="pres">
      <dgm:prSet presAssocID="{91AE12E5-656C-4B48-BBF6-95134D6DA7E2}" presName="gear3dstNode" presStyleLbl="node1" presStyleIdx="2" presStyleCnt="3"/>
      <dgm:spPr/>
    </dgm:pt>
    <dgm:pt modelId="{ABA03B0F-174D-4513-B094-273E63A5296A}" type="pres">
      <dgm:prSet presAssocID="{2F4B61B2-7AF1-409A-B3E0-4E7CADB9AE5C}" presName="connector1" presStyleLbl="sibTrans2D1" presStyleIdx="0" presStyleCnt="3"/>
      <dgm:spPr/>
    </dgm:pt>
    <dgm:pt modelId="{457C4A01-8F2E-4199-AB11-796757362D06}" type="pres">
      <dgm:prSet presAssocID="{ED8B30C7-DE73-4F83-8CAB-5EE0540A042B}" presName="connector2" presStyleLbl="sibTrans2D1" presStyleIdx="1" presStyleCnt="3"/>
      <dgm:spPr/>
    </dgm:pt>
    <dgm:pt modelId="{6C6366C1-724C-4BAF-89B1-C0A38613C340}" type="pres">
      <dgm:prSet presAssocID="{579CC614-CB97-4690-ABC5-42C4AFF697FC}" presName="connector3" presStyleLbl="sibTrans2D1" presStyleIdx="2" presStyleCnt="3"/>
      <dgm:spPr/>
    </dgm:pt>
  </dgm:ptLst>
  <dgm:cxnLst>
    <dgm:cxn modelId="{023BC303-F7BB-4739-ADED-5FAD0083251C}" type="presOf" srcId="{91AE12E5-656C-4B48-BBF6-95134D6DA7E2}" destId="{3090AE88-24ED-488E-8252-1065566C702F}" srcOrd="3" destOrd="0" presId="urn:microsoft.com/office/officeart/2005/8/layout/gear1"/>
    <dgm:cxn modelId="{EFA5D50C-E9E1-459D-B08F-DA2A38B269B4}" type="presOf" srcId="{3EF0780B-CE45-4075-B7C5-11F00D1C16F8}" destId="{D2EDD207-028C-43FC-B54E-3AE228BCCBB4}" srcOrd="0" destOrd="0" presId="urn:microsoft.com/office/officeart/2005/8/layout/gear1"/>
    <dgm:cxn modelId="{5768380D-23CE-4360-9323-3D974352E9F7}" type="presOf" srcId="{2F4B61B2-7AF1-409A-B3E0-4E7CADB9AE5C}" destId="{ABA03B0F-174D-4513-B094-273E63A5296A}" srcOrd="0" destOrd="0" presId="urn:microsoft.com/office/officeart/2005/8/layout/gear1"/>
    <dgm:cxn modelId="{39B5E02D-A947-42A4-9916-5A61A38C4B81}" type="presOf" srcId="{91AE12E5-656C-4B48-BBF6-95134D6DA7E2}" destId="{F264E817-7F5F-43B7-90BC-EA757F6E2821}" srcOrd="1" destOrd="0" presId="urn:microsoft.com/office/officeart/2005/8/layout/gear1"/>
    <dgm:cxn modelId="{3AF76A60-5A86-4A7F-9C43-B2D6704E84F5}" type="presOf" srcId="{3601B89E-AA97-4C87-B87A-0D9BD8AEF6F5}" destId="{53A27081-6B52-4198-A860-E7C1B04289A6}" srcOrd="0" destOrd="0" presId="urn:microsoft.com/office/officeart/2005/8/layout/gear1"/>
    <dgm:cxn modelId="{C2BBF768-EC42-4775-A77E-FB041CE01221}" srcId="{3EF0780B-CE45-4075-B7C5-11F00D1C16F8}" destId="{3601B89E-AA97-4C87-B87A-0D9BD8AEF6F5}" srcOrd="0" destOrd="0" parTransId="{4A884C13-50CE-47ED-AE31-121B1B09CC58}" sibTransId="{2F4B61B2-7AF1-409A-B3E0-4E7CADB9AE5C}"/>
    <dgm:cxn modelId="{C4E5D46B-9B88-4D7A-9F08-2CB7FD943FE2}" type="presOf" srcId="{B5BA5E5C-68C0-43BD-9351-0D76F8BFAC39}" destId="{43C247F0-45E8-4350-8070-E63238B5D3D6}" srcOrd="0" destOrd="0" presId="urn:microsoft.com/office/officeart/2005/8/layout/gear1"/>
    <dgm:cxn modelId="{79F16475-E200-4D6A-A6C6-D570D9F43258}" type="presOf" srcId="{91AE12E5-656C-4B48-BBF6-95134D6DA7E2}" destId="{72F33687-3ADF-47FA-A546-A98637875C88}" srcOrd="2" destOrd="0" presId="urn:microsoft.com/office/officeart/2005/8/layout/gear1"/>
    <dgm:cxn modelId="{2D662485-E998-49BC-BCA0-549AB81809BB}" type="presOf" srcId="{B5BA5E5C-68C0-43BD-9351-0D76F8BFAC39}" destId="{EA725DC9-1972-4018-A711-72D65A5DA667}" srcOrd="2" destOrd="0" presId="urn:microsoft.com/office/officeart/2005/8/layout/gear1"/>
    <dgm:cxn modelId="{6610568B-5ED0-4826-8708-7276BEFAB71E}" type="presOf" srcId="{ED8B30C7-DE73-4F83-8CAB-5EE0540A042B}" destId="{457C4A01-8F2E-4199-AB11-796757362D06}" srcOrd="0" destOrd="0" presId="urn:microsoft.com/office/officeart/2005/8/layout/gear1"/>
    <dgm:cxn modelId="{FD4FE596-85FD-4EF2-856A-3E93BFE654A9}" srcId="{3EF0780B-CE45-4075-B7C5-11F00D1C16F8}" destId="{91AE12E5-656C-4B48-BBF6-95134D6DA7E2}" srcOrd="2" destOrd="0" parTransId="{CFD750C1-861F-45A9-A68A-5C917E396925}" sibTransId="{579CC614-CB97-4690-ABC5-42C4AFF697FC}"/>
    <dgm:cxn modelId="{923E60A4-D1CB-49CC-B2C3-D73FE2DB46BE}" type="presOf" srcId="{3601B89E-AA97-4C87-B87A-0D9BD8AEF6F5}" destId="{C80F2F4C-7088-48D6-BE64-2BCA6E6E68A0}" srcOrd="1" destOrd="0" presId="urn:microsoft.com/office/officeart/2005/8/layout/gear1"/>
    <dgm:cxn modelId="{F61560B1-13E1-4351-BA36-EEDC18284B89}" srcId="{3EF0780B-CE45-4075-B7C5-11F00D1C16F8}" destId="{B5BA5E5C-68C0-43BD-9351-0D76F8BFAC39}" srcOrd="1" destOrd="0" parTransId="{6C6B1A65-F453-428A-AA03-F7726368AFE3}" sibTransId="{ED8B30C7-DE73-4F83-8CAB-5EE0540A042B}"/>
    <dgm:cxn modelId="{08A58EB6-F482-43C9-B121-64CB55DCAFC9}" type="presOf" srcId="{91AE12E5-656C-4B48-BBF6-95134D6DA7E2}" destId="{5EC11EFB-9710-40A7-90D3-93F13CDE2BE8}" srcOrd="0" destOrd="0" presId="urn:microsoft.com/office/officeart/2005/8/layout/gear1"/>
    <dgm:cxn modelId="{489FD1F8-84EA-4675-AD3C-2E68E55204C0}" type="presOf" srcId="{3601B89E-AA97-4C87-B87A-0D9BD8AEF6F5}" destId="{AE49FB45-17F0-44ED-B91E-B42412FCBA8B}" srcOrd="2" destOrd="0" presId="urn:microsoft.com/office/officeart/2005/8/layout/gear1"/>
    <dgm:cxn modelId="{A731DBF8-4568-4B9E-ACEB-19FF615DCA24}" type="presOf" srcId="{B5BA5E5C-68C0-43BD-9351-0D76F8BFAC39}" destId="{87F9895A-1642-4999-B1EF-858237296A78}" srcOrd="1" destOrd="0" presId="urn:microsoft.com/office/officeart/2005/8/layout/gear1"/>
    <dgm:cxn modelId="{3783ECFA-0807-4763-B070-52D0DB63B679}" type="presOf" srcId="{579CC614-CB97-4690-ABC5-42C4AFF697FC}" destId="{6C6366C1-724C-4BAF-89B1-C0A38613C340}" srcOrd="0" destOrd="0" presId="urn:microsoft.com/office/officeart/2005/8/layout/gear1"/>
    <dgm:cxn modelId="{C12D0E52-5A43-4FF0-B079-72C8451B89D9}" type="presParOf" srcId="{D2EDD207-028C-43FC-B54E-3AE228BCCBB4}" destId="{53A27081-6B52-4198-A860-E7C1B04289A6}" srcOrd="0" destOrd="0" presId="urn:microsoft.com/office/officeart/2005/8/layout/gear1"/>
    <dgm:cxn modelId="{5C9E526E-C9D4-411A-86D2-7C1ED21121C4}" type="presParOf" srcId="{D2EDD207-028C-43FC-B54E-3AE228BCCBB4}" destId="{C80F2F4C-7088-48D6-BE64-2BCA6E6E68A0}" srcOrd="1" destOrd="0" presId="urn:microsoft.com/office/officeart/2005/8/layout/gear1"/>
    <dgm:cxn modelId="{D92A062C-10C6-4E6A-A8AD-26B651BCD320}" type="presParOf" srcId="{D2EDD207-028C-43FC-B54E-3AE228BCCBB4}" destId="{AE49FB45-17F0-44ED-B91E-B42412FCBA8B}" srcOrd="2" destOrd="0" presId="urn:microsoft.com/office/officeart/2005/8/layout/gear1"/>
    <dgm:cxn modelId="{83C9373F-2152-4F14-8377-78E35C629894}" type="presParOf" srcId="{D2EDD207-028C-43FC-B54E-3AE228BCCBB4}" destId="{43C247F0-45E8-4350-8070-E63238B5D3D6}" srcOrd="3" destOrd="0" presId="urn:microsoft.com/office/officeart/2005/8/layout/gear1"/>
    <dgm:cxn modelId="{CF41C600-9566-4093-B3BD-5809864725D9}" type="presParOf" srcId="{D2EDD207-028C-43FC-B54E-3AE228BCCBB4}" destId="{87F9895A-1642-4999-B1EF-858237296A78}" srcOrd="4" destOrd="0" presId="urn:microsoft.com/office/officeart/2005/8/layout/gear1"/>
    <dgm:cxn modelId="{64EF5D1A-3F4B-446F-871A-0F4357E9F9CF}" type="presParOf" srcId="{D2EDD207-028C-43FC-B54E-3AE228BCCBB4}" destId="{EA725DC9-1972-4018-A711-72D65A5DA667}" srcOrd="5" destOrd="0" presId="urn:microsoft.com/office/officeart/2005/8/layout/gear1"/>
    <dgm:cxn modelId="{B48CB865-B145-4B82-BEF2-10F5B80166A3}" type="presParOf" srcId="{D2EDD207-028C-43FC-B54E-3AE228BCCBB4}" destId="{5EC11EFB-9710-40A7-90D3-93F13CDE2BE8}" srcOrd="6" destOrd="0" presId="urn:microsoft.com/office/officeart/2005/8/layout/gear1"/>
    <dgm:cxn modelId="{01E9E573-DA80-478A-8E22-8FBB47B17090}" type="presParOf" srcId="{D2EDD207-028C-43FC-B54E-3AE228BCCBB4}" destId="{F264E817-7F5F-43B7-90BC-EA757F6E2821}" srcOrd="7" destOrd="0" presId="urn:microsoft.com/office/officeart/2005/8/layout/gear1"/>
    <dgm:cxn modelId="{89A0F63C-0777-4593-9333-B8145C59BFEC}" type="presParOf" srcId="{D2EDD207-028C-43FC-B54E-3AE228BCCBB4}" destId="{72F33687-3ADF-47FA-A546-A98637875C88}" srcOrd="8" destOrd="0" presId="urn:microsoft.com/office/officeart/2005/8/layout/gear1"/>
    <dgm:cxn modelId="{1EFD892D-0264-48DD-9D14-9C8012A1D3FA}" type="presParOf" srcId="{D2EDD207-028C-43FC-B54E-3AE228BCCBB4}" destId="{3090AE88-24ED-488E-8252-1065566C702F}" srcOrd="9" destOrd="0" presId="urn:microsoft.com/office/officeart/2005/8/layout/gear1"/>
    <dgm:cxn modelId="{4F7E0F57-BA60-4801-BED0-D7CA4A9EFCC5}" type="presParOf" srcId="{D2EDD207-028C-43FC-B54E-3AE228BCCBB4}" destId="{ABA03B0F-174D-4513-B094-273E63A5296A}" srcOrd="10" destOrd="0" presId="urn:microsoft.com/office/officeart/2005/8/layout/gear1"/>
    <dgm:cxn modelId="{03060CC2-79AD-416C-8F31-A36419363708}" type="presParOf" srcId="{D2EDD207-028C-43FC-B54E-3AE228BCCBB4}" destId="{457C4A01-8F2E-4199-AB11-796757362D06}" srcOrd="11" destOrd="0" presId="urn:microsoft.com/office/officeart/2005/8/layout/gear1"/>
    <dgm:cxn modelId="{6AA2F91F-82BF-47B1-BCAE-FE43592D187F}" type="presParOf" srcId="{D2EDD207-028C-43FC-B54E-3AE228BCCBB4}" destId="{6C6366C1-724C-4BAF-89B1-C0A38613C34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705A5-1327-4946-99D5-0F804660FD1E}">
      <dsp:nvSpPr>
        <dsp:cNvPr id="0" name=""/>
        <dsp:cNvSpPr/>
      </dsp:nvSpPr>
      <dsp:spPr>
        <a:xfrm>
          <a:off x="2481703" y="24583"/>
          <a:ext cx="2093358" cy="2093358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ส่งเสริม</a:t>
          </a:r>
          <a:b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36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คนดี</a:t>
          </a:r>
          <a:endParaRPr lang="en-US" sz="3600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2760818" y="390920"/>
        <a:ext cx="1535129" cy="942011"/>
      </dsp:txXfrm>
    </dsp:sp>
    <dsp:sp modelId="{E182FDCB-2A28-4F6C-9C75-1A50EB065EBD}">
      <dsp:nvSpPr>
        <dsp:cNvPr id="0" name=""/>
        <dsp:cNvSpPr/>
      </dsp:nvSpPr>
      <dsp:spPr>
        <a:xfrm>
          <a:off x="3624705" y="1363955"/>
          <a:ext cx="2093358" cy="2093358"/>
        </a:xfrm>
        <a:prstGeom prst="ellips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tx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ร่วมสร้างสังคมดี</a:t>
          </a:r>
          <a:endParaRPr lang="en-US" sz="3600" kern="1200" dirty="0">
            <a:solidFill>
              <a:schemeClr val="tx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4264923" y="1904739"/>
        <a:ext cx="1256014" cy="1151346"/>
      </dsp:txXfrm>
    </dsp:sp>
    <dsp:sp modelId="{8B3EC26E-C360-486B-B204-C2895A1C5122}">
      <dsp:nvSpPr>
        <dsp:cNvPr id="0" name=""/>
        <dsp:cNvSpPr/>
      </dsp:nvSpPr>
      <dsp:spPr>
        <a:xfrm>
          <a:off x="1890898" y="1395571"/>
          <a:ext cx="2155300" cy="2093358"/>
        </a:xfrm>
        <a:prstGeom prst="ellipse">
          <a:avLst/>
        </a:prstGeom>
        <a:solidFill>
          <a:srgbClr val="0099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     มีระบบรองรับ</a:t>
          </a:r>
          <a:b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</a:br>
          <a:r>
            <a:rPr lang="th-TH" sz="28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ความดี</a:t>
          </a:r>
          <a:endParaRPr lang="en-US" sz="2800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2093856" y="1936356"/>
        <a:ext cx="1293180" cy="1151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67674-0164-4B72-A7D6-FFFC49AC7B08}">
      <dsp:nvSpPr>
        <dsp:cNvPr id="0" name=""/>
        <dsp:cNvSpPr/>
      </dsp:nvSpPr>
      <dsp:spPr>
        <a:xfrm>
          <a:off x="1728983" y="-48611"/>
          <a:ext cx="3231535" cy="3231535"/>
        </a:xfrm>
        <a:prstGeom prst="circularArrow">
          <a:avLst>
            <a:gd name="adj1" fmla="val 5544"/>
            <a:gd name="adj2" fmla="val 330680"/>
            <a:gd name="adj3" fmla="val 13707208"/>
            <a:gd name="adj4" fmla="val 17427929"/>
            <a:gd name="adj5" fmla="val 5757"/>
          </a:avLst>
        </a:prstGeom>
        <a:solidFill>
          <a:srgbClr val="0B35E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E4292-5872-4FF4-81AC-68A178FC60FA}">
      <dsp:nvSpPr>
        <dsp:cNvPr id="0" name=""/>
        <dsp:cNvSpPr/>
      </dsp:nvSpPr>
      <dsp:spPr>
        <a:xfrm>
          <a:off x="2596755" y="-23558"/>
          <a:ext cx="1495992" cy="736439"/>
        </a:xfrm>
        <a:prstGeom prst="roundRect">
          <a:avLst/>
        </a:prstGeom>
        <a:solidFill>
          <a:srgbClr val="7A0078">
            <a:lumMod val="5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ระเบิด</a:t>
          </a:r>
          <a:b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จากข้างใน</a:t>
          </a:r>
          <a:r>
            <a:rPr lang="th-TH" sz="2400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2632705" y="12392"/>
        <a:ext cx="1424092" cy="664539"/>
      </dsp:txXfrm>
    </dsp:sp>
    <dsp:sp modelId="{8D97B90F-B0F4-480A-9FE9-6D48DFF9E493}">
      <dsp:nvSpPr>
        <dsp:cNvPr id="0" name=""/>
        <dsp:cNvSpPr/>
      </dsp:nvSpPr>
      <dsp:spPr>
        <a:xfrm>
          <a:off x="3944087" y="930876"/>
          <a:ext cx="1495992" cy="836147"/>
        </a:xfrm>
        <a:prstGeom prst="roundRect">
          <a:avLst/>
        </a:prstGeom>
        <a:solidFill>
          <a:srgbClr val="008EDC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ใส่ใจแบบ</a:t>
          </a:r>
          <a:b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องค์รวม</a:t>
          </a:r>
          <a:r>
            <a:rPr lang="th-TH" sz="2400" kern="1200" dirty="0">
              <a:solidFill>
                <a:sysClr val="window" lastClr="FFFFFF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3984904" y="971693"/>
        <a:ext cx="1414358" cy="754513"/>
      </dsp:txXfrm>
    </dsp:sp>
    <dsp:sp modelId="{CA901FB5-AA0D-4DE5-B143-594F999FF471}">
      <dsp:nvSpPr>
        <dsp:cNvPr id="0" name=""/>
        <dsp:cNvSpPr/>
      </dsp:nvSpPr>
      <dsp:spPr>
        <a:xfrm>
          <a:off x="3436814" y="2408719"/>
          <a:ext cx="1883873" cy="857727"/>
        </a:xfrm>
        <a:prstGeom prst="roundRect">
          <a:avLst/>
        </a:prstGeom>
        <a:solidFill>
          <a:srgbClr val="008EDC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ทำตาม</a:t>
          </a:r>
          <a:b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หลักความจริง</a:t>
          </a:r>
          <a:r>
            <a:rPr lang="th-TH" sz="2400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3478685" y="2450590"/>
        <a:ext cx="1800131" cy="773985"/>
      </dsp:txXfrm>
    </dsp:sp>
    <dsp:sp modelId="{79126BA8-1C79-4808-A0D2-B4ACE4DC726B}">
      <dsp:nvSpPr>
        <dsp:cNvPr id="0" name=""/>
        <dsp:cNvSpPr/>
      </dsp:nvSpPr>
      <dsp:spPr>
        <a:xfrm>
          <a:off x="1471234" y="2423462"/>
          <a:ext cx="1749308" cy="828241"/>
        </a:xfrm>
        <a:prstGeom prst="roundRect">
          <a:avLst/>
        </a:prstGeom>
        <a:solidFill>
          <a:srgbClr val="EEB902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การมีส่วนร่วม</a:t>
          </a:r>
          <a:r>
            <a:rPr lang="th-TH" sz="2400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 </a:t>
          </a:r>
        </a:p>
      </dsp:txBody>
      <dsp:txXfrm>
        <a:off x="1511665" y="2463893"/>
        <a:ext cx="1668446" cy="747379"/>
      </dsp:txXfrm>
    </dsp:sp>
    <dsp:sp modelId="{06323C89-5E88-459F-AFFE-76F16B7CA155}">
      <dsp:nvSpPr>
        <dsp:cNvPr id="0" name=""/>
        <dsp:cNvSpPr/>
      </dsp:nvSpPr>
      <dsp:spPr>
        <a:xfrm>
          <a:off x="1294745" y="987707"/>
          <a:ext cx="1495992" cy="785463"/>
        </a:xfrm>
        <a:prstGeom prst="roundRect">
          <a:avLst/>
        </a:prstGeom>
        <a:solidFill>
          <a:srgbClr val="7A0078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ทำความดี</a:t>
          </a:r>
          <a:b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</a:br>
          <a:r>
            <a:rPr lang="th-TH" sz="2400" b="1" kern="1200" dirty="0">
              <a:solidFill>
                <a:sysClr val="windowText" lastClr="000000"/>
              </a:solidFill>
              <a:latin typeface="DB BrandVoice X" panose="02000506090000020004" pitchFamily="2" charset="-34"/>
              <a:ea typeface="+mn-ea"/>
              <a:cs typeface="DB BrandVoice X" panose="02000506090000020004" pitchFamily="2" charset="-34"/>
            </a:rPr>
            <a:t>เพื่อความดี</a:t>
          </a:r>
        </a:p>
      </dsp:txBody>
      <dsp:txXfrm>
        <a:off x="1333088" y="1026050"/>
        <a:ext cx="1419306" cy="7087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27081-6B52-4198-A860-E7C1B04289A6}">
      <dsp:nvSpPr>
        <dsp:cNvPr id="0" name=""/>
        <dsp:cNvSpPr/>
      </dsp:nvSpPr>
      <dsp:spPr>
        <a:xfrm>
          <a:off x="2844799" y="1828800"/>
          <a:ext cx="2235200" cy="2235200"/>
        </a:xfrm>
        <a:prstGeom prst="gear9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มุ่งมั่นตั้งใจ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3294174" y="2352385"/>
        <a:ext cx="1336450" cy="1148939"/>
      </dsp:txXfrm>
    </dsp:sp>
    <dsp:sp modelId="{43C247F0-45E8-4350-8070-E63238B5D3D6}">
      <dsp:nvSpPr>
        <dsp:cNvPr id="0" name=""/>
        <dsp:cNvSpPr/>
      </dsp:nvSpPr>
      <dsp:spPr>
        <a:xfrm>
          <a:off x="1544319" y="1300480"/>
          <a:ext cx="1625600" cy="1625600"/>
        </a:xfrm>
        <a:prstGeom prst="gear6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ทำได้ 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>
        <a:off x="1953569" y="1712203"/>
        <a:ext cx="807100" cy="802154"/>
      </dsp:txXfrm>
    </dsp:sp>
    <dsp:sp modelId="{5EC11EFB-9710-40A7-90D3-93F13CDE2BE8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rgbClr val="0000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rPr>
            <a:t>ขยายผล</a:t>
          </a:r>
          <a:endParaRPr lang="en-US" sz="3200" b="1" kern="1200" dirty="0">
            <a:solidFill>
              <a:schemeClr val="bg1"/>
            </a:solidFill>
            <a:latin typeface="DB BrandVoice X" panose="02000506090000020004" pitchFamily="2" charset="-34"/>
            <a:cs typeface="DB BrandVoice X" panose="02000506090000020004" pitchFamily="2" charset="-34"/>
          </a:endParaRPr>
        </a:p>
      </dsp:txBody>
      <dsp:txXfrm rot="-20700000">
        <a:off x="2804159" y="528320"/>
        <a:ext cx="894080" cy="894080"/>
      </dsp:txXfrm>
    </dsp:sp>
    <dsp:sp modelId="{ABA03B0F-174D-4513-B094-273E63A5296A}">
      <dsp:nvSpPr>
        <dsp:cNvPr id="0" name=""/>
        <dsp:cNvSpPr/>
      </dsp:nvSpPr>
      <dsp:spPr>
        <a:xfrm>
          <a:off x="2671505" y="1492321"/>
          <a:ext cx="2861056" cy="2861056"/>
        </a:xfrm>
        <a:prstGeom prst="circularArrow">
          <a:avLst>
            <a:gd name="adj1" fmla="val 4688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C4A01-8F2E-4199-AB11-796757362D06}">
      <dsp:nvSpPr>
        <dsp:cNvPr id="0" name=""/>
        <dsp:cNvSpPr/>
      </dsp:nvSpPr>
      <dsp:spPr>
        <a:xfrm>
          <a:off x="1256428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66C1-724C-4BAF-89B1-C0A38613C340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416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96" y="6467167"/>
            <a:ext cx="4302919" cy="341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2024-11-20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5575" y="511175"/>
            <a:ext cx="4538663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982" y="3234174"/>
            <a:ext cx="7943850" cy="3063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596" y="6467167"/>
            <a:ext cx="4302919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7321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1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48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0139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1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4197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941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6227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102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8823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052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0219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502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957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2928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009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144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880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967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456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957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8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120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356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623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17632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9274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198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6888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9150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18454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41482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0861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7185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368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49098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91358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693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3514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9562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4704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6183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6293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335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293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46392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49327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1995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90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6557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185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015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B8E69-F7A7-42D2-BB6B-1D793260F4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525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0024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2192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6960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3121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8653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80152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3235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14944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055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659640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68214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784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121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66186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3789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5668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5754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23341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18975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14377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02193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60655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97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2718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32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2035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92519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24162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8207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1092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6330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415F4-9541-6284-DACC-B4D21F15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7536B1-8C8D-E0E0-676B-E3F02537A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F48F1-2CB8-63EB-6E8B-4E9018F8DF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FE670-0191-73F1-F64B-84A6C9EDC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89A33-A361-4541-B6A7-456994CC0C02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963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56437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55948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97015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5038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35478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14669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64750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645531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04087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645050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943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95371-EB03-4532-B2D8-A351809FB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37B7-BFDE-4912-8B56-C72AEF660ADE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DFE15-8534-4B64-9CA9-E453F2432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E5B28-4E68-47D4-9B99-664EFE2B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E617-AE3B-4667-A717-29A94FFCD5E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9271839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C7AE6-6751-4B78-B80A-E1CEC300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DCC54-3461-4796-BB8C-91DE04029362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E29EB-27FE-4D4A-90BB-9D0584305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E3431-1AA7-4A11-BA55-EF62E5EB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23674-D50D-43F1-949A-D37AFEA97A6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270570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48D1E-122A-4D84-AC4D-0F5A2F8E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D6332-E22F-42CC-9A24-3CBEB7C7F5CC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1C1C5-ABF3-4100-B74A-5B0DDA26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0E146-182E-4018-AEC9-3F5F186C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B8F29-3D16-4BB2-9ECA-3D5EA64D5872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039070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1EA9D-036D-4F55-9610-2E8AFCE7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927F4-4373-4B30-83CC-C452C3B7D26C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7E4BA-B6B0-49F7-87F7-971AD423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A11F-DE63-441C-AA0F-67C328DA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3A10F-0265-400E-B7F4-67A971DDDE1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8448763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1FDB64-B5AC-4168-8926-2BA71AF6D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363F-8A02-4A99-A06D-36A1CC8F1FC4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94EF7B-0B23-4FFC-8882-E39243203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70789C-73A0-4B5D-8D1F-93B34AA1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A094-E71D-4BF3-ACCE-71F0BB290ABE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750212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05B816-C44B-4FF6-B955-98089BDB2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3F3A-DB78-4BE2-BF6D-0EF1AD57578E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E62DBA-AC6F-4C8C-B2EC-690A0D7A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EC8C24-D45D-4788-B22D-DEFC2AED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D6ADF-0265-4E2C-977A-E53A56F47E1F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5375575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D1580F-EFC8-4BC0-AA8B-469CBDD9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7BD6-CDEA-46C1-BE89-D2664BE53420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652431-3FAC-415B-890E-57145124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7DCCC0-02D5-484C-A489-82ADC9A10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65AE4-6879-407B-AD05-0C59E8A0D314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40644680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ADE5BEC-BCE7-4FFA-B7AE-3A3B7F6C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2356-B1FB-43A4-B64E-5894B4385DA4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70D257-D50A-4BC6-A97E-3D32A1B7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F2755D-04D8-4DC6-8F51-F0BC5566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E0C74-6C4B-48F2-9926-C1FAD3B60D2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11043398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5512F1-0142-45CD-B68B-5520584B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B8566-04DC-41EA-AF6D-47A696532B88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0CA9D7-4567-4486-8A63-ABCCFBB6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D44FE-40A5-47AC-A9A6-2F56B70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13E8-5C33-4DFC-B2C7-2BCFC2232BD3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7481446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A90BA3-F880-4296-ACB4-87A30E52E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241DD-0B02-4718-8BB2-850549005666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A786D-504A-488C-982A-F8AF6EDE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8B3B3-0578-4E86-8CA7-BDA052A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DBF3-FBC8-433F-A59D-AC31B6F88A31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979172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19CFC-5961-43AA-AFFE-299DBEF4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2DBEA-299C-4BEF-A7DD-8CCFE0EAFB22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054B7-1A3A-4384-A67D-A1A97158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B2D4E-4AD3-409E-B9CE-A0EA12A9E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3E97-8590-4D8B-A8DD-C78CC733101B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6342574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C1DBF-9762-431F-BB6A-6AC9E1E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CC63-5D41-4843-95F3-EC79C6B423D8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9C3F0-FE80-4DCD-8278-A0814EF4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54DE7-5C97-449B-BD2F-0E85957C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0236E-7F1F-4A60-9ABC-C19F6B313AD8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34640259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6227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220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7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416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63B95AC-B0C3-43C7-AE03-97E068A2F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73349" y="374798"/>
            <a:ext cx="3516719" cy="4250366"/>
          </a:xfrm>
          <a:custGeom>
            <a:avLst/>
            <a:gdLst>
              <a:gd name="connsiteX0" fmla="*/ 1648047 w 4688958"/>
              <a:gd name="connsiteY0" fmla="*/ 0 h 5667154"/>
              <a:gd name="connsiteX1" fmla="*/ 4550735 w 4688958"/>
              <a:gd name="connsiteY1" fmla="*/ 10633 h 5667154"/>
              <a:gd name="connsiteX2" fmla="*/ 4614530 w 4688958"/>
              <a:gd name="connsiteY2" fmla="*/ 138223 h 5667154"/>
              <a:gd name="connsiteX3" fmla="*/ 4688958 w 4688958"/>
              <a:gd name="connsiteY3" fmla="*/ 2870791 h 5667154"/>
              <a:gd name="connsiteX4" fmla="*/ 4486940 w 4688958"/>
              <a:gd name="connsiteY4" fmla="*/ 5667154 h 5667154"/>
              <a:gd name="connsiteX5" fmla="*/ 584791 w 4688958"/>
              <a:gd name="connsiteY5" fmla="*/ 5592726 h 5667154"/>
              <a:gd name="connsiteX6" fmla="*/ 765544 w 4688958"/>
              <a:gd name="connsiteY6" fmla="*/ 5071730 h 5667154"/>
              <a:gd name="connsiteX7" fmla="*/ 999461 w 4688958"/>
              <a:gd name="connsiteY7" fmla="*/ 4019107 h 5667154"/>
              <a:gd name="connsiteX8" fmla="*/ 733647 w 4688958"/>
              <a:gd name="connsiteY8" fmla="*/ 3540642 h 5667154"/>
              <a:gd name="connsiteX9" fmla="*/ 0 w 4688958"/>
              <a:gd name="connsiteY9" fmla="*/ 2817628 h 5667154"/>
              <a:gd name="connsiteX10" fmla="*/ 329609 w 4688958"/>
              <a:gd name="connsiteY10" fmla="*/ 2030819 h 5667154"/>
              <a:gd name="connsiteX11" fmla="*/ 510363 w 4688958"/>
              <a:gd name="connsiteY11" fmla="*/ 1286540 h 5667154"/>
              <a:gd name="connsiteX12" fmla="*/ 1052623 w 4688958"/>
              <a:gd name="connsiteY12" fmla="*/ 340242 h 56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88958" h="5667154">
                <a:moveTo>
                  <a:pt x="1648047" y="0"/>
                </a:moveTo>
                <a:lnTo>
                  <a:pt x="4550735" y="10633"/>
                </a:lnTo>
                <a:lnTo>
                  <a:pt x="4614530" y="138223"/>
                </a:lnTo>
                <a:lnTo>
                  <a:pt x="4688958" y="2870791"/>
                </a:lnTo>
                <a:lnTo>
                  <a:pt x="4486940" y="5667154"/>
                </a:lnTo>
                <a:lnTo>
                  <a:pt x="584791" y="5592726"/>
                </a:lnTo>
                <a:lnTo>
                  <a:pt x="765544" y="5071730"/>
                </a:lnTo>
                <a:lnTo>
                  <a:pt x="999461" y="4019107"/>
                </a:lnTo>
                <a:lnTo>
                  <a:pt x="733647" y="3540642"/>
                </a:lnTo>
                <a:lnTo>
                  <a:pt x="0" y="2817628"/>
                </a:lnTo>
                <a:lnTo>
                  <a:pt x="329609" y="2030819"/>
                </a:lnTo>
                <a:lnTo>
                  <a:pt x="510363" y="1286540"/>
                </a:lnTo>
                <a:lnTo>
                  <a:pt x="1052623" y="340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9271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A508D-0ADD-4D14-A42B-0807C883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865FF-C41A-4A84-BA44-039C2AD5F63B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0FF2C-4057-421B-A611-9C071829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455D3-6DFB-456C-BBC9-FFB9BC5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E74EB-6F25-479D-A286-B18966A2D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8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5EB9D-42ED-4488-B9DD-130ACDD76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9BE3-42F8-4CB7-9A21-34E3C26B9A04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37F94-B251-428B-A860-A0BD2840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D57A-5F57-4EC3-B2B7-6144DBEA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F6E2-434E-46D7-AE31-0645960CE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94B5-F785-462D-92FB-1AE65F42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FFE2-B1F8-4C10-AA31-04578FF6D5D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2A4CC-686F-4771-81DC-F0A09E15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5421-FFAC-4567-A21E-A2DA1975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57A77-5CEC-4F6A-AF3A-40ADD64A5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8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F0C10C-C6B1-4E99-8E27-FD54F6592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F02AD-367A-4E30-984B-A260DAC1CE14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DDDFA-4572-4293-9742-31DEADBA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3A485D-49A9-43CB-85D6-32D3EC76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01AD-19C1-407F-9D72-6AF97A1D7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56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7AEE58-0C3D-4583-B46C-F83139E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0505E-0F24-48FA-82F0-175B8A094349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68675D-6F5E-42AA-B45B-A1E49DC6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3A52C1-8FB2-4554-A56E-2BA11DE6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A542-D3EE-49E3-AA53-41BA9BC89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3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C012E4F-988A-4772-869E-A7D7F456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6B4EA-C745-4270-9E24-BE15A698991B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480F8CE-4B7C-4957-8EC9-186E1E91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FE9645-6EE1-4A36-A590-E08A636F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F653A-56A7-4B03-AEDC-7F62A26ED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7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84DC1D-5FE0-4B24-8B9A-90584482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459EE-986A-4EA0-8FCE-427057222083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2F086B4-F210-4021-8BF1-2AEA87209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7C72AB-7168-4E9A-8453-A90F295A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37E3-80F0-4E52-BD52-8BE2CF5E0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42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2A3C51-6153-48DE-B3F5-1DC10DBD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B12AF-F299-4C96-82DB-326268B192C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A5B0E5-4185-4FB8-9BC5-C3D029A7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E1B203-14C2-4000-B433-E41184DE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5ED42-64CC-46E6-800B-25E446053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F0C6C4-D9EE-4509-9474-0AAEF151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50F4-BDC1-4A73-870D-DA491D93B80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A3DF6A-46A1-409D-823D-C251C82B0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358CE4-7A61-4F33-AD99-218BA5A7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AEED9-E9CA-45CF-AFB7-B8DD4988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6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1F6C-90C4-4308-B01E-DBF6721A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EBA9-73A1-4775-8FDE-3C24514FD4F9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DCD77-7601-49BF-8F36-D6BCADBD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11F08-4379-4F6E-92C0-C61A6370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4A4C8-F7ED-4130-9EAE-425A179A2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58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5DD51-D569-4FD3-BB73-49F86BBD6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54A62-5F70-408F-AFC7-8256C85E1A41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9EA0D-75C0-4EF8-BB39-143FE804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7119A-9C80-47C8-9221-D95C846A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B2D33-2E1A-427C-B3AC-C522CD838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1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055D7-0E44-4323-8045-FB1377C4E39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3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185E-CD09-437A-AE9B-D0F797A66AEC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32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7D843-F025-4E66-B6DD-C5CDAC3E7005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63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F47E-6765-4E5A-AAF9-A2A2964469B0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1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5F7F-23BC-4ABB-BE19-0A0B9AC63309}" type="datetime1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672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498A-EBBB-4B47-B288-3214370D8DB9}" type="datetime1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8E7D5-FC7D-40F9-9C10-D8433CFC3586}" type="datetime1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9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D47D6-4AD7-4AFB-8A9A-E3661F34B1B9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60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2CD06-11D9-49B8-A11C-AA521B01A54B}" type="datetime1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42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F942-57B3-4E7B-B933-4557F2CDE950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66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0716-FCD5-4140-ADB6-D259D29D1062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0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2F4A-6157-44EA-A0BA-D0A57CBC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EE58-FB91-4D2D-8F8D-52FD15803000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EB1F8-5D1A-425B-9158-CDA9E68E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6911E-8BE3-4D3A-8A03-454CB9BE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94E0-CED3-42C1-AA9A-B93A19CBE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02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16E8E-DEFB-47E3-8DCC-9621F179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877C-4DF4-4E07-908B-2C7F47991F83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37CE-AD67-4DF1-9017-2D573559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49F3-8972-410B-84AB-6881978F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4DFEC-7EB0-41ED-AF30-2F50AC6E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25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1F3BE-3EA1-4818-A693-2F6FBB5E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A31-5300-40F6-B320-D1931C0683AE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0505-F836-4539-A390-202BF667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D6EC-03FE-4045-9F81-4802BE5A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A4539-CB7B-4F88-9425-50C147D4C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54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6AD34-9C49-4CBC-A127-656F1E88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2A68-8A48-460A-9C6B-4E89AD0D608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1E8E3D-3427-4D9F-A2B6-3312F3DC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1A3E70-7FB7-4402-857F-4B27DCAF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A669C-93EE-4DE6-A19C-BED6A1608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60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A4F4EF2-D34B-4370-8020-29A1E6DF3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62AF0-BD60-4FC7-858D-8DCF45BB17D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59C14C-2CA4-45D7-ADA0-D5033838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2E73A-8E7C-42E3-9F23-F1CB83FE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D7AD-92DD-4308-B384-B9F9CA973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6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6DEEAE-D108-4DF0-9540-5BC5E5ECB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737B6-832A-4E5B-88B5-B8816F2EDD60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1F0BEC-15B0-487A-A134-39624578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D8B288-5DEC-4D55-96B6-98622447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A0B5-3B74-45A1-93F3-8A698F71B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4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DA0429-0FF7-46F3-B471-54F807F64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853C-B4ED-48C0-AE76-C1D7760EC31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22795F-7BDD-4FD7-9505-907EE2CD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7F71BF-448B-4387-83C9-F44CA82F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77673-2D26-476D-976B-BD26BAC14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26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B9F4D9-C8F3-48D0-A3BE-25FE49B7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BD810-FC20-40C0-AF8C-18A55578CC5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72C2CF-A46C-4988-BFFB-6BC39B0B4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ACB29A-4574-41E3-9C77-5452A87B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6283C-9C3E-4DC9-836E-E03D809D7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51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41C525-0A95-48CF-860C-B174156A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86A45-A757-4863-B77F-84DDBCF4EABE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661039-D81B-46EE-93EC-090ACF96C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3F1BF8-D2A6-4EBC-91C0-871CC458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2C94-3762-4413-90AE-619FAE979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92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A3CF7-2019-4416-A690-952CF9C3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FC1F-8742-4C04-AC88-B0BBF5DA8F54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7BEF-1EA1-49E8-864D-539B343E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92834-36B2-4887-861A-108DF908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B64F-830F-4BD2-89C4-4695BF149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56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D9255-13D7-432B-A50A-1F374D9B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9E4A-9189-4C6F-9C3A-FA33EF3A032A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0991-1BE0-4010-B70C-3C8A95F2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D2C09-4933-453B-A29F-82D431E0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5830-1E73-4D1B-AC79-6CA346EA2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100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5ECBE6-FA9D-4879-8B29-120DDF3E772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F3B50B2-1917-4867-AB38-0BD9583ADCFB}"/>
              </a:ext>
            </a:extLst>
          </p:cNvPr>
          <p:cNvSpPr>
            <a:spLocks/>
          </p:cNvSpPr>
          <p:nvPr/>
        </p:nvSpPr>
        <p:spPr bwMode="auto">
          <a:xfrm rot="20994946">
            <a:off x="-231291" y="202582"/>
            <a:ext cx="9569722" cy="262569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lIns="68580" tIns="34290" rIns="68580" bIns="3429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B5B3C61-7E42-4FF8-B35D-22DD89A3315C}"/>
              </a:ext>
            </a:extLst>
          </p:cNvPr>
          <p:cNvSpPr/>
          <p:nvPr userDrawn="1"/>
        </p:nvSpPr>
        <p:spPr>
          <a:xfrm>
            <a:off x="0" y="0"/>
            <a:ext cx="3536950" cy="3111500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588D92-A72A-437F-A933-7573803D025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31838" y="3355976"/>
            <a:ext cx="600075" cy="1128713"/>
          </a:xfrm>
          <a:prstGeom prst="rect">
            <a:avLst/>
          </a:prstGeom>
          <a:noFill/>
        </p:spPr>
        <p:txBody>
          <a:bodyPr lIns="68580" tIns="34290" rIns="68580" bIns="34290" anchor="ctr"/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007" indent="-68580" algn="ctr" defTabSz="342107">
              <a:lnSpc>
                <a:spcPct val="105000"/>
              </a:lnSpc>
              <a:spcAft>
                <a:spcPts val="600"/>
              </a:spcAft>
              <a:buClr>
                <a:srgbClr val="1F497D"/>
              </a:buClr>
              <a:defRPr/>
            </a:pPr>
            <a:r>
              <a:rPr sz="7200" b="1" i="0" dirty="0">
                <a:solidFill>
                  <a:srgbClr val="1F497D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2A2B5B-AFA3-4AE3-B9FE-FC0B1562E17B}"/>
              </a:ext>
            </a:extLst>
          </p:cNvPr>
          <p:cNvSpPr/>
          <p:nvPr userDrawn="1"/>
        </p:nvSpPr>
        <p:spPr>
          <a:xfrm>
            <a:off x="8423275" y="4746625"/>
            <a:ext cx="292100" cy="292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878067-267D-41F0-8643-A4203B1DDBF9}"/>
              </a:ext>
            </a:extLst>
          </p:cNvPr>
          <p:cNvCxnSpPr/>
          <p:nvPr userDrawn="1"/>
        </p:nvCxnSpPr>
        <p:spPr>
          <a:xfrm>
            <a:off x="8329613" y="4721225"/>
            <a:ext cx="0" cy="3429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3E26A1-B884-45E1-8C39-AC2BC7A42B7E}"/>
              </a:ext>
            </a:extLst>
          </p:cNvPr>
          <p:cNvCxnSpPr/>
          <p:nvPr userDrawn="1"/>
        </p:nvCxnSpPr>
        <p:spPr>
          <a:xfrm>
            <a:off x="0" y="4892675"/>
            <a:ext cx="833278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9" y="3564117"/>
            <a:ext cx="7260431" cy="983226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lang="en-GB" sz="18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3393381" cy="2967959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tIns="457200" rtlCol="0" anchorCtr="1">
            <a:noAutofit/>
          </a:bodyPr>
          <a:lstStyle>
            <a:lvl1pPr>
              <a:defRPr lang="en-GB" sz="9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3548F71D-449D-40C4-B9F2-C7556B4DBF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3275" y="4746626"/>
            <a:ext cx="292100" cy="295275"/>
          </a:xfrm>
        </p:spPr>
        <p:txBody>
          <a:bodyPr lIns="0" rIns="0" anchorCtr="1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prstClr val="whit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27AF2A-4737-4534-909B-1C9B4C8FB2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50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2647900" y="1659550"/>
            <a:ext cx="3848100" cy="1159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ubTitle" idx="1"/>
          </p:nvPr>
        </p:nvSpPr>
        <p:spPr>
          <a:xfrm>
            <a:off x="2647975" y="2763850"/>
            <a:ext cx="3848100" cy="784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None/>
              <a:defRPr sz="1800">
                <a:solidFill>
                  <a:srgbClr val="33CC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0143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C6E6-0A32-4590-A677-883B37626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46034-1A83-4CD4-8EDC-09D6978F907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66AB-C715-4A85-916D-00DD8CBB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C9FDD-896B-422B-8454-35CB81FC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B0819-00AC-4B00-B4BE-4B8BB555B67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775384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804E5-7F68-4EEB-B8E0-21CC21D44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382E-B84F-4FCE-AA71-D031BB53C77D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8AC7B-7589-441B-9C6D-D8DA2391B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5BF97-0538-4E06-85DA-2229E07A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5B062-101B-4291-B1DD-4064221538F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61339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FDA22-09F0-4867-934A-8B969FEE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F9FF7-0991-49CE-B4C6-5796A973220B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EE9A-B57E-4A75-824A-D55FC52C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890C-B932-4380-BBA2-151890C3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5680-605C-4AF2-8D37-7CB50A55F50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91508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613F84-D758-4E8D-A194-32E1AD9F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E7BDF-6178-41B5-BC10-C1D9A9E52E4E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81E6D8-0CB2-43AE-B94B-41CDF351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07E1A2-EFAE-4998-9D8C-509B33DA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09B97-0F8E-42F7-9647-8B42E1A2315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3035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D28A54-7454-4581-A585-A240B061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F8137-6052-4410-B1DD-06B177182843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04CEE47-59F9-4BE5-A9AF-41D5D1480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F2DAC0-ECAE-4910-AB4D-3BC80A74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5AD0A-0911-4398-90F0-73D8A772B82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562808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04753E-892A-4917-A6F9-7A09EA2B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D39F-40A4-40AC-B472-12335FE406FA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9149B8-8E1B-489D-A132-A63C4BAB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40C4E6-856F-4629-997C-3D46CC56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8FD35-BC29-4F66-AFDC-E2556EBCC36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19385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B1A631-575C-4458-850E-DD76BE7C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3C765-9F9C-423D-A6CD-7B59B37BEB1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85743C-FD34-4E64-A903-8BCBE61A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3983CE-30F3-469D-9340-5A9FA8E7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F9EC9-5F18-4330-8454-DC9029E1AB09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28006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7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2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6ADC49-7617-4C34-AAB6-5267D6CB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7D661-8FB5-46A1-9414-AE188FB43BC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8C951A-6203-47FB-B278-38919888A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73E128-6335-4F9E-89A0-0298096C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E7833-6798-4629-832D-17862A9A405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61101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2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1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6ABB5B-6385-47E0-8978-11A66363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2391-BECB-483B-A2DB-F48EF9D4FB4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4636C3C-6555-4E8F-AD07-05D944E96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5CA19B-7B7C-4B07-B695-63EB8397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0539-CAE5-4F58-B14E-A965DED66162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8095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2D7B6-A62C-4D60-9AB5-40389410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0FF3-9298-4DCB-A800-5228F273F844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03C40-31A4-4E4E-93EC-A16CD507F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73C7C-8CE2-4CF7-8BB0-E123282E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38C9-DF0B-458D-B59E-B857E356A0C8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827021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1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1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D4148-59C5-421A-B703-F72C9930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D64B-BA51-4B4B-89A9-84CBEF20FDA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C490-5716-49E0-9B6D-25BB81F5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B03-DB6C-4212-8C8C-1C2B403AE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40E8B-51D8-4AD2-8EE3-5932C5D0571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796024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BCAFC-3F32-499F-BAB3-02FAA771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5798F-6A8D-4CA8-9AD7-629EA74934A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FE95-4B73-483B-931F-338AC32A5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23DAD-432F-499E-8354-AD208B498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FA55-269D-4D18-9BEF-B076783C8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792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2CBF-B5DF-4B9F-972B-884CBFDB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BC285-2650-4300-BAD9-1CEA59EF69E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22DE-FC41-482B-A179-78571F4F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67AB-D0A3-410E-8A21-A8DBC1C4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C9962-628C-45FC-8EFF-A6E9CD3A1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7BD10-1A65-4A5B-A4E7-5D2C23ED0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A657-63F7-4063-8B58-270241D00A3A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AE5C2-F0EC-434E-9F77-CB235D6E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E6D93-E1E8-447F-9C11-52FD7FF7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D1F1-D78A-4D00-9BB1-C7A063C62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87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641C62-919C-4204-9E3C-9A474AD1F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B7715-F22F-4529-9731-D4193A20CA3B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2B0EA1-DA07-489A-BFB4-BF408716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75F5FD-113F-4369-85B7-F54B0C88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52EB-F95B-42F0-BAA9-8BCB2CBD3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33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7B63E0-D92B-4F7A-BB23-3C6CCDACD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702E-388D-4F22-884E-3557A130675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873D22-275D-4DDE-B25C-D19B9D796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FD36B6-C635-465A-8259-4143D032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E2BDF-A0F8-4F8A-8B29-CD9853C71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81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EA5820F-80AB-4CC7-B9AD-02F7F188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77830-3C00-4BDE-80AD-8E98030E1B5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7744B18-A81F-472A-8C5A-10819567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E9ECD1-B53E-4C8C-888D-0547EDED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1831-2C43-4324-825D-A0937E4DA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60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823EB9-1FCA-477D-A093-6D2CF6D6B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725B8-5412-4706-95E8-24EB8AA1ED9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B8403E-7297-4B83-87E4-D0BE34266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8537651-CAB7-44D8-9B09-41500FA6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DFE93-6E08-47BB-803D-575BB3302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90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6ADCF4-25B2-4B89-9BEE-C02113BE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8916-26E7-4B98-AE39-B7E1054DA869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E4A114-1156-4DCE-84B0-CB6F037C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B9E1F0-F62C-45B9-A087-4F4747C1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CADC-FD99-45C0-97D9-7E6C13FA2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60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EE3612-B4CD-4317-BB5E-1C34A1166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BC8B-1E4B-49D6-830E-A627256C3B5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808C45-0C89-4A32-B2A9-2E1F4B42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B3CA80-190D-415C-9039-856D43FB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31576-08DA-4FD6-9E4B-A706824DE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402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E206E-9469-45BF-AB13-316269BE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01B3E-3505-46E8-B62D-FC443DEA395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F6E56-0A1B-4097-967B-7635E64F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12E0-C870-431F-9323-0DB82A40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DDA2-2CB5-490B-8B4F-F5580DB93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57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19804-85D9-477D-AE65-A9D5BDB9F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BE708-A7A7-4685-A4B0-8DEADC1B87B0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7108-0174-4D05-A5E6-A55A7E99F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8EBC-DCD3-4BB7-A575-8742A124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641E7-6918-487A-B98E-1598F60EA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6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95A36-D6F2-448E-B62F-AC1416E2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DD816-D9CF-46DB-9019-65BA76C334A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855C3-4F05-42C9-8A09-9EDE7185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B8886-F4C8-4351-A033-2265D7FC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B34BC-88AE-4ACE-9668-5E2AA456BF0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781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9BD6A-5A01-41EA-B251-85FB1907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D1C95-10A3-49C9-BEA6-5A30B8F4895A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C13BB-88FD-415E-B61B-FCCFA0777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B492D-B06A-4A6F-AE03-7F308F7B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9C84C-8E04-482D-8D8D-C3365E2B960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499177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8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8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7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7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56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16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754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BB747-D420-48EB-B221-3F87BDFC9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BD8D-6AF7-414C-8A15-991E976A8B38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F927-3AC7-4722-A747-1A71848F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B5D48-7AC8-4ED0-AFCA-1D277CED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2F1D-391C-4A42-AFD3-4CFD1D8F26D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0026510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A1157C-3E38-4CBC-B373-A1C2743A3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4648-865A-4673-9A8E-7428E6B9C2A8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93079A-1256-4DDA-BF1F-48D2EB9F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BE1BCA-7D1B-4DE8-875F-D61BC7A6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CF5C5-BBDF-4CD2-9688-34E4B58BA7C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11519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594" indent="0">
              <a:buNone/>
              <a:defRPr sz="1000" b="1"/>
            </a:lvl2pPr>
            <a:lvl3pPr marL="457189" indent="0">
              <a:buNone/>
              <a:defRPr sz="900" b="1"/>
            </a:lvl3pPr>
            <a:lvl4pPr marL="685783" indent="0">
              <a:buNone/>
              <a:defRPr sz="800" b="1"/>
            </a:lvl4pPr>
            <a:lvl5pPr marL="914378" indent="0">
              <a:buNone/>
              <a:defRPr sz="800" b="1"/>
            </a:lvl5pPr>
            <a:lvl6pPr marL="1142972" indent="0">
              <a:buNone/>
              <a:defRPr sz="800" b="1"/>
            </a:lvl6pPr>
            <a:lvl7pPr marL="1371566" indent="0">
              <a:buNone/>
              <a:defRPr sz="800" b="1"/>
            </a:lvl7pPr>
            <a:lvl8pPr marL="1600160" indent="0">
              <a:buNone/>
              <a:defRPr sz="800" b="1"/>
            </a:lvl8pPr>
            <a:lvl9pPr marL="1828754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F864557-4478-4BF1-8FF2-29EE34B0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DF943-8EDC-4747-853D-A465B7A1D064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55999D-EDB0-48D1-AFCE-05E92BF7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B1CD33-CFD3-4AC2-B075-53371CD6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8429-2C8D-4336-BF45-BED52A7306B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196116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034C29-5713-4AB3-B1F0-5B132EA91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21A7-23A8-4133-A6C6-D29D9EF6A3F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C446-72AA-4E08-8F11-58137702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F099A0-59A1-4B5D-8DC5-2D415058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7DB3-63DB-476B-92D0-9A087756474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8704662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04EC2E2-A2F1-4D6B-897C-1EB01EFE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B8B5C-E4A4-41D3-AFC9-4567ABF286B0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B0EE8A-8D24-4EDE-8A18-945D65C8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52FBA0-21C0-4EC1-A126-02E29C69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BDCA0-94A1-4296-ADC7-1AD36CBCCE4B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402956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36526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798F87-8E31-4592-AA7D-283506C02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E061-B50A-4A7E-8EA4-1BD09F43747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9444DF-7EFB-4012-89EA-4B1C3DA8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3DFE9A-97FC-4C3D-8C60-F6C98885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87EE5-4C8C-4B16-A875-D0013065075A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43892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1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594" indent="0">
              <a:buNone/>
              <a:defRPr sz="1400"/>
            </a:lvl2pPr>
            <a:lvl3pPr marL="457189" indent="0">
              <a:buNone/>
              <a:defRPr sz="1200"/>
            </a:lvl3pPr>
            <a:lvl4pPr marL="685783" indent="0">
              <a:buNone/>
              <a:defRPr sz="1000"/>
            </a:lvl4pPr>
            <a:lvl5pPr marL="914378" indent="0">
              <a:buNone/>
              <a:defRPr sz="1000"/>
            </a:lvl5pPr>
            <a:lvl6pPr marL="1142972" indent="0">
              <a:buNone/>
              <a:defRPr sz="1000"/>
            </a:lvl6pPr>
            <a:lvl7pPr marL="1371566" indent="0">
              <a:buNone/>
              <a:defRPr sz="1000"/>
            </a:lvl7pPr>
            <a:lvl8pPr marL="1600160" indent="0">
              <a:buNone/>
              <a:defRPr sz="1000"/>
            </a:lvl8pPr>
            <a:lvl9pPr marL="1828754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0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594" indent="0">
              <a:buNone/>
              <a:defRPr sz="600"/>
            </a:lvl2pPr>
            <a:lvl3pPr marL="457189" indent="0">
              <a:buNone/>
              <a:defRPr sz="500"/>
            </a:lvl3pPr>
            <a:lvl4pPr marL="685783" indent="0">
              <a:buNone/>
              <a:defRPr sz="450"/>
            </a:lvl4pPr>
            <a:lvl5pPr marL="914378" indent="0">
              <a:buNone/>
              <a:defRPr sz="450"/>
            </a:lvl5pPr>
            <a:lvl6pPr marL="1142972" indent="0">
              <a:buNone/>
              <a:defRPr sz="450"/>
            </a:lvl6pPr>
            <a:lvl7pPr marL="1371566" indent="0">
              <a:buNone/>
              <a:defRPr sz="450"/>
            </a:lvl7pPr>
            <a:lvl8pPr marL="1600160" indent="0">
              <a:buNone/>
              <a:defRPr sz="450"/>
            </a:lvl8pPr>
            <a:lvl9pPr marL="1828754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8C9929-1212-4D38-B3AD-36DD47CA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78CF-EC69-409C-A7BB-F2C8DCE07E50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34E347-7088-4D43-BAF0-F49E808E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533A78-B882-4188-9DE9-075D46CC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E9B4-E3AB-448C-8176-054019330B04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43272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A632-DE3F-4788-9470-A8D95DF8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67C2A-3C11-4AFD-926E-2BC67E40508E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EA8B-1AAD-40FA-BC55-3A088DEB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C366-AF1C-425C-9E96-9C8CA6E3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E8E2C-5FA3-45E7-9A66-696739BD16E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790713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0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0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0D332-9B51-4F21-B7B6-6D985D87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F47A6-8701-4CFD-A70B-10E8CB165F01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F7ED4-592F-4C73-AF6D-B318892F3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087B3-0CFD-499F-BCD5-EE11CEE2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08A4C-3F25-4422-BD46-46D7FB9DED6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57313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7284-2A53-444A-9025-0C48B207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A12F-BE13-4332-948A-997C7DEC0322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090EA-A3FB-4941-A1B0-42FBE71B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30F68-6751-480B-872F-7AA354C2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14303-E75B-46CE-83DF-024F18565C9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6197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A3B14-594E-4E96-97E0-F6CE331A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B4EC2-9F41-468E-949B-0279265240C7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19456-A8A2-44FA-AC0B-2CCC814EA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2DEB-037D-4585-8FAD-E971770B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AE77-4DF5-424F-99DF-8CB926FA53F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0980433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FA178-D180-42E1-A8E2-EBADA8B71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CA26-A2CF-409E-B571-CC79A82422C7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D6E0A-F425-4B39-BB8B-AF5AE8032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F13D4-BF1D-40A4-B2C7-FDBC13AE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B129B-8403-45F4-96A0-ECCEB84D176E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343631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4CB490-FD29-4074-92F7-2B82B8D7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5744E-A7D6-4809-BF27-383C1205F637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7C085E-3E6D-4F63-B806-83ECF4ED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C7E569-4A05-48B8-83C7-458921A0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E8B9-88CC-430C-B084-7E46B11084D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6547860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15EDB80-54A3-4F29-B14B-573C58442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16019-3457-4EA6-9B4C-B6750C294625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D81AB0-2547-42B9-9D30-41F7DBBB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BEB29E-5BCF-4ED6-91E6-44FA1E7C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B1BF1-E046-4EE5-B8DC-BB41D1A405C5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80237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13ADBA-B3AE-4F99-866B-56F8CC044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8D73C-C09E-4478-96C7-4F41D2601E68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E2FC63-E959-4AD7-9E12-05665B4B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C7AFE5-F701-43A1-9F2A-47EAA4F9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403E2-3C57-4C93-AF0D-87B15F042D36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424918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CB63A8-A041-4926-9FCA-E8FD91BA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9EEA-B778-42BF-A9A4-AC1E27BA7C0F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2DBFA0D-59DC-4FA0-934A-50950AF38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3092E0-D511-4167-B6A4-D2C37C28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06CE-97A2-4044-B975-E942B520812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9349832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E210A2-1B51-4773-B4D1-CB741419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4EA1-C319-4406-BE0E-DBE69B45AA33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ADAA88-F127-40F7-9E4F-A2D98D27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770BC6-01D2-46A9-A193-CEA9C7A9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45A9-1F4D-449C-B136-B2F533DF175F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23571949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7840E-33F8-4139-B3EE-AF8E3239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68749-7801-48F8-9AA6-FA5373B982A1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FAA73B-D504-438A-951B-9C433D1BA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2E6E9E-D563-4109-91B3-0B51DD15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CD44-CB77-4B27-9E51-8B5242365E9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3684382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A8635-186E-4371-B584-18DFA556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A6F6F-E80C-4954-9961-8546F0FF9F7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95B57-5B3A-4486-8456-6FAC5376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DDBDD-9E56-4D83-98BD-6A57C651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659E-8E25-4405-8980-1547D1D76AFD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52810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3" r:id="rId3"/>
    <p:sldLayoutId id="2147483660" r:id="rId4"/>
    <p:sldLayoutId id="2147483661" r:id="rId5"/>
    <p:sldLayoutId id="2147483662" r:id="rId6"/>
    <p:sldLayoutId id="2147483664" r:id="rId7"/>
    <p:sldLayoutId id="2147483655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3" r:id="rId14"/>
    <p:sldLayoutId id="2147483672" r:id="rId15"/>
    <p:sldLayoutId id="2147483671" r:id="rId16"/>
    <p:sldLayoutId id="2147483656" r:id="rId17"/>
    <p:sldLayoutId id="2147483835" r:id="rId18"/>
    <p:sldLayoutId id="2147483837" r:id="rId19"/>
    <p:sldLayoutId id="2147483686" r:id="rId20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37D9745C-B53B-46AA-B9DD-4BD8BA2AFD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33C6EADA-8542-49BA-8370-B9F807180B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E94B-08E4-4BF1-83D9-9CE1E9DCB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2294DD-E55E-4FCD-8461-7DDF2CEA0B61}" type="datetimeFigureOut">
              <a:rPr lang="th-TH"/>
              <a:pPr>
                <a:defRPr/>
              </a:pPr>
              <a:t>20/11/67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EBBBD-BBD8-4422-B4CC-0E3CAF544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D5F0A-CE94-4DA9-AC99-DF22246DD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D99DE7-20ED-46EC-BDBB-6F516F803FC7}" type="slidenum">
              <a:rPr lang="th-TH" altLang="en-US"/>
              <a:pPr>
                <a:defRPr/>
              </a:pPr>
              <a:t>‹#›</a:t>
            </a:fld>
            <a:endParaRPr lang="th-TH" altLang="en-US"/>
          </a:p>
        </p:txBody>
      </p:sp>
    </p:spTree>
    <p:extLst>
      <p:ext uri="{BB962C8B-B14F-4D97-AF65-F5344CB8AC3E}">
        <p14:creationId xmlns:p14="http://schemas.microsoft.com/office/powerpoint/2010/main" val="224170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40" r:id="rId12"/>
    <p:sldLayoutId id="2147483841" r:id="rId13"/>
  </p:sldLayoutIdLst>
  <p:transition spd="med">
    <p:circl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DC9FF15C-CF48-4022-B4D9-127228119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BED30757-BB00-4ED0-8F17-50D695154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DE14-5A78-4F77-933C-98EEB45CD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E165948-3DA4-4736-AA48-36EDB5470A5A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0F51-3976-4722-971A-2E65BD086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2BF4A-FC6C-4439-A295-13D640B5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B6F33C-FF3E-47BA-89C0-3B9F5181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4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CE7AB-ACF7-44B3-B01A-870837E85681}" type="datetime1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B8DF-3AA0-4064-B82D-87D2558E6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72D98C03-D53F-4BCB-A11A-47E51EE9D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1EB58763-7224-456E-86E0-9013BD545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D193B-2A1C-45C1-BD27-01FDA67CA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E93B02A-3F37-4971-AD7E-76E78FD6D1B7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2B9F6-0E73-4EFB-B703-81DDDFE51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B40D4-3F79-4C39-9AA6-0746A57F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3D2812-4D4D-43D8-B969-A941FA756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4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id="{F0338BA5-9BCE-4D3F-891B-1E002125ED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id="{D24760D6-4CBE-485D-B0F9-290DF1BA4A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B5E45-E4BA-42D0-89C5-03165E28A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18F907-EB76-4491-8B6B-C551D9E115CC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E503-141D-4655-A287-DE9845B87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0B953-E2B2-4353-8439-0FF9411AD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CC954E6-2846-473E-A0EE-2D86C6DADDC7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04572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EB5FAE51-04F1-4A59-B666-D41AAE02A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B1DA11D7-4C67-4C0F-B293-61DCB5A67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40598-9DAB-4554-A946-3482F5B02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591C1-1868-4608-BA65-46DF14175633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1571-D7B8-4E65-8CCA-991E71232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FC7F7-B285-44B0-AB08-4C4673EAA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B6DA36-A50B-4135-B298-19EE904F9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648FE41E-E2E5-48D1-81DD-3FD47B784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2066BFB7-750B-44A9-B25A-A1CA75EE2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1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B1F44-132B-45B9-A9AA-FDDFECC1D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0F7590-0B39-48BD-8184-5C5593F2A689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8CD2C-85B6-4AB8-82B1-A076681A0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03809-D598-4DC3-A98C-6A6F3B60C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A1AF21C-5971-4374-813F-C57688BA537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176669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457189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189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378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46" indent="-171446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66" indent="-142871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486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080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indent="-114297" algn="l" defTabSz="457189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8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2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1DDC3080-7515-49D1-9C88-C1FE7317F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38113"/>
            <a:ext cx="4114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6DCF3F1-45F2-462B-A67A-CDED3FCF4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00100"/>
            <a:ext cx="41148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B4D5B-4336-4BFA-B3BE-09283DCB41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519E69B-577E-41BD-B9A5-83A34C4A4D16}" type="datetimeFigureOut">
              <a:rPr lang="en-US"/>
              <a:pPr>
                <a:defRPr/>
              </a:pPr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CE211-F04C-466A-8D2E-281E779F1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908DF-D8C5-41E3-9D1F-BC0DBFDA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4D70C9-141A-4503-80AA-39889DB4FAC1}" type="slidenum">
              <a:rPr lang="en-US" altLang="th-TH"/>
              <a:pPr>
                <a:defRPr/>
              </a:pPr>
              <a:t>‹#›</a:t>
            </a:fld>
            <a:endParaRPr lang="en-US" altLang="th-TH"/>
          </a:p>
        </p:txBody>
      </p:sp>
    </p:spTree>
    <p:extLst>
      <p:ext uri="{BB962C8B-B14F-4D97-AF65-F5344CB8AC3E}">
        <p14:creationId xmlns:p14="http://schemas.microsoft.com/office/powerpoint/2010/main" val="40142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1714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5" Type="http://schemas.openxmlformats.org/officeDocument/2006/relationships/comments" Target="../comments/comment1.xml"/><Relationship Id="rId4" Type="http://schemas.openxmlformats.org/officeDocument/2006/relationships/image" Target="../media/image2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2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3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3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3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0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2.jp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143.png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image" Target="../media/image154.sv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0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0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58.sv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62.jpg"/><Relationship Id="rId5" Type="http://schemas.openxmlformats.org/officeDocument/2006/relationships/image" Target="../media/image161.emf"/><Relationship Id="rId4" Type="http://schemas.openxmlformats.org/officeDocument/2006/relationships/image" Target="../media/image160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66.emf"/><Relationship Id="rId5" Type="http://schemas.openxmlformats.org/officeDocument/2006/relationships/image" Target="../media/image165.svg"/><Relationship Id="rId4" Type="http://schemas.openxmlformats.org/officeDocument/2006/relationships/image" Target="../media/image16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0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0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5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61.emf"/><Relationship Id="rId4" Type="http://schemas.openxmlformats.org/officeDocument/2006/relationships/image" Target="../media/image6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7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3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8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8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09.svg"/><Relationship Id="rId9" Type="http://schemas.microsoft.com/office/2007/relationships/diagramDrawing" Target="../diagrams/drawing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2.png"/><Relationship Id="rId4" Type="http://schemas.microsoft.com/office/2007/relationships/hdphoto" Target="../media/hdphoto4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0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0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0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>
            <a:extLst>
              <a:ext uri="{FF2B5EF4-FFF2-40B4-BE49-F238E27FC236}">
                <a16:creationId xmlns:a16="http://schemas.microsoft.com/office/drawing/2014/main" id="{A0601DB4-8D38-1BBB-6B61-234F53D16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D031CD73-A925-C467-31F6-8C3728636A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8A3B35C-C7BF-A307-6E14-08306F960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" y="675"/>
            <a:ext cx="9139722" cy="5143500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F6C6D711-21AC-0DDE-91B3-D86012110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032488"/>
            <a:ext cx="1567514" cy="9468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B36CD9D-BE86-EF5B-528B-34C90B79A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1844"/>
            <a:ext cx="1366340" cy="88685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2EB734E-EC68-FBA6-BF39-7412290C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414" y="4447547"/>
            <a:ext cx="155461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3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B565172A-1D29-4A90-968F-F374E924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" y="51470"/>
            <a:ext cx="9140825" cy="5143500"/>
          </a:xfrm>
          <a:prstGeom prst="rect">
            <a:avLst/>
          </a:prstGeom>
          <a:noFill/>
          <a:ln>
            <a:solidFill>
              <a:srgbClr val="C2E5E9"/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CA873A2-4AD6-19CC-C046-38B1B46C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850867"/>
            <a:ext cx="1656184" cy="292633"/>
          </a:xfrm>
          <a:prstGeom prst="rect">
            <a:avLst/>
          </a:prstGeom>
          <a:solidFill>
            <a:srgbClr val="C2E5E9"/>
          </a:solidFill>
        </p:spPr>
      </p:pic>
    </p:spTree>
  </p:cSld>
  <p:clrMapOvr>
    <a:masterClrMapping/>
  </p:clrMapOvr>
  <p:transition spd="med">
    <p:circl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1">
            <a:extLst>
              <a:ext uri="{FF2B5EF4-FFF2-40B4-BE49-F238E27FC236}">
                <a16:creationId xmlns:a16="http://schemas.microsoft.com/office/drawing/2014/main" id="{D0302F17-76FB-09B3-F388-D4FCDF83A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825"/>
            <a:ext cx="9144000" cy="576263"/>
          </a:xfrm>
          <a:solidFill>
            <a:srgbClr val="FF9966"/>
          </a:solidFill>
        </p:spPr>
        <p:txBody>
          <a:bodyPr/>
          <a:lstStyle/>
          <a:p>
            <a:endParaRPr kumimoji="0" lang="th-TH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Kodchasal" panose="02000506000000020004" pitchFamily="2" charset="-34"/>
              <a:ea typeface="맑은 고딕" panose="020B0503020000020004" pitchFamily="34" charset="-127"/>
              <a:cs typeface="TH Kodchasal" panose="02000506000000020004" pitchFamily="2" charset="-34"/>
            </a:endParaRPr>
          </a:p>
          <a:p>
            <a:r>
              <a:rPr lang="th-TH" altLang="ko-KR" b="1" dirty="0">
                <a:solidFill>
                  <a:schemeClr val="tx1"/>
                </a:solidFill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  <a:t>หน่วยงานในสังกัดกระทรวงสาธารณสุข</a:t>
            </a:r>
            <a:b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</a:br>
            <a:endParaRPr lang="th-TH" dirty="0">
              <a:solidFill>
                <a:schemeClr val="accent2">
                  <a:lumMod val="50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F5355F-4AB0-E73E-1B02-E92514C36B88}"/>
              </a:ext>
            </a:extLst>
          </p:cNvPr>
          <p:cNvSpPr txBox="1"/>
          <p:nvPr/>
        </p:nvSpPr>
        <p:spPr>
          <a:xfrm>
            <a:off x="808823" y="1121453"/>
            <a:ext cx="4521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หน่วยงานของรัฐในกำกับรัฐมนตรีว่าการกระทรวงสาธารณสุข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6FE92-3A39-81FA-43A7-A2598525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62" y="4495682"/>
            <a:ext cx="886916" cy="534474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917EBB0-423B-BD9B-E7ED-C20625E29960}"/>
              </a:ext>
            </a:extLst>
          </p:cNvPr>
          <p:cNvGraphicFramePr>
            <a:graphicFrameLocks noGrp="1"/>
          </p:cNvGraphicFramePr>
          <p:nvPr/>
        </p:nvGraphicFramePr>
        <p:xfrm>
          <a:off x="898310" y="2056423"/>
          <a:ext cx="3382808" cy="2063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67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006941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60048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สำนักงานหลักประกันสุขภาพแห่งชาติ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สถาบันวิจัยระบบสุขภาพแห่งชาติ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สถาบันการแพทย์ฉุกเฉินแห่งชาติ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สถาบันวัคซีนแห่งชาติ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BBA56460-68D1-E009-ABA5-565220CFF624}"/>
              </a:ext>
            </a:extLst>
          </p:cNvPr>
          <p:cNvGraphicFramePr>
            <a:graphicFrameLocks noGrp="1"/>
          </p:cNvGraphicFramePr>
          <p:nvPr/>
        </p:nvGraphicFramePr>
        <p:xfrm>
          <a:off x="5591846" y="1467839"/>
          <a:ext cx="3312368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1324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2921044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65975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โรงพยาบาลบ้านแพ้ว (องค์การมหาชน)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สถาบันรับรองคุณภาพสถานพยาบาล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(องค์การมหาชน)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</a:tbl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C3213D8-0408-4009-E6FC-45341B22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759"/>
            <a:ext cx="970592" cy="361593"/>
          </a:xfrm>
          <a:prstGeom prst="rect">
            <a:avLst/>
          </a:prstGeom>
        </p:spPr>
      </p:pic>
      <p:sp>
        <p:nvSpPr>
          <p:cNvPr id="10" name="รูปเจ็ดเหลี่ยม 9">
            <a:extLst>
              <a:ext uri="{FF2B5EF4-FFF2-40B4-BE49-F238E27FC236}">
                <a16:creationId xmlns:a16="http://schemas.microsoft.com/office/drawing/2014/main" id="{C170ACEA-FA53-8141-1BE4-45B7DCF43AEC}"/>
              </a:ext>
            </a:extLst>
          </p:cNvPr>
          <p:cNvSpPr/>
          <p:nvPr/>
        </p:nvSpPr>
        <p:spPr>
          <a:xfrm>
            <a:off x="376775" y="1119364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5223B8D-AF9D-16BF-B578-0F17785FD30D}"/>
              </a:ext>
            </a:extLst>
          </p:cNvPr>
          <p:cNvSpPr txBox="1"/>
          <p:nvPr/>
        </p:nvSpPr>
        <p:spPr>
          <a:xfrm>
            <a:off x="6298146" y="1005016"/>
            <a:ext cx="2344789" cy="531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องค์การมหาชน</a:t>
            </a:r>
          </a:p>
        </p:txBody>
      </p:sp>
      <p:sp>
        <p:nvSpPr>
          <p:cNvPr id="12" name="รูปเจ็ดเหลี่ยม 11">
            <a:extLst>
              <a:ext uri="{FF2B5EF4-FFF2-40B4-BE49-F238E27FC236}">
                <a16:creationId xmlns:a16="http://schemas.microsoft.com/office/drawing/2014/main" id="{1B67A52F-6B9D-D2C8-EE82-C61D249E1DBC}"/>
              </a:ext>
            </a:extLst>
          </p:cNvPr>
          <p:cNvSpPr/>
          <p:nvPr/>
        </p:nvSpPr>
        <p:spPr>
          <a:xfrm>
            <a:off x="5875545" y="1012898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aphicFrame>
        <p:nvGraphicFramePr>
          <p:cNvPr id="13" name="ตาราง 12">
            <a:extLst>
              <a:ext uri="{FF2B5EF4-FFF2-40B4-BE49-F238E27FC236}">
                <a16:creationId xmlns:a16="http://schemas.microsoft.com/office/drawing/2014/main" id="{4D208338-E41A-6DCE-1A2B-B9EFE8011F06}"/>
              </a:ext>
            </a:extLst>
          </p:cNvPr>
          <p:cNvGraphicFramePr>
            <a:graphicFrameLocks noGrp="1"/>
          </p:cNvGraphicFramePr>
          <p:nvPr/>
        </p:nvGraphicFramePr>
        <p:xfrm>
          <a:off x="4991998" y="3645822"/>
          <a:ext cx="2820362" cy="48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98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2487164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5873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องค์การเภสัชกรรม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</a:tbl>
          </a:graphicData>
        </a:graphic>
      </p:graphicFrame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97D62C4E-553D-A4AD-D8AE-8C7B2FA846C6}"/>
              </a:ext>
            </a:extLst>
          </p:cNvPr>
          <p:cNvSpPr txBox="1"/>
          <p:nvPr/>
        </p:nvSpPr>
        <p:spPr>
          <a:xfrm>
            <a:off x="5751773" y="3174087"/>
            <a:ext cx="2344789" cy="531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รัฐวิสาหกิจ</a:t>
            </a:r>
          </a:p>
        </p:txBody>
      </p:sp>
      <p:sp>
        <p:nvSpPr>
          <p:cNvPr id="15" name="รูปเจ็ดเหลี่ยม 14">
            <a:extLst>
              <a:ext uri="{FF2B5EF4-FFF2-40B4-BE49-F238E27FC236}">
                <a16:creationId xmlns:a16="http://schemas.microsoft.com/office/drawing/2014/main" id="{D3E05506-7B04-D6A5-4BD7-8EE2ACC94299}"/>
              </a:ext>
            </a:extLst>
          </p:cNvPr>
          <p:cNvSpPr/>
          <p:nvPr/>
        </p:nvSpPr>
        <p:spPr>
          <a:xfrm>
            <a:off x="5330566" y="3125370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6771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1">
            <a:extLst>
              <a:ext uri="{FF2B5EF4-FFF2-40B4-BE49-F238E27FC236}">
                <a16:creationId xmlns:a16="http://schemas.microsoft.com/office/drawing/2014/main" id="{D0302F17-76FB-09B3-F388-D4FCDF83A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825"/>
            <a:ext cx="9144000" cy="576263"/>
          </a:xfrm>
          <a:solidFill>
            <a:srgbClr val="FF9966"/>
          </a:solidFill>
        </p:spPr>
        <p:txBody>
          <a:bodyPr/>
          <a:lstStyle/>
          <a:p>
            <a:endParaRPr kumimoji="0" lang="th-TH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Kodchasal" panose="02000506000000020004" pitchFamily="2" charset="-34"/>
              <a:ea typeface="맑은 고딕" panose="020B0503020000020004" pitchFamily="34" charset="-127"/>
              <a:cs typeface="TH Kodchasal" panose="02000506000000020004" pitchFamily="2" charset="-34"/>
            </a:endParaRPr>
          </a:p>
          <a:p>
            <a:r>
              <a:rPr lang="th-TH" altLang="ko-KR" b="1" dirty="0">
                <a:solidFill>
                  <a:schemeClr val="tx1"/>
                </a:solidFill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  <a:t>หน่วยงานในสังกัดกระทรวงสาธารณสุข</a:t>
            </a:r>
            <a:b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</a:br>
            <a:endParaRPr lang="th-TH" dirty="0">
              <a:solidFill>
                <a:schemeClr val="accent2">
                  <a:lumMod val="50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F5355F-4AB0-E73E-1B02-E92514C36B88}"/>
              </a:ext>
            </a:extLst>
          </p:cNvPr>
          <p:cNvSpPr txBox="1"/>
          <p:nvPr/>
        </p:nvSpPr>
        <p:spPr>
          <a:xfrm>
            <a:off x="755576" y="929386"/>
            <a:ext cx="6571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หน่วยงานในสังกัดสำนักงานปลัดกระทรวงสาธารณสุข ราชการบริหารส่วนกลาง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6FE92-3A39-81FA-43A7-A2598525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62" y="4495682"/>
            <a:ext cx="886916" cy="534474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917EBB0-423B-BD9B-E7ED-C20625E29960}"/>
              </a:ext>
            </a:extLst>
          </p:cNvPr>
          <p:cNvGraphicFramePr>
            <a:graphicFrameLocks noGrp="1"/>
          </p:cNvGraphicFramePr>
          <p:nvPr/>
        </p:nvGraphicFramePr>
        <p:xfrm>
          <a:off x="755576" y="1851670"/>
          <a:ext cx="3384376" cy="2942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กองกลาง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กองกฎหมาย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กองการต่างประเทศ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กองการพยาบาล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กองตรวจราชการ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428746117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กองบริหารการคลัง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459208371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BBA56460-68D1-E009-ABA5-565220CFF624}"/>
              </a:ext>
            </a:extLst>
          </p:cNvPr>
          <p:cNvGraphicFramePr>
            <a:graphicFrameLocks noGrp="1"/>
          </p:cNvGraphicFramePr>
          <p:nvPr/>
        </p:nvGraphicFramePr>
        <p:xfrm>
          <a:off x="4644008" y="1550723"/>
          <a:ext cx="3960440" cy="2663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701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550739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92662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กองบริหารการสาธารณสุข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กองบริหารทรัพยากรบุคคล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กองยุทธศาสตร์และแผนงาน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75684814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กองเศรษฐกิจสุขภาพและหลักประกันสุขภาพ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06254202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กองสาธารณสุขฉุกเฉิน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144905502"/>
                  </a:ext>
                </a:extLst>
              </a:tr>
            </a:tbl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C3213D8-0408-4009-E6FC-45341B22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759"/>
            <a:ext cx="970592" cy="361593"/>
          </a:xfrm>
          <a:prstGeom prst="rect">
            <a:avLst/>
          </a:prstGeom>
        </p:spPr>
      </p:pic>
      <p:sp>
        <p:nvSpPr>
          <p:cNvPr id="10" name="รูปเจ็ดเหลี่ยม 9">
            <a:extLst>
              <a:ext uri="{FF2B5EF4-FFF2-40B4-BE49-F238E27FC236}">
                <a16:creationId xmlns:a16="http://schemas.microsoft.com/office/drawing/2014/main" id="{C170ACEA-FA53-8141-1BE4-45B7DCF43AEC}"/>
              </a:ext>
            </a:extLst>
          </p:cNvPr>
          <p:cNvSpPr/>
          <p:nvPr/>
        </p:nvSpPr>
        <p:spPr>
          <a:xfrm>
            <a:off x="323528" y="929386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853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1">
            <a:extLst>
              <a:ext uri="{FF2B5EF4-FFF2-40B4-BE49-F238E27FC236}">
                <a16:creationId xmlns:a16="http://schemas.microsoft.com/office/drawing/2014/main" id="{D0302F17-76FB-09B3-F388-D4FCDF83A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825"/>
            <a:ext cx="9144000" cy="576263"/>
          </a:xfrm>
          <a:solidFill>
            <a:srgbClr val="FF9966"/>
          </a:solidFill>
        </p:spPr>
        <p:txBody>
          <a:bodyPr/>
          <a:lstStyle/>
          <a:p>
            <a:endParaRPr kumimoji="0" lang="th-TH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Kodchasal" panose="02000506000000020004" pitchFamily="2" charset="-34"/>
              <a:ea typeface="맑은 고딕" panose="020B0503020000020004" pitchFamily="34" charset="-127"/>
              <a:cs typeface="TH Kodchasal" panose="02000506000000020004" pitchFamily="2" charset="-34"/>
            </a:endParaRPr>
          </a:p>
          <a:p>
            <a:r>
              <a:rPr lang="th-TH" altLang="ko-KR" b="1" dirty="0">
                <a:solidFill>
                  <a:schemeClr val="tx1"/>
                </a:solidFill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  <a:t>หน่วยงานในสังกัดกระทรวงสาธารณสุข</a:t>
            </a:r>
            <a:b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</a:br>
            <a:endParaRPr lang="th-TH" dirty="0">
              <a:solidFill>
                <a:schemeClr val="accent2">
                  <a:lumMod val="50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F5355F-4AB0-E73E-1B02-E92514C36B88}"/>
              </a:ext>
            </a:extLst>
          </p:cNvPr>
          <p:cNvSpPr txBox="1"/>
          <p:nvPr/>
        </p:nvSpPr>
        <p:spPr>
          <a:xfrm>
            <a:off x="899593" y="817673"/>
            <a:ext cx="6192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หน่วยงานในสังกัดสำนักงานปลัดกระทรวงสาธารณสุข ราชการบริหารส่วนกลาง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6FE92-3A39-81FA-43A7-A2598525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352" y="4393610"/>
            <a:ext cx="1152128" cy="694295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917EBB0-423B-BD9B-E7ED-C20625E29960}"/>
              </a:ext>
            </a:extLst>
          </p:cNvPr>
          <p:cNvGraphicFramePr>
            <a:graphicFrameLocks noGrp="1"/>
          </p:cNvGraphicFramePr>
          <p:nvPr/>
        </p:nvGraphicFramePr>
        <p:xfrm>
          <a:off x="323528" y="1677885"/>
          <a:ext cx="4078408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28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732780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61817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กองสนับสนุนระบบสุขภาพปฐมภูมิ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13</a:t>
                      </a: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spc="-13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spc="-13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กลุ่มตรวจสอบภายใน สำนักงานปลัดกระทรวงสาธารณสุข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14</a:t>
                      </a: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กลุ่มพัฒนาระบบบริหาร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15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สำนักมาตรฐานวินัยและระบบคุณธรรม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  <a:tr h="199762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สำนักสารนิเทศ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428746117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17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สำนักส่งเสริม สนับสนุนการผลิต </a:t>
                      </a: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พัฒนาแพทย์และบุคลากรทางการแพทย์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459208371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BBA56460-68D1-E009-ABA5-565220CFF624}"/>
              </a:ext>
            </a:extLst>
          </p:cNvPr>
          <p:cNvGraphicFramePr>
            <a:graphicFrameLocks noGrp="1"/>
          </p:cNvGraphicFramePr>
          <p:nvPr/>
        </p:nvGraphicFramePr>
        <p:xfrm>
          <a:off x="4723359" y="1419622"/>
          <a:ext cx="4102204" cy="2847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941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766263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38598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สำนักส่งเสริมและสนับสนุนอาหารปลอดภัย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19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วิทยาลัยนักบริหารสาธารณสุข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spc="-9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ศูนย์ปฏิบัติการต่อต้านการทุจริต กระทรวงสาธารณสุข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75684814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สำนักงานเลขานุการคณะกรรมการบำบัดรักษา และฟื้นฟูผู้ติดยาเสพติด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06254202"/>
                  </a:ext>
                </a:extLst>
              </a:tr>
              <a:tr h="542723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ศูนย์เทคโนโลยีสารสนเทศและการสื่อสาร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144905502"/>
                  </a:ext>
                </a:extLst>
              </a:tr>
            </a:tbl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C3213D8-0408-4009-E6FC-45341B229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3759"/>
            <a:ext cx="970592" cy="361593"/>
          </a:xfrm>
          <a:prstGeom prst="rect">
            <a:avLst/>
          </a:prstGeom>
        </p:spPr>
      </p:pic>
      <p:sp>
        <p:nvSpPr>
          <p:cNvPr id="10" name="รูปเจ็ดเหลี่ยม 9">
            <a:extLst>
              <a:ext uri="{FF2B5EF4-FFF2-40B4-BE49-F238E27FC236}">
                <a16:creationId xmlns:a16="http://schemas.microsoft.com/office/drawing/2014/main" id="{C170ACEA-FA53-8141-1BE4-45B7DCF43AEC}"/>
              </a:ext>
            </a:extLst>
          </p:cNvPr>
          <p:cNvSpPr/>
          <p:nvPr/>
        </p:nvSpPr>
        <p:spPr>
          <a:xfrm>
            <a:off x="323528" y="817673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212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ข้อความ 1">
            <a:extLst>
              <a:ext uri="{FF2B5EF4-FFF2-40B4-BE49-F238E27FC236}">
                <a16:creationId xmlns:a16="http://schemas.microsoft.com/office/drawing/2014/main" id="{D0302F17-76FB-09B3-F388-D4FCDF83A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3825"/>
            <a:ext cx="9144000" cy="576263"/>
          </a:xfrm>
          <a:solidFill>
            <a:srgbClr val="FF9966"/>
          </a:solidFill>
        </p:spPr>
        <p:txBody>
          <a:bodyPr/>
          <a:lstStyle/>
          <a:p>
            <a:endParaRPr kumimoji="0" lang="th-TH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Kodchasal" panose="02000506000000020004" pitchFamily="2" charset="-34"/>
              <a:ea typeface="맑은 고딕" panose="020B0503020000020004" pitchFamily="34" charset="-127"/>
              <a:cs typeface="TH Kodchasal" panose="02000506000000020004" pitchFamily="2" charset="-34"/>
            </a:endParaRPr>
          </a:p>
          <a:p>
            <a:r>
              <a:rPr lang="th-TH" altLang="ko-KR" b="1" dirty="0">
                <a:solidFill>
                  <a:schemeClr val="tx1"/>
                </a:solidFill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  <a:t>หน่วยงานในสังกัดกระทรวงสาธารณสุข</a:t>
            </a:r>
            <a:b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</a:br>
            <a:endParaRPr lang="th-TH" dirty="0">
              <a:solidFill>
                <a:schemeClr val="accent2">
                  <a:lumMod val="50000"/>
                </a:schemeClr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0F5355F-4AB0-E73E-1B02-E92514C36B88}"/>
              </a:ext>
            </a:extLst>
          </p:cNvPr>
          <p:cNvSpPr txBox="1"/>
          <p:nvPr/>
        </p:nvSpPr>
        <p:spPr>
          <a:xfrm>
            <a:off x="808824" y="1086674"/>
            <a:ext cx="65714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หน่วยงานในสังกัดสำนักงานปลัดกระทรวงสาธารณสุข ราชการบริหารส่วนกลาง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6FE92-3A39-81FA-43A7-A2598525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4262254"/>
            <a:ext cx="1171118" cy="705740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917EBB0-423B-BD9B-E7ED-C20625E29960}"/>
              </a:ext>
            </a:extLst>
          </p:cNvPr>
          <p:cNvGraphicFramePr>
            <a:graphicFrameLocks noGrp="1"/>
          </p:cNvGraphicFramePr>
          <p:nvPr/>
        </p:nvGraphicFramePr>
        <p:xfrm>
          <a:off x="1763688" y="2067694"/>
          <a:ext cx="4968552" cy="2448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569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4439983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816091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23</a:t>
                      </a: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สำนักงานโครงการพระราชดำริ โครงการเฉลิมพระเกียรติ และกิจกรรมพิเศษ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24</a:t>
                      </a: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สำนักงานรัฐมนตรี กระทรวงสาธารณสุข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25</a:t>
                      </a: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สำนักวิชาการสาธารณสุข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สำนักสุขภาพดิจิทัล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</a:tbl>
          </a:graphicData>
        </a:graphic>
      </p:graphicFrame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C3213D8-0408-4009-E6FC-45341B22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759"/>
            <a:ext cx="970592" cy="361593"/>
          </a:xfrm>
          <a:prstGeom prst="rect">
            <a:avLst/>
          </a:prstGeom>
        </p:spPr>
      </p:pic>
      <p:sp>
        <p:nvSpPr>
          <p:cNvPr id="10" name="รูปเจ็ดเหลี่ยม 9">
            <a:extLst>
              <a:ext uri="{FF2B5EF4-FFF2-40B4-BE49-F238E27FC236}">
                <a16:creationId xmlns:a16="http://schemas.microsoft.com/office/drawing/2014/main" id="{C170ACEA-FA53-8141-1BE4-45B7DCF43AEC}"/>
              </a:ext>
            </a:extLst>
          </p:cNvPr>
          <p:cNvSpPr/>
          <p:nvPr/>
        </p:nvSpPr>
        <p:spPr>
          <a:xfrm>
            <a:off x="376776" y="1153697"/>
            <a:ext cx="432048" cy="348475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538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215516" y="785395"/>
          <a:ext cx="8712968" cy="4064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153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516063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2116303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872029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44087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1614681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องค์กรมีการประกาศเจตนารมณ์ร่วมกัน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ที่จะขับเคลื่อนองค์กร</a:t>
                      </a:r>
                      <a:br>
                        <a:rPr lang="th-TH" sz="14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ให้เป็นองค์กรคุณธรรม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โดยยึดมั่นใหลักธรรม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ทางศาสนาหลักปรัชญา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ของเศรษฐกิจพอเพียง วิถีวัฒนธรรมไทย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spc="-11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และคุณธรรม 5 ประการ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พอเพียง วินัย สุจริต จิตอาสา กตัญญู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400" b="1" spc="-2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1.1 จัดให้มีเมนู </a:t>
                      </a:r>
                      <a:br>
                        <a:rPr lang="th-TH" sz="1400" b="1" spc="-2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“การดำเนินการ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เป็นองค์กรคุณธรรมต้นแบบ ประจำปี</a:t>
                      </a:r>
                      <a:r>
                        <a:rPr lang="th-TH" sz="14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งบประมาณ พ.ศ. 2568ของหน่วยงาน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(ใส่ชื่อย่อหน่วยงาน)”</a:t>
                      </a:r>
                      <a:r>
                        <a:rPr lang="th-TH" sz="1400" b="1" spc="-2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บนเว็บไซต์หลักของ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หน่วยงาน เพื่อใช้ในการ</a:t>
                      </a:r>
                      <a:r>
                        <a:rPr lang="th-TH" sz="1400" b="1" spc="-2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ตรวจสอบข้อมูลการ</a:t>
                      </a:r>
                      <a:r>
                        <a:rPr lang="th-TH" sz="14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ดำเนินงาน โดยดำเนินการ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จัดเตรียมหัวข้อ</a:t>
                      </a:r>
                      <a:r>
                        <a:rPr lang="th-TH" sz="14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การอ</a:t>
                      </a:r>
                      <a:r>
                        <a:rPr lang="th-TH" sz="1400" b="1" spc="-80" dirty="0" err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ัปโห</a:t>
                      </a:r>
                      <a:r>
                        <a:rPr lang="th-TH" sz="14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ลดเอกสาร (ตัวอย่างการเรียงเมนู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บนหน้าเว็บไซต์อยู่ในหน้า 24)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-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URL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ที่เข้าถึงหน้าเว็บไซต์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เพื่อตรวจเอกสาร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 1.1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h-TH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h-TH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h-TH" sz="5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cs typeface="TH Kodchasal" panose="02000506000000020004" pitchFamily="2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https://moph.cc/UVgOdVyR2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30 ต.ค. 67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1027" name="รูปภาพ 2">
            <a:extLst>
              <a:ext uri="{FF2B5EF4-FFF2-40B4-BE49-F238E27FC236}">
                <a16:creationId xmlns:a16="http://schemas.microsoft.com/office/drawing/2014/main" id="{D213FE3E-7D73-70F5-FF55-F1159A61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3638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770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215516" y="901592"/>
          <a:ext cx="8712968" cy="3967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153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336043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2116303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872029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44087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1645892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>
                          <a:tab pos="143510" algn="l"/>
                          <a:tab pos="270510" algn="l"/>
                          <a:tab pos="450215" algn="l"/>
                        </a:tabLst>
                        <a:defRPr/>
                      </a:pPr>
                      <a:r>
                        <a:rPr lang="th-TH" sz="1200" b="1" spc="-11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1.2 </a:t>
                      </a:r>
                      <a:r>
                        <a:rPr lang="th-TH" sz="1200" b="1" spc="-11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ผู้บริหารองค์กร</a:t>
                      </a:r>
                      <a:r>
                        <a:rPr lang="th-TH" sz="1200" b="1" spc="-11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และบุคลากร</a:t>
                      </a:r>
                      <a:br>
                        <a:rPr lang="th-TH" sz="1200" b="1" spc="-11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spc="-10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ในหน่วยงาน</a:t>
                      </a:r>
                      <a:r>
                        <a:rPr lang="th-TH" sz="1200" b="1" spc="-10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ไม่น้อยกว่าร้อยละ ๘๐ </a:t>
                      </a:r>
                      <a:r>
                        <a:rPr lang="th-TH" sz="1200" b="1" spc="-11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ร่วมกันประกาศเจตนารมณ์เป็นลายลักษณ์อักษร จำนวน 3 ประกาศ ดังนี้     </a:t>
                      </a:r>
                      <a:br>
                        <a:rPr lang="th-TH" sz="1200" b="1" spc="-11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spc="-11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(1) ประกาศเจตนารมณ์ร่วมกันในการขับเคลื่อนหน่วยงานให้เป็นองค์กรคุณธรรม</a:t>
                      </a:r>
                      <a:r>
                        <a:rPr lang="th-TH" sz="1200" b="1" spc="-11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ต้นแบบฯ</a:t>
                      </a:r>
                      <a:br>
                        <a:rPr lang="th-TH" sz="1200" b="1" spc="-11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spc="-11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</a:t>
                      </a:r>
                      <a:r>
                        <a:rPr lang="th-TH" sz="1200" b="1" spc="0" baseline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2) ประกาศเจตนารมณ์ร่วมกันในการต่อต้านการทุจริต</a:t>
                      </a:r>
                      <a:br>
                        <a:rPr lang="th-TH" sz="1200" b="1" spc="0" baseline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spc="0" baseline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และไม่รับของขวัญและของกำนัลทุกชนิดจากการปฏิบัติหน้าที่ (</a:t>
                      </a:r>
                      <a:r>
                        <a:rPr lang="en-US" sz="1200" b="1" spc="0" baseline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No Gift Policy)</a:t>
                      </a:r>
                      <a:r>
                        <a:rPr lang="th-TH" sz="1200" b="1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200" b="1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(3) </a:t>
                      </a:r>
                      <a:r>
                        <a:rPr lang="th-TH" sz="1200" b="1" spc="-3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ประกาศเจตนารมณ์การป้องกัน</a:t>
                      </a:r>
                      <a:r>
                        <a:rPr lang="th-TH" sz="1200" b="1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และแก้ไขปัญหา</a:t>
                      </a:r>
                      <a:r>
                        <a:rPr lang="th-TH" sz="12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การล่วงละเมิดหรือคุกคามทางเพศ</a:t>
                      </a:r>
                      <a:br>
                        <a:rPr lang="th-TH" sz="12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ในการทำงาน</a:t>
                      </a:r>
                      <a:endParaRPr lang="en-US" sz="1200" b="1" spc="-110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ตรวจที่หน้าเว็บไซต์</a:t>
                      </a:r>
                      <a:b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 </a:t>
                      </a:r>
                      <a:b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1.2</a:t>
                      </a:r>
                      <a:endParaRPr lang="en-US" sz="12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2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20 ธ.ค </a:t>
                      </a:r>
                      <a:r>
                        <a:rPr lang="en-US" sz="12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67 </a:t>
                      </a:r>
                      <a:endParaRPr lang="en-US" sz="12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2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</a:t>
                      </a:r>
                      <a:br>
                        <a:rPr lang="en-US" sz="12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2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1-3</a:t>
                      </a:r>
                      <a:endParaRPr lang="en-US" sz="12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5195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215516" y="1059582"/>
          <a:ext cx="8712968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153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08051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2116303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872029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00100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44087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1614681"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องค์กรมีการกำหนดเป้าหมายจาก </a:t>
                      </a:r>
                      <a: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“ปัญหาที่อยากแก้” และ</a:t>
                      </a:r>
                      <a:b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“ความดีที่</a:t>
                      </a:r>
                      <a:r>
                        <a:rPr lang="th-TH" sz="1300" b="1" spc="-6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อยากทำ” </a:t>
                      </a:r>
                      <a:br>
                        <a:rPr lang="th-TH" sz="1300" b="1" spc="-6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ไม่น้อยกว่า 5 เรื่อง </a:t>
                      </a:r>
                      <a:br>
                        <a:rPr lang="th-TH" sz="1300" b="1" spc="-6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7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ที่สอด</a:t>
                      </a:r>
                      <a:r>
                        <a:rPr lang="th-TH" sz="1300" b="1" spc="-70" baseline="0" dirty="0" err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คล้อ</a:t>
                      </a:r>
                      <a:r>
                        <a:rPr lang="th-TH" sz="1300" b="1" spc="-7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งกัหลักธรรมทางศาสนา หลักปรัชญา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ของเศรษฐกิจพอเพียง วิถีวัฒนธรรมไทยและคุณธรรม 5 ประการ พอเพียง วินัย สุจริต จิตอาสา กตัญญู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หน่วยงานร่วมกันกำหนด</a:t>
                      </a:r>
                      <a:r>
                        <a:rPr lang="th-TH" sz="1300" b="1" spc="-5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เป้าหมาย “ปัญหาที่อยากแก้”</a:t>
                      </a:r>
                      <a:r>
                        <a:rPr lang="th-TH" sz="1300" b="1" spc="-3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th-TH" sz="1300" b="1" spc="-5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 “ความดีที่</a:t>
                      </a:r>
                      <a:r>
                        <a:rPr lang="th-TH" sz="1300" b="1" spc="-7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อยากทำ” </a:t>
                      </a:r>
                      <a:br>
                        <a:rPr lang="th-TH" sz="1300" b="1" spc="-7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11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ไม่น้อยกว่า 5 เรื่อง ที่สอดคล้อง</a:t>
                      </a:r>
                      <a:r>
                        <a:rPr lang="th-TH" sz="1300" b="1" spc="-7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กับ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หลักธรรมทางศาสนาหลักปรัชญา</a:t>
                      </a:r>
                      <a: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ของเศรษฐกิจพอเพียง วิถีวัฒนธรรมไทย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และคุณธรรม 5 ประการ พอเพียง วินัย สุจริต </a:t>
                      </a:r>
                      <a:b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จิตอาสา กตัญญู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ตรวจที่หน้าเว็บไซต์</a:t>
                      </a:r>
                      <a:b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-4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รายงานการประชุม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ที่ระบุ “ปัญหาที่อยากแก้ ความดีที่อยากทำ”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4848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97514" y="862312"/>
          <a:ext cx="8748971" cy="38696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922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13869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9194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978287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1062117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25654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3229598"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องค์กรมีการจัดทำแผนการดำเนินงาน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ตามเป้าหมาย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ที่กำหนดไว้ในข้อที่ 2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อย่างมีส่วนร่วม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ของบุคลากร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เพื่อการพัฒนาองค์กร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spc="-2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3.1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จัดทำคำสั่งแต่งตั้งคณะทำงานจัดทำและขับเคลื่อนแผนปฏิบัติการส่งเสริมคุณธรรมของหน่วยงาน ประจำปี</a:t>
                      </a:r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งบประมาณ พ.ศ. 2568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(กรณีมีการเปลี่ยนแปลง)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3.2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จัดทำแผนปฏิบัติการส่งเสริมคุณธรรมของหน่วยงาน ประจำปีงบประมาณ พ.ศ. 2568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3.3 </a:t>
                      </a:r>
                      <a:r>
                        <a:rPr lang="th-TH" sz="13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มีการมอบหมายหน่วยงานและบุคลากร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รับผิดชอบการดำเนินงาน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1. ตรวจที่หน้าเว็บไซต์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3.1-3.3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2. จัดส่งข้อมูลทาง </a:t>
                      </a:r>
                      <a:br>
                        <a:rPr lang="en-US" sz="13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en-US" sz="13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google forms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ตามลิงก์ย่อ หรือรหัส </a:t>
                      </a:r>
                      <a:br>
                        <a:rPr lang="th-TH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en-US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QR Code</a:t>
                      </a:r>
                      <a:r>
                        <a:rPr lang="th-TH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ในรูปแบบ</a:t>
                      </a:r>
                      <a:br>
                        <a:rPr lang="th-TH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ไฟล์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Word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กิจกรรมที่ 3.2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https://moph.cc/U5cLwZQxe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25 พ.ย. 67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แบบฟอร์มที่ 4</a:t>
                      </a:r>
                      <a:endParaRPr lang="en-US" sz="1300" b="1" spc="-8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แบบฟอร์มที่ 5</a:t>
                      </a:r>
                      <a:endParaRPr lang="en-US" sz="1300" b="1" spc="-8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DAF5D36-C9B7-D3E3-7F25-4CF25F4FE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63564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77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97514" y="862312"/>
          <a:ext cx="8748971" cy="3888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922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13869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9194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906279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90109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25654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1069358"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4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องค์กรมีผลสำเร็จของการดำเนินงาน</a:t>
                      </a:r>
                      <a:b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ตามเป้าหมายของแผนการดำเนินงาน                 ที่กำหนดไว้ในข้อที่ 3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หน่วยงานมีการดำเนินกิจกรรมตามแผนปฏิบัติการ</a:t>
                      </a:r>
                      <a:r>
                        <a:rPr lang="th-TH" sz="1300" b="1" spc="-8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ส่งเสริมคุณธรรมฯ ไม่น้อยกว่า</a:t>
                      </a: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ร้อยละ 70 ตามเป้าหมาย</a:t>
                      </a:r>
                      <a:b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ที่กำหนด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ตรวจที่หน้าเว็บไซต์</a:t>
                      </a:r>
                      <a:b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17 มี.ค. 68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6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  <a:tr h="1069358"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5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องค์กรมีการประเมินผลหรือรายงานผล</a:t>
                      </a:r>
                      <a:b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การดำเนินงานมีการปรับปรุง หรือพัฒนา </a:t>
                      </a:r>
                      <a:b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มีการทบทวน หรือถอดบทเรียน เพื่อให้การดำเนินงานมีผลสำเร็จเพิ่มมากขึ้น และเป็นไปตามเป้าหมายของแผนการดำเนินงาน</a:t>
                      </a:r>
                      <a:b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solidFill>
                            <a:srgbClr val="000000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ที่กำหนดไว้ในข้อที่ 3</a:t>
                      </a:r>
                      <a:endParaRPr lang="en-US" sz="1300" b="1" spc="-60" baseline="0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th-TH" sz="1300" b="1" spc="-6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5.1 จัดกิจกรรมถอดบทเรียน</a:t>
                      </a:r>
                      <a:br>
                        <a:rPr lang="th-TH" sz="1300" b="1" spc="-6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การดำเนินงานเป็นองค์กรคุณธรรมต้นแบบ</a:t>
                      </a:r>
                      <a:br>
                        <a:rPr lang="th-TH" sz="1300" b="1" spc="-6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5.2 มีการปรับแผน (ถ้ามี)</a:t>
                      </a:r>
                      <a:endParaRPr lang="en-US" sz="1300" b="1" spc="-60" baseline="0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ตรวจที่หน้าเว็บไซต์</a:t>
                      </a:r>
                      <a:br>
                        <a:rPr lang="th-TH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 </a:t>
                      </a:r>
                      <a:br>
                        <a:rPr lang="th-TH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5.1-5.2</a:t>
                      </a:r>
                      <a:endParaRPr lang="en-US" sz="1300" b="1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-30" dirty="0"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17 มี.ค. 68</a:t>
                      </a:r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300" b="1" dirty="0"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7245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55367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97514" y="1275606"/>
          <a:ext cx="8748971" cy="29716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922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13869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9194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906279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90109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25654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1069358">
                <a:tc>
                  <a:txBody>
                    <a:bodyPr/>
                    <a:lstStyle/>
                    <a:p>
                      <a:pPr algn="ctr"/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องค์กรมีการยกย่อง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เชิดชู บุคลากร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และหน่วยงาน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ที่มี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คุณธรรม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หรือทำความดี 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จนเป็นแบบอย่างได้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เพื่อส่งเสริมการ</a:t>
                      </a:r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ดำเนินงานตามเป้าหมาย</a:t>
                      </a: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ของแผนการดำเนินงานที่กำหนดไว้ในข้อที่ 3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6.1 จัดกิจกรรมยกย่อง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เชิดชู บุคลากร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6.2 จัดกิจกรรมยกย่อง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เชิดชู หน่วยงานภายในองค์กร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6.3  มีการประชาสัมพันธ์ผ่านช่องทางการสื่อสาร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ตรวจที่หน้าเว็บไซต์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 กิจกรรมที่ 6.1-6.3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จัดส่งรายชื่อบุคลากร ทาง </a:t>
                      </a:r>
                      <a:b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google forms</a:t>
                      </a: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ตามลิงก์ย่อ หรือรหัส </a:t>
                      </a:r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QR Code </a:t>
                      </a:r>
                      <a:b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ในรูปแบบไฟล์ </a:t>
                      </a:r>
                      <a:r>
                        <a:rPr lang="en-US" sz="1300" b="1" spc="-6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Word</a:t>
                      </a:r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กิจกรรมที่ 6.1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https://moph.cc/N1Z7fKHRC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th-TH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15 ม.ค. 68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th-TH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7</a:t>
                      </a:r>
                      <a:endParaRPr lang="en-US" sz="1300" b="1" spc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C3164E5-E19F-693E-19F2-8565CE943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99568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56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85A81AB-4128-491C-A220-5CC26511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28BF785-5BAA-0709-AF3F-39C512017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731990"/>
            <a:ext cx="1656184" cy="292633"/>
          </a:xfrm>
          <a:prstGeom prst="rect">
            <a:avLst/>
          </a:prstGeom>
          <a:solidFill>
            <a:srgbClr val="F7C1CE"/>
          </a:solidFill>
        </p:spPr>
      </p:pic>
    </p:spTree>
  </p:cSld>
  <p:clrMapOvr>
    <a:masterClrMapping/>
  </p:clrMapOvr>
  <p:transition spd="med">
    <p:circl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97514" y="1131590"/>
          <a:ext cx="8748971" cy="3215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46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29745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29194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906279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90109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25654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องค์กรมีผลสำเร็จ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ของการดำเนินงาน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ตามเป้าหมายของแผนการ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ดำเนินงานที่กำหนดไว้ในข้อที่ 3 </a:t>
                      </a:r>
                      <a:r>
                        <a:rPr lang="th-TH" sz="13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เพิ่มมากขึ้น องค์กรมีบรรยากาศ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หรือสภาพแวดล้อม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8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ที่เอื้อต่อการส่งเสริม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คุณธรรม และบุคลากร มีพฤติกรรมที่เปลี่ยนแปลงในทาง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ที่ดีขึ้น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3495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47370" algn="l"/>
                          <a:tab pos="633730" algn="l"/>
                        </a:tabLst>
                      </a:pPr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7.1 ดำเนินกิจกรรม</a:t>
                      </a:r>
                      <a:b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ตามแผนปฏิบัติการ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ส่งเสริมคุณธรรมฯ </a:t>
                      </a:r>
                      <a:br>
                        <a:rPr lang="th-TH" sz="1300" b="1" spc="-6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6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(ไม่น้อยกว่าร้อยละ 90)</a:t>
                      </a:r>
                      <a:br>
                        <a:rPr lang="th-TH" sz="1300" b="1" spc="-6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7.2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ผู้บริหารดำเนินการประเมินตามแบบฟอร์มที่ 9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7.3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ผู้บริหารและบุคลากร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ในหน่วยงาน ไม่น้อยกว่าร้อยละ 80 ทำแบบประเมินพฤติกรรมที่เปลี่ยนแปลง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ตรวจที่หน้าเว็บไซต์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7.1-7.3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จัดส่งผลการประเมินพฤติกรรมที่เปลี่ยนแปลงทาง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google forms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ตามลิงก์ย่อ หรือรหัส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QR Code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7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ในรูปแบบไฟล์ </a:t>
                      </a:r>
                      <a:r>
                        <a:rPr lang="en-US" sz="1300" b="1" spc="-7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Word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และ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Excel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กิจกรรมที่ 7.3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https://moph.cc/13QM8oubi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th-TH" sz="1300" b="1" spc="-3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15 ก.ค. 68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8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9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5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10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C222E4B-2555-0B75-9230-20D2C2FD8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923678"/>
            <a:ext cx="510958" cy="5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837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97514" y="915566"/>
          <a:ext cx="8748971" cy="3819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46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29745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63265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90109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03845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8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องค์กรมีการรวบรวมองค์ความรู้หรือผลสำเร็จการดำเนินกิจกรรมตามแผนการดำเนินงานที่กำหนด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ไว้ในข้อที่ 3 โดยจัดทำเป็นเอกสาร และจัดทำสื่อในรูปแบบต่าง ๆ        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80340" algn="l"/>
                          <a:tab pos="630555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8.1 เข้าร่วมโครงการจัดงานตลาดนัดคุณธรรม (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MOPH Moral Market)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ปี 8 </a:t>
                      </a:r>
                      <a:r>
                        <a:rPr lang="th-TH" sz="1300" b="1" spc="-5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ประจำปีงบประมาณ พ.ศ. 2568</a:t>
                      </a:r>
                      <a:br>
                        <a:rPr lang="th-TH" sz="1300" b="1" spc="-5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(1) จัดทำคลิปวิดีโอการ</a:t>
                      </a:r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ส่งเสริมคุณธรรม และเผยแพร่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ในสื่อโซ</a:t>
                      </a:r>
                      <a:r>
                        <a:rPr lang="th-TH" sz="1300" b="1" dirty="0" err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เชีย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ล ความยาว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ไม่เกิน 3 นาที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(2) เข้าร่วมพิธีมอบรางวัลโครงการจัดงานตลาดนัด</a:t>
                      </a:r>
                      <a:r>
                        <a:rPr lang="th-TH" sz="1300" b="1" spc="-9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คุณธรรม (</a:t>
                      </a:r>
                      <a:r>
                        <a:rPr lang="en-US" sz="1300" b="1" spc="-9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MOPH Moral Market)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th-TH" sz="1300" b="1" spc="-11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ปี 8 ประจำปีงบประมาณ </a:t>
                      </a:r>
                      <a:br>
                        <a:rPr lang="th-TH" sz="1300" b="1" spc="-11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11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พ.ศ. 2568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8.2 ดำเนินการประเมิน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11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องค์กรคุณธรรม ของหน่วยงานฯ</a:t>
                      </a:r>
                      <a:endParaRPr lang="en-US" sz="1300" b="1" spc="-11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ตรวจที่หน้าเว็บไซต์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8.1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(1)-(2) และกิจกรรมที่ 8.2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</a:t>
                      </a:r>
                      <a:r>
                        <a:rPr lang="th-TH" sz="1300" b="1" spc="-4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จัดส่งผลการประเมินองค์กร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คุณธรรมฯ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ทาง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google forms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ตามลิงก์ย่อ หรือรหัส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QR Code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ในรูปแบบ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ไฟล์ </a:t>
                      </a: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Word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กิจกรรมที่ 8.2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https://moph.cc/xJ_ZqIJEg</a:t>
                      </a:r>
                    </a:p>
                    <a:p>
                      <a:pPr algn="ctr"/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เข้าร่วมตลาดนัด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25 ก.พ. 68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จัดส่งคลิปวิดีโอฯ 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15 ม.ค. 68</a:t>
                      </a:r>
                      <a:endParaRPr lang="th-TH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จัดส่งผลการประเมินองค์กรคุณธรรมฯ</a:t>
                      </a:r>
                      <a:b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25 ก.ค. 68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</a:t>
                      </a:r>
                      <a:r>
                        <a:rPr lang="th-TH" sz="1300" b="1" kern="1200" spc="-12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+mn-ea"/>
                          <a:cs typeface="TH Kodchasal" panose="02000506000000020004" pitchFamily="2" charset="-34"/>
                        </a:rPr>
                        <a:t>หลักเกณฑ์</a:t>
                      </a:r>
                      <a:r>
                        <a:rPr lang="en-US" sz="1300" b="1" kern="1200" spc="-120" baseline="0" dirty="0" err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+mn-ea"/>
                          <a:cs typeface="TH Kodchasal" panose="02000506000000020004" pitchFamily="2" charset="-34"/>
                        </a:rPr>
                        <a:t>การ</a:t>
                      </a:r>
                      <a:br>
                        <a:rPr lang="en-US" sz="1300" b="1" kern="120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+mn-ea"/>
                          <a:cs typeface="TH Kodchasal" panose="02000506000000020004" pitchFamily="2" charset="-34"/>
                        </a:rPr>
                      </a:br>
                      <a:r>
                        <a:rPr lang="en-US" sz="1300" b="1" kern="1200" dirty="0" err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+mn-ea"/>
                          <a:cs typeface="TH Kodchasal" panose="02000506000000020004" pitchFamily="2" charset="-34"/>
                        </a:rPr>
                        <a:t>พิจารณาการ</a:t>
                      </a:r>
                      <a:r>
                        <a:rPr lang="th-TH" sz="1300" b="1" kern="120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+mn-ea"/>
                          <a:cs typeface="TH Kodchasal" panose="02000506000000020004" pitchFamily="2" charset="-34"/>
                        </a:rPr>
                        <a:t>ตัดสินคลิปวิดีโอการส่งเสริมคุณธรรม</a:t>
                      </a:r>
                      <a:r>
                        <a:rPr lang="en-US" sz="1300" b="1" spc="-3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endParaRPr lang="en-US" sz="13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280" b="1" spc="-10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แบบฟอร์มที่ 11</a:t>
                      </a:r>
                      <a:endParaRPr lang="en-US" sz="1280" b="1" spc="-10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25093FF-DCEE-95C9-85A6-907F9A5FF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635646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140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020ABA6A-D120-AE90-DFE9-2AE9D07785AB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832D38F-18DF-520F-A6D6-17715687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27509"/>
            <a:ext cx="1578547" cy="5570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0256CB8-8385-9C6D-5DAA-E92BB744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B786ECC-D4AB-CFFF-C162-5599BD0B5078}"/>
              </a:ext>
            </a:extLst>
          </p:cNvPr>
          <p:cNvGraphicFramePr>
            <a:graphicFrameLocks noGrp="1"/>
          </p:cNvGraphicFramePr>
          <p:nvPr/>
        </p:nvGraphicFramePr>
        <p:xfrm>
          <a:off x="145025" y="1203598"/>
          <a:ext cx="8748971" cy="3395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046">
                  <a:extLst>
                    <a:ext uri="{9D8B030D-6E8A-4147-A177-3AD203B41FA5}">
                      <a16:colId xmlns:a16="http://schemas.microsoft.com/office/drawing/2014/main" val="2064454451"/>
                    </a:ext>
                  </a:extLst>
                </a:gridCol>
                <a:gridCol w="1429745">
                  <a:extLst>
                    <a:ext uri="{9D8B030D-6E8A-4147-A177-3AD203B41FA5}">
                      <a16:colId xmlns:a16="http://schemas.microsoft.com/office/drawing/2014/main" val="763736927"/>
                    </a:ext>
                  </a:extLst>
                </a:gridCol>
                <a:gridCol w="1771486">
                  <a:extLst>
                    <a:ext uri="{9D8B030D-6E8A-4147-A177-3AD203B41FA5}">
                      <a16:colId xmlns:a16="http://schemas.microsoft.com/office/drawing/2014/main" val="2706536887"/>
                    </a:ext>
                  </a:extLst>
                </a:gridCol>
                <a:gridCol w="1263265">
                  <a:extLst>
                    <a:ext uri="{9D8B030D-6E8A-4147-A177-3AD203B41FA5}">
                      <a16:colId xmlns:a16="http://schemas.microsoft.com/office/drawing/2014/main" val="211083679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3455695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391795615"/>
                    </a:ext>
                  </a:extLst>
                </a:gridCol>
                <a:gridCol w="990109">
                  <a:extLst>
                    <a:ext uri="{9D8B030D-6E8A-4147-A177-3AD203B41FA5}">
                      <a16:colId xmlns:a16="http://schemas.microsoft.com/office/drawing/2014/main" val="1277347475"/>
                    </a:ext>
                  </a:extLst>
                </a:gridCol>
              </a:tblGrid>
              <a:tr h="603845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ข้อ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เกณฑ์การประเมินกรมการศาสนา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กิจกรรมที่ต้องดำเนินการ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หลักฐาน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การตรวจสอบ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ลิงก์ย่อ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/ 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QR Code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กำหนด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การจัดส่ง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ตัวอย่างแบบฟอร์ม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cs typeface="TH Kodchasal" panose="02000506000000020004" pitchFamily="2" charset="-34"/>
                        </a:rPr>
                        <a:t>ที่ใช้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1018279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9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องค์กรมีขีดความสามารถ</a:t>
                      </a:r>
                      <a:b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ในการเผยแพร่เอกสารองค์ความรู้</a:t>
                      </a:r>
                      <a:b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หรือผลสำเร็จการดำเนินกิจกรรม </a:t>
                      </a:r>
                      <a:b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และมีความพร้อมเป็นแหล่งเรียนรู้ให้กับองค์กรอื่น ๆ ได้</a:t>
                      </a:r>
                      <a:endParaRPr lang="en-US" sz="1300" b="1" spc="0" baseline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9.1 เข้าร่วมกิจกรรม </a:t>
                      </a:r>
                      <a:r>
                        <a:rPr lang="th-TH" sz="1300" b="1" spc="0" baseline="0" dirty="0" err="1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ชอ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ป ชม แชร์ ณ กรมควบคุมโรค ซึ่งเป็นหน่วยงานที่ได้รับรางวัลองค์กรคุณธรรมต้นแบบโดดเด่น ประจำปีงบประมาณ พ.ศ. 2567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9.2 รายงานผลการดำเนินการตามแผนปฏิบัติการส่งเสริมคุณธรรม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ของศูนย์ปฏิบัติการต่อต้านการทุจริต ประจำปีงบประมาณ พ.ศ. 2568 รอบ 12 เดือน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ตรวจที่หน้าเว็บไซต์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ของหน่วยงาน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9.1-9.2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- จัดส่งรายงานผล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การดำเนินการ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5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ตามแผนปฏิบัติการฯ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ทาง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google forms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ตามลิงก์ย่อ หรือรหัส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QR Code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b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</a:br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ในรูปแบบไฟล์ </a:t>
                      </a:r>
                      <a:r>
                        <a:rPr lang="en-US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Word</a:t>
                      </a:r>
                      <a:r>
                        <a:rPr lang="th-TH" sz="1300" b="1" spc="-8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กิจกรรมที่ 9.2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pPr algn="ctr"/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 https://moph.cc/ke_I7DCHu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30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 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ก.ย. 68</a:t>
                      </a:r>
                      <a:endParaRPr lang="en-US" sz="1300" b="1" spc="0" baseline="0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</a:p>
                    <a:p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 </a:t>
                      </a:r>
                      <a:r>
                        <a:rPr lang="th-TH" sz="1300" b="1" spc="-9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แบบฟอร์มที่ 1</a:t>
                      </a:r>
                      <a:r>
                        <a:rPr lang="en-US" sz="1300" b="1" spc="-90" baseline="0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978197"/>
                  </a:ext>
                </a:extLst>
              </a:tr>
            </a:tbl>
          </a:graphicData>
        </a:graphic>
      </p:graphicFrame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6C3FD2-8520-8F9B-8FA3-2D3D3CE08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9662"/>
            <a:ext cx="661804" cy="661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102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BCA1-C564-2765-5199-943FA8287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6CADA17-9C91-B60D-6144-77F04EB45D36}"/>
              </a:ext>
            </a:extLst>
          </p:cNvPr>
          <p:cNvSpPr/>
          <p:nvPr/>
        </p:nvSpPr>
        <p:spPr>
          <a:xfrm>
            <a:off x="318404" y="1491630"/>
            <a:ext cx="8532440" cy="2808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02A6FB0-6325-6833-9393-004F84AD3115}"/>
              </a:ext>
            </a:extLst>
          </p:cNvPr>
          <p:cNvSpPr txBox="1"/>
          <p:nvPr/>
        </p:nvSpPr>
        <p:spPr>
          <a:xfrm>
            <a:off x="277721" y="1673389"/>
            <a:ext cx="8532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ปีงบประมาณ พ.ศ. 2568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ดำเนินการขับเคลี่อนการดำเนินการ</a:t>
            </a:r>
          </a:p>
          <a:p>
            <a:pPr algn="ctr"/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u="sng" dirty="0">
                <a:latin typeface="TH Kodchasal" panose="02000506000000020004" pitchFamily="2" charset="-34"/>
                <a:cs typeface="TH Kodchasal" panose="02000506000000020004" pitchFamily="2" charset="-34"/>
              </a:rPr>
              <a:t>ของหน่วยงานในสังกัดกระทรวงสาธารณสุข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endParaRPr lang="th-TH" sz="3200" b="1" dirty="0">
              <a:solidFill>
                <a:srgbClr val="006600"/>
              </a:solidFill>
              <a:latin typeface="TH Kodchasal" panose="02000506000000020004" pitchFamily="2" charset="-34"/>
              <a:cs typeface="TH Kodchasal" panose="02000506000000020004" pitchFamily="2" charset="-34"/>
            </a:endParaRPr>
          </a:p>
        </p:txBody>
      </p:sp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6EB54251-2CDF-DECC-E419-568526D73969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A570EFB-FCE4-E4E1-6538-6646A788B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38557"/>
            <a:ext cx="1578547" cy="55707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B1D6F2C-88F4-1FD2-133B-C7BF81702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64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9144000" cy="648072"/>
            <a:chOff x="0" y="0"/>
            <a:chExt cx="6346416" cy="9341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46416" cy="934168"/>
            </a:xfrm>
            <a:custGeom>
              <a:avLst/>
              <a:gdLst/>
              <a:ahLst/>
              <a:cxnLst/>
              <a:rect l="l" t="t" r="r" b="b"/>
              <a:pathLst>
                <a:path w="6346416" h="934168">
                  <a:moveTo>
                    <a:pt x="0" y="0"/>
                  </a:moveTo>
                  <a:lnTo>
                    <a:pt x="6346416" y="0"/>
                  </a:lnTo>
                  <a:lnTo>
                    <a:pt x="6346416" y="934168"/>
                  </a:lnTo>
                  <a:lnTo>
                    <a:pt x="0" y="934168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14" name="原创设计师QQ598969553     _9">
            <a:extLst>
              <a:ext uri="{FF2B5EF4-FFF2-40B4-BE49-F238E27FC236}">
                <a16:creationId xmlns:a16="http://schemas.microsoft.com/office/drawing/2014/main" id="{B48718B3-3218-4DC4-A449-361F779E8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1470"/>
            <a:ext cx="87849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32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ปฏิทิน / ขั้นตอน และระยะเวลาการดำเนินงาน</a:t>
            </a:r>
            <a:endParaRPr kumimoji="0" lang="th-TH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5EF1A1-50C1-7B97-3D3C-BA72DAA1B4E6}"/>
              </a:ext>
            </a:extLst>
          </p:cNvPr>
          <p:cNvGrpSpPr/>
          <p:nvPr/>
        </p:nvGrpSpPr>
        <p:grpSpPr>
          <a:xfrm>
            <a:off x="2640810" y="800471"/>
            <a:ext cx="462868" cy="584774"/>
            <a:chOff x="2640810" y="800471"/>
            <a:chExt cx="462868" cy="584774"/>
          </a:xfrm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E6202FC1-6110-4F2D-921C-F70E787AB094}"/>
                </a:ext>
              </a:extLst>
            </p:cNvPr>
            <p:cNvSpPr/>
            <p:nvPr/>
          </p:nvSpPr>
          <p:spPr>
            <a:xfrm>
              <a:off x="2640810" y="813327"/>
              <a:ext cx="462868" cy="4845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rgbClr val="0070C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BEBA64EB-2571-44F1-A11A-2E6FF18559FB}"/>
                </a:ext>
              </a:extLst>
            </p:cNvPr>
            <p:cNvSpPr txBox="1"/>
            <p:nvPr/>
          </p:nvSpPr>
          <p:spPr>
            <a:xfrm>
              <a:off x="2698138" y="800471"/>
              <a:ext cx="348212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3200" b="1" dirty="0">
                  <a:latin typeface="RSU" panose="02000506040000020003" pitchFamily="2" charset="-34"/>
                  <a:cs typeface="RSU" panose="02000506040000020003" pitchFamily="2" charset="-34"/>
                </a:rPr>
                <a:t>1</a:t>
              </a:r>
              <a:endParaRPr lang="ko-KR" altLang="en-US" sz="3200" b="1" dirty="0"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6EE9DA28-0D8D-47DD-B8AA-6058BDB1D117}"/>
              </a:ext>
            </a:extLst>
          </p:cNvPr>
          <p:cNvSpPr txBox="1"/>
          <p:nvPr/>
        </p:nvSpPr>
        <p:spPr bwMode="auto">
          <a:xfrm>
            <a:off x="3270695" y="2341171"/>
            <a:ext cx="5733193" cy="40011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จัดส่งคลิปวิดีโอการส่งเสริมคุณธรรมฯ ที่เผยแพร่ในสื่อโซ</a:t>
            </a:r>
            <a:r>
              <a:rPr lang="th-TH" altLang="ko-KR" sz="2000" b="1" dirty="0" err="1">
                <a:latin typeface="RSU" panose="02000506040000020003" pitchFamily="2" charset="-34"/>
                <a:cs typeface="RSU" panose="02000506040000020003" pitchFamily="2" charset="-34"/>
              </a:rPr>
              <a:t>เชีย</a:t>
            </a: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ล</a:t>
            </a:r>
            <a:endParaRPr lang="ko-KR" altLang="en-US" sz="2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26B290EA-8F9F-4519-A558-EF78F885FA3B}"/>
              </a:ext>
            </a:extLst>
          </p:cNvPr>
          <p:cNvSpPr txBox="1"/>
          <p:nvPr/>
        </p:nvSpPr>
        <p:spPr bwMode="auto">
          <a:xfrm>
            <a:off x="3238681" y="1629399"/>
            <a:ext cx="5074153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จัดทำ</a:t>
            </a:r>
            <a:r>
              <a:rPr lang="th-TH" altLang="ko-KR" sz="2400" b="1" u="sng" dirty="0">
                <a:latin typeface="RSU" panose="02000506040000020003" pitchFamily="2" charset="-34"/>
                <a:cs typeface="RSU" panose="02000506040000020003" pitchFamily="2" charset="-34"/>
              </a:rPr>
              <a:t>แผนปฏิบัติการ</a:t>
            </a: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ส่งเสริมคุณธรรมฯ </a:t>
            </a:r>
            <a:b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endParaRPr lang="ko-KR" altLang="en-US" sz="2000" b="1" dirty="0">
              <a:solidFill>
                <a:srgbClr val="FF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AD4F814-30AB-4EEF-BDAB-E055E6BE063C}"/>
              </a:ext>
            </a:extLst>
          </p:cNvPr>
          <p:cNvSpPr txBox="1"/>
          <p:nvPr/>
        </p:nvSpPr>
        <p:spPr bwMode="auto">
          <a:xfrm>
            <a:off x="3270696" y="3036897"/>
            <a:ext cx="5892331" cy="707886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จัดส่งผลการประเมินชุมชน องค์กร อำเภอ และจังหวัดคุณธรรม ของหน่วยงานฯ</a:t>
            </a:r>
            <a:endParaRPr lang="ko-KR" altLang="en-US" sz="2000" b="1" dirty="0">
              <a:solidFill>
                <a:srgbClr val="FF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5F9050C4-AA4D-4AC8-AF6C-4E8E95F3D141}"/>
              </a:ext>
            </a:extLst>
          </p:cNvPr>
          <p:cNvSpPr txBox="1"/>
          <p:nvPr/>
        </p:nvSpPr>
        <p:spPr bwMode="auto">
          <a:xfrm>
            <a:off x="3288145" y="3953016"/>
            <a:ext cx="6126434" cy="113877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รายงาน</a:t>
            </a:r>
            <a:r>
              <a:rPr lang="th-TH" altLang="ko-KR" sz="2400" b="1" u="sng" dirty="0">
                <a:latin typeface="RSU" panose="02000506040000020003" pitchFamily="2" charset="-34"/>
                <a:cs typeface="RSU" panose="02000506040000020003" pitchFamily="2" charset="-34"/>
              </a:rPr>
              <a:t>ผลการดำเนินการตามแผนปฏิบัติการ</a:t>
            </a:r>
            <a:br>
              <a:rPr lang="th-TH" altLang="ko-KR" sz="24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ส่งเสริมคุณธรรมฯ </a:t>
            </a:r>
            <a:r>
              <a:rPr lang="th-TH" altLang="ko-KR" sz="24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 </a:t>
            </a:r>
            <a:br>
              <a:rPr lang="th-TH" altLang="ko-KR" sz="24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endParaRPr lang="ko-KR" altLang="en-US" sz="2000" b="1" dirty="0">
              <a:solidFill>
                <a:srgbClr val="C0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B99854-2380-1EAA-0099-5784456BA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EBC50E-03D5-F492-2DEE-B88B36F99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4714A6B-90BB-3852-01F1-9A4EDFFFC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F884F7A-794F-8DC4-9618-43023BBF8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93" r="36756"/>
          <a:stretch/>
        </p:blipFill>
        <p:spPr>
          <a:xfrm>
            <a:off x="-42117" y="2571750"/>
            <a:ext cx="2093837" cy="4567068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4CDCEC9F-D633-1A44-AD44-6C92DF0F3B6C}"/>
              </a:ext>
            </a:extLst>
          </p:cNvPr>
          <p:cNvSpPr txBox="1"/>
          <p:nvPr/>
        </p:nvSpPr>
        <p:spPr bwMode="auto">
          <a:xfrm>
            <a:off x="3270696" y="730679"/>
            <a:ext cx="5733193" cy="76944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จัดทำ</a:t>
            </a:r>
            <a:r>
              <a:rPr lang="th-TH" altLang="ko-KR" sz="2400" b="1" u="sng" dirty="0">
                <a:latin typeface="RSU" panose="02000506040000020003" pitchFamily="2" charset="-34"/>
                <a:cs typeface="RSU" panose="02000506040000020003" pitchFamily="2" charset="-34"/>
              </a:rPr>
              <a:t>เมนูการส่งเสริมคุณธรรม</a:t>
            </a: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ฯ บนเว็บไซต์หลัก</a:t>
            </a:r>
            <a:b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ko-KR" sz="2000" b="1" dirty="0">
                <a:latin typeface="RSU" panose="02000506040000020003" pitchFamily="2" charset="-34"/>
                <a:cs typeface="RSU" panose="02000506040000020003" pitchFamily="2" charset="-34"/>
              </a:rPr>
              <a:t>ของหน่วยงาน</a:t>
            </a:r>
            <a:endParaRPr lang="ko-KR" altLang="en-US" sz="2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B52E9-412D-63D7-5BB2-4A37EAE355C5}"/>
              </a:ext>
            </a:extLst>
          </p:cNvPr>
          <p:cNvGrpSpPr/>
          <p:nvPr/>
        </p:nvGrpSpPr>
        <p:grpSpPr>
          <a:xfrm>
            <a:off x="2640810" y="1541777"/>
            <a:ext cx="462868" cy="584774"/>
            <a:chOff x="2640810" y="800471"/>
            <a:chExt cx="462868" cy="58477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F06ABD7-2869-312B-AB09-2A658832B354}"/>
                </a:ext>
              </a:extLst>
            </p:cNvPr>
            <p:cNvSpPr/>
            <p:nvPr/>
          </p:nvSpPr>
          <p:spPr>
            <a:xfrm>
              <a:off x="2640810" y="813327"/>
              <a:ext cx="462868" cy="4845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rgbClr val="0070C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7F8717C-A4A6-DD34-024A-3691DC62E0B0}"/>
                </a:ext>
              </a:extLst>
            </p:cNvPr>
            <p:cNvSpPr txBox="1"/>
            <p:nvPr/>
          </p:nvSpPr>
          <p:spPr>
            <a:xfrm>
              <a:off x="2698138" y="800471"/>
              <a:ext cx="348212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3200" b="1" dirty="0">
                  <a:latin typeface="RSU" panose="02000506040000020003" pitchFamily="2" charset="-34"/>
                  <a:cs typeface="RSU" panose="02000506040000020003" pitchFamily="2" charset="-34"/>
                </a:rPr>
                <a:t>2</a:t>
              </a:r>
              <a:endParaRPr lang="ko-KR" altLang="en-US" sz="3200" b="1" dirty="0"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DA9D36-F146-D9A7-64BC-79C39043B39A}"/>
              </a:ext>
            </a:extLst>
          </p:cNvPr>
          <p:cNvGrpSpPr/>
          <p:nvPr/>
        </p:nvGrpSpPr>
        <p:grpSpPr>
          <a:xfrm>
            <a:off x="2640810" y="2275008"/>
            <a:ext cx="462868" cy="584774"/>
            <a:chOff x="2640810" y="800471"/>
            <a:chExt cx="462868" cy="584774"/>
          </a:xfrm>
        </p:grpSpPr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5DCFE8D2-9655-B9F8-CDBA-E8921841AFBB}"/>
                </a:ext>
              </a:extLst>
            </p:cNvPr>
            <p:cNvSpPr/>
            <p:nvPr/>
          </p:nvSpPr>
          <p:spPr>
            <a:xfrm>
              <a:off x="2640810" y="813327"/>
              <a:ext cx="462868" cy="4845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rgbClr val="0070C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2FF38641-DCDD-8671-7C05-BC9B711C18F4}"/>
                </a:ext>
              </a:extLst>
            </p:cNvPr>
            <p:cNvSpPr txBox="1"/>
            <p:nvPr/>
          </p:nvSpPr>
          <p:spPr>
            <a:xfrm>
              <a:off x="2698138" y="800471"/>
              <a:ext cx="348212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3200" b="1" dirty="0">
                  <a:latin typeface="RSU" panose="02000506040000020003" pitchFamily="2" charset="-34"/>
                  <a:cs typeface="RSU" panose="02000506040000020003" pitchFamily="2" charset="-34"/>
                </a:rPr>
                <a:t>3</a:t>
              </a:r>
              <a:endParaRPr lang="ko-KR" altLang="en-US" sz="3200" b="1" dirty="0"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49F34CD-696D-FC58-CF76-7BED080589E4}"/>
              </a:ext>
            </a:extLst>
          </p:cNvPr>
          <p:cNvGrpSpPr/>
          <p:nvPr/>
        </p:nvGrpSpPr>
        <p:grpSpPr>
          <a:xfrm>
            <a:off x="2640810" y="3036897"/>
            <a:ext cx="462868" cy="584774"/>
            <a:chOff x="2640810" y="800471"/>
            <a:chExt cx="462868" cy="584774"/>
          </a:xfrm>
        </p:grpSpPr>
        <p:sp>
          <p:nvSpPr>
            <p:cNvPr id="36" name="Oval 5">
              <a:extLst>
                <a:ext uri="{FF2B5EF4-FFF2-40B4-BE49-F238E27FC236}">
                  <a16:creationId xmlns:a16="http://schemas.microsoft.com/office/drawing/2014/main" id="{4F576174-0D9C-D8EF-5717-854654CB6703}"/>
                </a:ext>
              </a:extLst>
            </p:cNvPr>
            <p:cNvSpPr/>
            <p:nvPr/>
          </p:nvSpPr>
          <p:spPr>
            <a:xfrm>
              <a:off x="2640810" y="813327"/>
              <a:ext cx="462868" cy="4845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rgbClr val="0070C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4E7784DC-2A5A-27DA-63B5-BFD46BD45277}"/>
                </a:ext>
              </a:extLst>
            </p:cNvPr>
            <p:cNvSpPr txBox="1"/>
            <p:nvPr/>
          </p:nvSpPr>
          <p:spPr>
            <a:xfrm>
              <a:off x="2698138" y="800471"/>
              <a:ext cx="348212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3200" b="1" dirty="0">
                  <a:latin typeface="RSU" panose="02000506040000020003" pitchFamily="2" charset="-34"/>
                  <a:cs typeface="RSU" panose="02000506040000020003" pitchFamily="2" charset="-34"/>
                </a:rPr>
                <a:t>4</a:t>
              </a:r>
              <a:endParaRPr lang="ko-KR" altLang="en-US" sz="3200" b="1" dirty="0"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D9B066-E303-092E-60E0-B255387B3775}"/>
              </a:ext>
            </a:extLst>
          </p:cNvPr>
          <p:cNvGrpSpPr/>
          <p:nvPr/>
        </p:nvGrpSpPr>
        <p:grpSpPr>
          <a:xfrm>
            <a:off x="2636917" y="3973001"/>
            <a:ext cx="462868" cy="584774"/>
            <a:chOff x="2640810" y="800471"/>
            <a:chExt cx="462868" cy="584774"/>
          </a:xfrm>
        </p:grpSpPr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9EEDFC19-52D1-D0E5-3E68-886AE2276BBF}"/>
                </a:ext>
              </a:extLst>
            </p:cNvPr>
            <p:cNvSpPr/>
            <p:nvPr/>
          </p:nvSpPr>
          <p:spPr>
            <a:xfrm>
              <a:off x="2640810" y="813327"/>
              <a:ext cx="462868" cy="484528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srgbClr val="0070C0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8DA3798B-3A89-3628-39BE-5DDEBAE77705}"/>
                </a:ext>
              </a:extLst>
            </p:cNvPr>
            <p:cNvSpPr txBox="1"/>
            <p:nvPr/>
          </p:nvSpPr>
          <p:spPr>
            <a:xfrm>
              <a:off x="2698138" y="800471"/>
              <a:ext cx="348212" cy="5847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th-TH" altLang="ko-KR" sz="3200" b="1" dirty="0">
                  <a:latin typeface="RSU" panose="02000506040000020003" pitchFamily="2" charset="-34"/>
                  <a:cs typeface="RSU" panose="02000506040000020003" pitchFamily="2" charset="-34"/>
                </a:rPr>
                <a:t>5</a:t>
              </a:r>
              <a:endParaRPr lang="ko-KR" altLang="en-US" sz="3200" b="1" dirty="0"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2">
            <a:extLst>
              <a:ext uri="{FF2B5EF4-FFF2-40B4-BE49-F238E27FC236}">
                <a16:creationId xmlns:a16="http://schemas.microsoft.com/office/drawing/2014/main" id="{E4DB0182-6F94-4F44-AD5C-7A15E8842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87" y="421999"/>
            <a:ext cx="1783801" cy="16456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9513" y="51470"/>
            <a:ext cx="864096" cy="8529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DE3F96-F1C5-4EAA-973E-8255B050DA50}"/>
              </a:ext>
            </a:extLst>
          </p:cNvPr>
          <p:cNvSpPr txBox="1"/>
          <p:nvPr/>
        </p:nvSpPr>
        <p:spPr>
          <a:xfrm>
            <a:off x="327550" y="-159017"/>
            <a:ext cx="625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B3A0EB-E08A-4927-A388-758B83F5AA55}"/>
              </a:ext>
            </a:extLst>
          </p:cNvPr>
          <p:cNvSpPr txBox="1"/>
          <p:nvPr/>
        </p:nvSpPr>
        <p:spPr bwMode="auto">
          <a:xfrm>
            <a:off x="1331640" y="13118"/>
            <a:ext cx="7704856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จัดทำ</a:t>
            </a:r>
            <a:r>
              <a:rPr lang="th-TH" altLang="ko-KR" sz="3500" b="1" dirty="0">
                <a:solidFill>
                  <a:srgbClr val="C00000"/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เมนูการส่งเสริมคุณธรรม</a:t>
            </a:r>
            <a:r>
              <a:rPr kumimoji="0" lang="th-TH" altLang="ko-KR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ฯ</a:t>
            </a:r>
            <a:r>
              <a:rPr lang="th-TH" altLang="ko-KR" sz="2400" b="1" dirty="0">
                <a:solidFill>
                  <a:srgbClr val="1F497D">
                    <a:lumMod val="75000"/>
                  </a:srgb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ko-KR" sz="2400" b="1" dirty="0">
                <a:solidFill>
                  <a:srgbClr val="1F497D">
                    <a:lumMod val="75000"/>
                  </a:srgbClr>
                </a:solidFill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บนเว็บไซต์หลัก</a:t>
            </a: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ของหน่วยงาน</a:t>
            </a:r>
            <a:endParaRPr kumimoji="0" lang="th-TH" altLang="ko-KR" sz="29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RSU" panose="02000506040000020003" pitchFamily="2" charset="-34"/>
              <a:ea typeface="맑은 고딕" panose="020B0503020000020004" pitchFamily="34" charset="-127"/>
              <a:cs typeface="RSU" panose="02000506040000020003" pitchFamily="2" charset="-34"/>
            </a:endParaRPr>
          </a:p>
        </p:txBody>
      </p: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CE4B524A-661C-4B7D-9F19-B672AA2073F9}"/>
              </a:ext>
            </a:extLst>
          </p:cNvPr>
          <p:cNvCxnSpPr>
            <a:cxnSpLocks/>
          </p:cNvCxnSpPr>
          <p:nvPr/>
        </p:nvCxnSpPr>
        <p:spPr>
          <a:xfrm>
            <a:off x="1043608" y="904413"/>
            <a:ext cx="4392488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7">
            <a:extLst>
              <a:ext uri="{FF2B5EF4-FFF2-40B4-BE49-F238E27FC236}">
                <a16:creationId xmlns:a16="http://schemas.microsoft.com/office/drawing/2014/main" id="{D92546FE-464C-44E9-9186-66E3E9F698AD}"/>
              </a:ext>
            </a:extLst>
          </p:cNvPr>
          <p:cNvGrpSpPr/>
          <p:nvPr/>
        </p:nvGrpSpPr>
        <p:grpSpPr>
          <a:xfrm>
            <a:off x="899592" y="771550"/>
            <a:ext cx="288032" cy="288032"/>
            <a:chOff x="611560" y="2851238"/>
            <a:chExt cx="288032" cy="288032"/>
          </a:xfrm>
        </p:grpSpPr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3874D56E-AF8B-476F-A5B5-97882A45D9F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A2923664-3002-4F47-933B-3001D1D51929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3E47EBC5-3E7C-48B8-9349-E6555A3197BF}"/>
              </a:ext>
            </a:extLst>
          </p:cNvPr>
          <p:cNvGrpSpPr/>
          <p:nvPr/>
        </p:nvGrpSpPr>
        <p:grpSpPr>
          <a:xfrm>
            <a:off x="5292080" y="779846"/>
            <a:ext cx="288032" cy="288032"/>
            <a:chOff x="611560" y="2851238"/>
            <a:chExt cx="288032" cy="288032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DB53BEB6-E535-4BD9-997C-076E4EC97018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CE40ECFB-EC8F-4501-BA15-8AA27471DF9B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782744A2-1851-4E7E-A4EC-BD90A9444F49}"/>
              </a:ext>
            </a:extLst>
          </p:cNvPr>
          <p:cNvSpPr/>
          <p:nvPr/>
        </p:nvSpPr>
        <p:spPr>
          <a:xfrm>
            <a:off x="238455" y="1078042"/>
            <a:ext cx="2860492" cy="57716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จัดทำเมน</a:t>
            </a:r>
            <a:r>
              <a:rPr lang="th-TH" b="1" dirty="0">
                <a:solidFill>
                  <a:prstClr val="black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ูการส่งเสริมคุณธรรม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ฯ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บนเว็บไซต์หลักของหน่วยงาน</a:t>
            </a:r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:a16="http://schemas.microsoft.com/office/drawing/2014/main" id="{84807626-1F0C-4563-A8D6-56794E135DA9}"/>
              </a:ext>
            </a:extLst>
          </p:cNvPr>
          <p:cNvSpPr/>
          <p:nvPr/>
        </p:nvSpPr>
        <p:spPr>
          <a:xfrm>
            <a:off x="4444837" y="1086298"/>
            <a:ext cx="2165640" cy="1060433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รายงานการจัดทำเมนูฯ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- คัดลอกลิงก์ที่เข้าถึงได้</a:t>
            </a:r>
          </a:p>
          <a:p>
            <a:pPr marL="0" marR="0" lvl="0" indent="0" algn="thai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- รูปแบบ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google forms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sp>
        <p:nvSpPr>
          <p:cNvPr id="28" name="สี่เหลี่ยมผืนผ้า 29">
            <a:extLst>
              <a:ext uri="{FF2B5EF4-FFF2-40B4-BE49-F238E27FC236}">
                <a16:creationId xmlns:a16="http://schemas.microsoft.com/office/drawing/2014/main" id="{41080280-5C6B-44C8-919B-B67CD36388BE}"/>
              </a:ext>
            </a:extLst>
          </p:cNvPr>
          <p:cNvSpPr/>
          <p:nvPr/>
        </p:nvSpPr>
        <p:spPr>
          <a:xfrm>
            <a:off x="3989772" y="3485712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kumimoji="0" lang="th-TH" sz="1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kumimoji="0" lang="en-US" sz="1800" b="1" i="0" u="none" strike="noStrike" kern="1200" cap="none" spc="-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29" name="สี่เหลี่ยมผืนผ้า 30">
            <a:extLst>
              <a:ext uri="{FF2B5EF4-FFF2-40B4-BE49-F238E27FC236}">
                <a16:creationId xmlns:a16="http://schemas.microsoft.com/office/drawing/2014/main" id="{611F1896-8BB8-4370-8DB2-5EF8984B472E}"/>
              </a:ext>
            </a:extLst>
          </p:cNvPr>
          <p:cNvSpPr/>
          <p:nvPr/>
        </p:nvSpPr>
        <p:spPr>
          <a:xfrm>
            <a:off x="5877902" y="3498562"/>
            <a:ext cx="113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30" name="สี่เหลี่ยมผืนผ้า 31">
            <a:extLst>
              <a:ext uri="{FF2B5EF4-FFF2-40B4-BE49-F238E27FC236}">
                <a16:creationId xmlns:a16="http://schemas.microsoft.com/office/drawing/2014/main" id="{3275BF39-F73E-469F-9935-BEDFB0A6078E}"/>
              </a:ext>
            </a:extLst>
          </p:cNvPr>
          <p:cNvSpPr/>
          <p:nvPr/>
        </p:nvSpPr>
        <p:spPr>
          <a:xfrm>
            <a:off x="7092280" y="2183612"/>
            <a:ext cx="2102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รูปแบบ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32" name="สี่เหลี่ยมผืนผ้า 54">
            <a:extLst>
              <a:ext uri="{FF2B5EF4-FFF2-40B4-BE49-F238E27FC236}">
                <a16:creationId xmlns:a16="http://schemas.microsoft.com/office/drawing/2014/main" id="{0E3F401C-1797-4E43-977A-13DF80ECED16}"/>
              </a:ext>
            </a:extLst>
          </p:cNvPr>
          <p:cNvSpPr/>
          <p:nvPr/>
        </p:nvSpPr>
        <p:spPr>
          <a:xfrm>
            <a:off x="3189037" y="3745804"/>
            <a:ext cx="257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https://moph.cc/XIiwKkdyF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cxnSp>
        <p:nvCxnSpPr>
          <p:cNvPr id="33" name="ตัวเชื่อมต่อตรง 58">
            <a:extLst>
              <a:ext uri="{FF2B5EF4-FFF2-40B4-BE49-F238E27FC236}">
                <a16:creationId xmlns:a16="http://schemas.microsoft.com/office/drawing/2014/main" id="{16A2EB43-D602-493C-A7AE-ACAA2F4D4276}"/>
              </a:ext>
            </a:extLst>
          </p:cNvPr>
          <p:cNvCxnSpPr/>
          <p:nvPr/>
        </p:nvCxnSpPr>
        <p:spPr>
          <a:xfrm>
            <a:off x="5513499" y="2155184"/>
            <a:ext cx="0" cy="40590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60">
            <a:extLst>
              <a:ext uri="{FF2B5EF4-FFF2-40B4-BE49-F238E27FC236}">
                <a16:creationId xmlns:a16="http://schemas.microsoft.com/office/drawing/2014/main" id="{6B2DBF2A-C541-49F1-A9D1-B268F7618BD6}"/>
              </a:ext>
            </a:extLst>
          </p:cNvPr>
          <p:cNvCxnSpPr>
            <a:cxnSpLocks/>
          </p:cNvCxnSpPr>
          <p:nvPr/>
        </p:nvCxnSpPr>
        <p:spPr>
          <a:xfrm>
            <a:off x="4383470" y="2561093"/>
            <a:ext cx="206122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63">
            <a:extLst>
              <a:ext uri="{FF2B5EF4-FFF2-40B4-BE49-F238E27FC236}">
                <a16:creationId xmlns:a16="http://schemas.microsoft.com/office/drawing/2014/main" id="{84A7A302-34B7-40F9-813F-C626679678FC}"/>
              </a:ext>
            </a:extLst>
          </p:cNvPr>
          <p:cNvCxnSpPr/>
          <p:nvPr/>
        </p:nvCxnSpPr>
        <p:spPr>
          <a:xfrm>
            <a:off x="4390397" y="2561092"/>
            <a:ext cx="0" cy="86400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65">
            <a:extLst>
              <a:ext uri="{FF2B5EF4-FFF2-40B4-BE49-F238E27FC236}">
                <a16:creationId xmlns:a16="http://schemas.microsoft.com/office/drawing/2014/main" id="{AA0C4E64-8817-4DC6-B287-66A4FB2FE935}"/>
              </a:ext>
            </a:extLst>
          </p:cNvPr>
          <p:cNvCxnSpPr/>
          <p:nvPr/>
        </p:nvCxnSpPr>
        <p:spPr>
          <a:xfrm>
            <a:off x="6437765" y="2561091"/>
            <a:ext cx="0" cy="86400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67">
            <a:extLst>
              <a:ext uri="{FF2B5EF4-FFF2-40B4-BE49-F238E27FC236}">
                <a16:creationId xmlns:a16="http://schemas.microsoft.com/office/drawing/2014/main" id="{122C736F-AC05-4848-AE6B-DDC3D4931122}"/>
              </a:ext>
            </a:extLst>
          </p:cNvPr>
          <p:cNvCxnSpPr/>
          <p:nvPr/>
        </p:nvCxnSpPr>
        <p:spPr>
          <a:xfrm>
            <a:off x="7092280" y="2465522"/>
            <a:ext cx="0" cy="2537215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1">
            <a:extLst>
              <a:ext uri="{FF2B5EF4-FFF2-40B4-BE49-F238E27FC236}">
                <a16:creationId xmlns:a16="http://schemas.microsoft.com/office/drawing/2014/main" id="{CF57DA21-48DC-4780-834E-B482C8578D9D}"/>
              </a:ext>
            </a:extLst>
          </p:cNvPr>
          <p:cNvSpPr/>
          <p:nvPr/>
        </p:nvSpPr>
        <p:spPr>
          <a:xfrm>
            <a:off x="6624740" y="1020321"/>
            <a:ext cx="2699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ส่งภายในวันที่ </a:t>
            </a:r>
            <a:b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</a:b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30 ตุลาคม 2567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50925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FFA8C57-504A-4A0A-9193-6956232E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272" y="3892030"/>
            <a:ext cx="1200000" cy="1200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5F6BDDE-41C0-CAE2-306C-7129CD7D33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181" t="16330" r="22550" b="4034"/>
          <a:stretch/>
        </p:blipFill>
        <p:spPr>
          <a:xfrm>
            <a:off x="147917" y="1690235"/>
            <a:ext cx="3041568" cy="3148862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1A222A5-9338-4592-B52F-C71E3F5204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050" t="10800" r="32747" b="4190"/>
          <a:stretch/>
        </p:blipFill>
        <p:spPr>
          <a:xfrm>
            <a:off x="7203689" y="2561091"/>
            <a:ext cx="1840042" cy="24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6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2">
            <a:extLst>
              <a:ext uri="{FF2B5EF4-FFF2-40B4-BE49-F238E27FC236}">
                <a16:creationId xmlns:a16="http://schemas.microsoft.com/office/drawing/2014/main" id="{E4DB0182-6F94-4F44-AD5C-7A15E8842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6300"/>
            <a:ext cx="1783801" cy="164569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1520" y="176300"/>
            <a:ext cx="929877" cy="94777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DE3F96-F1C5-4EAA-973E-8255B050DA50}"/>
              </a:ext>
            </a:extLst>
          </p:cNvPr>
          <p:cNvSpPr txBox="1"/>
          <p:nvPr/>
        </p:nvSpPr>
        <p:spPr>
          <a:xfrm>
            <a:off x="403713" y="0"/>
            <a:ext cx="625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</a:t>
            </a:r>
            <a:endParaRPr lang="en-US" sz="8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cxnSp>
        <p:nvCxnSpPr>
          <p:cNvPr id="12" name="Straight Connector 3">
            <a:extLst>
              <a:ext uri="{FF2B5EF4-FFF2-40B4-BE49-F238E27FC236}">
                <a16:creationId xmlns:a16="http://schemas.microsoft.com/office/drawing/2014/main" id="{CE4B524A-661C-4B7D-9F19-B672AA2073F9}"/>
              </a:ext>
            </a:extLst>
          </p:cNvPr>
          <p:cNvCxnSpPr>
            <a:cxnSpLocks/>
            <a:stCxn id="15" idx="2"/>
            <a:endCxn id="21" idx="2"/>
          </p:cNvCxnSpPr>
          <p:nvPr/>
        </p:nvCxnSpPr>
        <p:spPr>
          <a:xfrm>
            <a:off x="971600" y="1214751"/>
            <a:ext cx="4392488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7">
            <a:extLst>
              <a:ext uri="{FF2B5EF4-FFF2-40B4-BE49-F238E27FC236}">
                <a16:creationId xmlns:a16="http://schemas.microsoft.com/office/drawing/2014/main" id="{D92546FE-464C-44E9-9186-66E3E9F698AD}"/>
              </a:ext>
            </a:extLst>
          </p:cNvPr>
          <p:cNvGrpSpPr/>
          <p:nvPr/>
        </p:nvGrpSpPr>
        <p:grpSpPr>
          <a:xfrm>
            <a:off x="899592" y="1070735"/>
            <a:ext cx="288032" cy="288032"/>
            <a:chOff x="611560" y="2851238"/>
            <a:chExt cx="288032" cy="288032"/>
          </a:xfrm>
        </p:grpSpPr>
        <p:sp>
          <p:nvSpPr>
            <p:cNvPr id="14" name="Oval 8">
              <a:extLst>
                <a:ext uri="{FF2B5EF4-FFF2-40B4-BE49-F238E27FC236}">
                  <a16:creationId xmlns:a16="http://schemas.microsoft.com/office/drawing/2014/main" id="{3874D56E-AF8B-476F-A5B5-97882A45D9F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A2923664-3002-4F47-933B-3001D1D51929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6" name="Group 10">
            <a:extLst>
              <a:ext uri="{FF2B5EF4-FFF2-40B4-BE49-F238E27FC236}">
                <a16:creationId xmlns:a16="http://schemas.microsoft.com/office/drawing/2014/main" id="{FFDB666A-7777-44A6-B89D-E9F4D0C3D5BC}"/>
              </a:ext>
            </a:extLst>
          </p:cNvPr>
          <p:cNvGrpSpPr/>
          <p:nvPr/>
        </p:nvGrpSpPr>
        <p:grpSpPr>
          <a:xfrm>
            <a:off x="3087535" y="1052165"/>
            <a:ext cx="288032" cy="288032"/>
            <a:chOff x="611560" y="2851238"/>
            <a:chExt cx="288032" cy="288032"/>
          </a:xfrm>
        </p:grpSpPr>
        <p:sp>
          <p:nvSpPr>
            <p:cNvPr id="17" name="Oval 11">
              <a:extLst>
                <a:ext uri="{FF2B5EF4-FFF2-40B4-BE49-F238E27FC236}">
                  <a16:creationId xmlns:a16="http://schemas.microsoft.com/office/drawing/2014/main" id="{55B3163D-DD12-457F-85A8-564726323B79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18" name="Oval 12">
              <a:extLst>
                <a:ext uri="{FF2B5EF4-FFF2-40B4-BE49-F238E27FC236}">
                  <a16:creationId xmlns:a16="http://schemas.microsoft.com/office/drawing/2014/main" id="{FCC0532E-C7EF-41A7-9EDC-E4BC8F024624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id="{3E47EBC5-3E7C-48B8-9349-E6555A3197BF}"/>
              </a:ext>
            </a:extLst>
          </p:cNvPr>
          <p:cNvGrpSpPr/>
          <p:nvPr/>
        </p:nvGrpSpPr>
        <p:grpSpPr>
          <a:xfrm>
            <a:off x="5292080" y="1079031"/>
            <a:ext cx="288032" cy="288032"/>
            <a:chOff x="611560" y="2851238"/>
            <a:chExt cx="288032" cy="288032"/>
          </a:xfrm>
        </p:grpSpPr>
        <p:sp>
          <p:nvSpPr>
            <p:cNvPr id="20" name="Oval 14">
              <a:extLst>
                <a:ext uri="{FF2B5EF4-FFF2-40B4-BE49-F238E27FC236}">
                  <a16:creationId xmlns:a16="http://schemas.microsoft.com/office/drawing/2014/main" id="{DB53BEB6-E535-4BD9-997C-076E4EC97018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CE40ECFB-EC8F-4501-BA15-8AA27471DF9B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2" name="สี่เหลี่ยมผืนผ้า: มุมมน 21">
            <a:extLst>
              <a:ext uri="{FF2B5EF4-FFF2-40B4-BE49-F238E27FC236}">
                <a16:creationId xmlns:a16="http://schemas.microsoft.com/office/drawing/2014/main" id="{782744A2-1851-4E7E-A4EC-BD90A9444F49}"/>
              </a:ext>
            </a:extLst>
          </p:cNvPr>
          <p:cNvSpPr/>
          <p:nvPr/>
        </p:nvSpPr>
        <p:spPr>
          <a:xfrm>
            <a:off x="369446" y="1398532"/>
            <a:ext cx="1348323" cy="57716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จัดทำแผนฯ</a:t>
            </a:r>
          </a:p>
        </p:txBody>
      </p:sp>
      <p:sp>
        <p:nvSpPr>
          <p:cNvPr id="23" name="สี่เหลี่ยมผืนผ้า: มุมมน 22">
            <a:extLst>
              <a:ext uri="{FF2B5EF4-FFF2-40B4-BE49-F238E27FC236}">
                <a16:creationId xmlns:a16="http://schemas.microsoft.com/office/drawing/2014/main" id="{AF80C9FE-22D6-406C-9276-41ED090CB6D3}"/>
              </a:ext>
            </a:extLst>
          </p:cNvPr>
          <p:cNvSpPr/>
          <p:nvPr/>
        </p:nvSpPr>
        <p:spPr>
          <a:xfrm>
            <a:off x="2123728" y="1396810"/>
            <a:ext cx="1903233" cy="90833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เผยแพร่บนเว็บไซต์หลักของหน่วยงาน</a:t>
            </a:r>
          </a:p>
        </p:txBody>
      </p:sp>
      <p:sp>
        <p:nvSpPr>
          <p:cNvPr id="24" name="สี่เหลี่ยมผืนผ้า: มุมมน 23">
            <a:extLst>
              <a:ext uri="{FF2B5EF4-FFF2-40B4-BE49-F238E27FC236}">
                <a16:creationId xmlns:a16="http://schemas.microsoft.com/office/drawing/2014/main" id="{84807626-1F0C-4563-A8D6-56794E135DA9}"/>
              </a:ext>
            </a:extLst>
          </p:cNvPr>
          <p:cNvSpPr/>
          <p:nvPr/>
        </p:nvSpPr>
        <p:spPr>
          <a:xfrm>
            <a:off x="4403677" y="1423732"/>
            <a:ext cx="2165640" cy="1020966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thaiDist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รายงานการจัดทำแผนฯ</a:t>
            </a:r>
            <a:endParaRPr lang="en-US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  <a:p>
            <a:pPr algn="thaiDist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คัดลอกลิงก์ที่เข้าถึงได้</a:t>
            </a:r>
          </a:p>
          <a:p>
            <a:pPr algn="thaiDist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รูปแบบ </a:t>
            </a:r>
            <a:r>
              <a:rPr lang="en-US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  <a:endParaRPr lang="th-TH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6" name="กล่องข้อความ 27">
            <a:extLst>
              <a:ext uri="{FF2B5EF4-FFF2-40B4-BE49-F238E27FC236}">
                <a16:creationId xmlns:a16="http://schemas.microsoft.com/office/drawing/2014/main" id="{D274544B-440C-4DFA-BE96-7C86626362ED}"/>
              </a:ext>
            </a:extLst>
          </p:cNvPr>
          <p:cNvSpPr txBox="1"/>
          <p:nvPr/>
        </p:nvSpPr>
        <p:spPr>
          <a:xfrm>
            <a:off x="153816" y="4112070"/>
            <a:ext cx="2157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ตัวอย่างแบบฟอร์มแผนฯ</a:t>
            </a:r>
          </a:p>
          <a:p>
            <a:pPr algn="ctr"/>
            <a:r>
              <a:rPr lang="th-TH" sz="20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เอกสารหมายเลข 1</a:t>
            </a:r>
            <a:endParaRPr lang="en-US" sz="2000" b="1" dirty="0">
              <a:solidFill>
                <a:srgbClr val="C000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8" name="สี่เหลี่ยมผืนผ้า 29">
            <a:extLst>
              <a:ext uri="{FF2B5EF4-FFF2-40B4-BE49-F238E27FC236}">
                <a16:creationId xmlns:a16="http://schemas.microsoft.com/office/drawing/2014/main" id="{41080280-5C6B-44C8-919B-B67CD36388BE}"/>
              </a:ext>
            </a:extLst>
          </p:cNvPr>
          <p:cNvSpPr/>
          <p:nvPr/>
        </p:nvSpPr>
        <p:spPr>
          <a:xfrm>
            <a:off x="3461580" y="317262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29" name="สี่เหลี่ยมผืนผ้า 30">
            <a:extLst>
              <a:ext uri="{FF2B5EF4-FFF2-40B4-BE49-F238E27FC236}">
                <a16:creationId xmlns:a16="http://schemas.microsoft.com/office/drawing/2014/main" id="{611F1896-8BB8-4370-8DB2-5EF8984B472E}"/>
              </a:ext>
            </a:extLst>
          </p:cNvPr>
          <p:cNvSpPr/>
          <p:nvPr/>
        </p:nvSpPr>
        <p:spPr>
          <a:xfrm>
            <a:off x="5349710" y="3172624"/>
            <a:ext cx="113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30" name="สี่เหลี่ยมผืนผ้า 31">
            <a:extLst>
              <a:ext uri="{FF2B5EF4-FFF2-40B4-BE49-F238E27FC236}">
                <a16:creationId xmlns:a16="http://schemas.microsoft.com/office/drawing/2014/main" id="{3275BF39-F73E-469F-9935-BEDFB0A6078E}"/>
              </a:ext>
            </a:extLst>
          </p:cNvPr>
          <p:cNvSpPr/>
          <p:nvPr/>
        </p:nvSpPr>
        <p:spPr>
          <a:xfrm>
            <a:off x="6902359" y="2105091"/>
            <a:ext cx="2102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รูปแบบ </a:t>
            </a:r>
            <a:r>
              <a:rPr lang="en-US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32" name="สี่เหลี่ยมผืนผ้า 54">
            <a:extLst>
              <a:ext uri="{FF2B5EF4-FFF2-40B4-BE49-F238E27FC236}">
                <a16:creationId xmlns:a16="http://schemas.microsoft.com/office/drawing/2014/main" id="{0E3F401C-1797-4E43-977A-13DF80ECED16}"/>
              </a:ext>
            </a:extLst>
          </p:cNvPr>
          <p:cNvSpPr/>
          <p:nvPr/>
        </p:nvSpPr>
        <p:spPr>
          <a:xfrm>
            <a:off x="2636255" y="3528316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20" dirty="0"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https://moph.cc/SOvQA608k</a:t>
            </a:r>
            <a:endParaRPr lang="en-US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33" name="ตัวเชื่อมต่อตรง 58">
            <a:extLst>
              <a:ext uri="{FF2B5EF4-FFF2-40B4-BE49-F238E27FC236}">
                <a16:creationId xmlns:a16="http://schemas.microsoft.com/office/drawing/2014/main" id="{16A2EB43-D602-493C-A7AE-ACAA2F4D4276}"/>
              </a:ext>
            </a:extLst>
          </p:cNvPr>
          <p:cNvCxnSpPr/>
          <p:nvPr/>
        </p:nvCxnSpPr>
        <p:spPr>
          <a:xfrm>
            <a:off x="4985307" y="2465522"/>
            <a:ext cx="0" cy="405909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60">
            <a:extLst>
              <a:ext uri="{FF2B5EF4-FFF2-40B4-BE49-F238E27FC236}">
                <a16:creationId xmlns:a16="http://schemas.microsoft.com/office/drawing/2014/main" id="{6B2DBF2A-C541-49F1-A9D1-B268F7618BD6}"/>
              </a:ext>
            </a:extLst>
          </p:cNvPr>
          <p:cNvCxnSpPr>
            <a:cxnSpLocks/>
          </p:cNvCxnSpPr>
          <p:nvPr/>
        </p:nvCxnSpPr>
        <p:spPr>
          <a:xfrm>
            <a:off x="3855278" y="2871431"/>
            <a:ext cx="206122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63">
            <a:extLst>
              <a:ext uri="{FF2B5EF4-FFF2-40B4-BE49-F238E27FC236}">
                <a16:creationId xmlns:a16="http://schemas.microsoft.com/office/drawing/2014/main" id="{84A7A302-34B7-40F9-813F-C626679678FC}"/>
              </a:ext>
            </a:extLst>
          </p:cNvPr>
          <p:cNvCxnSpPr/>
          <p:nvPr/>
        </p:nvCxnSpPr>
        <p:spPr>
          <a:xfrm>
            <a:off x="3862205" y="2871431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65">
            <a:extLst>
              <a:ext uri="{FF2B5EF4-FFF2-40B4-BE49-F238E27FC236}">
                <a16:creationId xmlns:a16="http://schemas.microsoft.com/office/drawing/2014/main" id="{AA0C4E64-8817-4DC6-B287-66A4FB2FE935}"/>
              </a:ext>
            </a:extLst>
          </p:cNvPr>
          <p:cNvCxnSpPr/>
          <p:nvPr/>
        </p:nvCxnSpPr>
        <p:spPr>
          <a:xfrm>
            <a:off x="5909573" y="2871430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67">
            <a:extLst>
              <a:ext uri="{FF2B5EF4-FFF2-40B4-BE49-F238E27FC236}">
                <a16:creationId xmlns:a16="http://schemas.microsoft.com/office/drawing/2014/main" id="{122C736F-AC05-4848-AE6B-DDC3D4931122}"/>
              </a:ext>
            </a:extLst>
          </p:cNvPr>
          <p:cNvCxnSpPr/>
          <p:nvPr/>
        </p:nvCxnSpPr>
        <p:spPr>
          <a:xfrm>
            <a:off x="6660232" y="2465522"/>
            <a:ext cx="0" cy="2537215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1">
            <a:extLst>
              <a:ext uri="{FF2B5EF4-FFF2-40B4-BE49-F238E27FC236}">
                <a16:creationId xmlns:a16="http://schemas.microsoft.com/office/drawing/2014/main" id="{CF57DA21-48DC-4780-834E-B482C8578D9D}"/>
              </a:ext>
            </a:extLst>
          </p:cNvPr>
          <p:cNvSpPr/>
          <p:nvPr/>
        </p:nvSpPr>
        <p:spPr>
          <a:xfrm>
            <a:off x="6372200" y="697616"/>
            <a:ext cx="2709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ส่งภายในวันที่ </a:t>
            </a:r>
            <a:b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25 พฤศจิกายน 2567</a:t>
            </a:r>
            <a:endParaRPr lang="th-TH" sz="2400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19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DA5E0CA0-5DF5-4973-A42F-CCF1BC4754EA}"/>
              </a:ext>
            </a:extLst>
          </p:cNvPr>
          <p:cNvSpPr txBox="1"/>
          <p:nvPr/>
        </p:nvSpPr>
        <p:spPr bwMode="auto">
          <a:xfrm>
            <a:off x="1336406" y="243141"/>
            <a:ext cx="5248394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จัดทำ </a:t>
            </a:r>
            <a:r>
              <a:rPr lang="th-TH" altLang="ko-KR" sz="36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แผนปฏิบัติการ</a:t>
            </a: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ส่งเสริมคุณธรรม</a:t>
            </a:r>
            <a:b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endParaRPr lang="th-TH" altLang="ko-KR" sz="2400" b="1" dirty="0">
              <a:solidFill>
                <a:schemeClr val="tx2">
                  <a:lumMod val="75000"/>
                </a:schemeClr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65FE72D-A627-EC4D-B532-1D9C28DFD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82" t="20978" r="24515" b="15852"/>
          <a:stretch/>
        </p:blipFill>
        <p:spPr>
          <a:xfrm>
            <a:off x="100125" y="2433120"/>
            <a:ext cx="2337772" cy="165465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D4ED063C-CEDB-C5C0-1644-318F0A1C48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363" t="21854" r="29811" b="4727"/>
          <a:stretch/>
        </p:blipFill>
        <p:spPr>
          <a:xfrm>
            <a:off x="6833839" y="2522993"/>
            <a:ext cx="2207024" cy="217912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84ED95F3-F1A5-FDFF-3FEA-E573C56D6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923" y="355808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64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19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DA5E0CA0-5DF5-4973-A42F-CCF1BC4754EA}"/>
              </a:ext>
            </a:extLst>
          </p:cNvPr>
          <p:cNvSpPr txBox="1"/>
          <p:nvPr/>
        </p:nvSpPr>
        <p:spPr bwMode="auto">
          <a:xfrm>
            <a:off x="107504" y="69082"/>
            <a:ext cx="7992660" cy="646331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แบบฟอร์ม </a:t>
            </a:r>
            <a: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แผนปฏิบัติการ</a:t>
            </a: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ส่งเสริมคุณธรรมของชมรมจริยธรรม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E2DAA-FFD3-7021-B609-5E7DA06D2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38" y="1203598"/>
            <a:ext cx="2455158" cy="335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รูปภาพ 38">
            <a:extLst>
              <a:ext uri="{FF2B5EF4-FFF2-40B4-BE49-F238E27FC236}">
                <a16:creationId xmlns:a16="http://schemas.microsoft.com/office/drawing/2014/main" id="{736BBEAD-3D78-CF57-2418-78139D730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33916" y="3331533"/>
            <a:ext cx="710292" cy="710292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7E0B297-8CEC-F6AE-D0D4-37F4995ECB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51" t="17422" r="23225" b="8001"/>
          <a:stretch/>
        </p:blipFill>
        <p:spPr>
          <a:xfrm>
            <a:off x="218737" y="715413"/>
            <a:ext cx="5548962" cy="42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00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51520" y="176300"/>
            <a:ext cx="929877" cy="94777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DE3F96-F1C5-4EAA-973E-8255B050DA50}"/>
              </a:ext>
            </a:extLst>
          </p:cNvPr>
          <p:cNvSpPr txBox="1"/>
          <p:nvPr/>
        </p:nvSpPr>
        <p:spPr>
          <a:xfrm>
            <a:off x="403713" y="0"/>
            <a:ext cx="625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</a:t>
            </a:r>
            <a:endParaRPr lang="en-US" sz="8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942" y="32491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EAE9FA2C-5126-4858-A757-7638EC71655C}"/>
              </a:ext>
            </a:extLst>
          </p:cNvPr>
          <p:cNvSpPr txBox="1"/>
          <p:nvPr/>
        </p:nvSpPr>
        <p:spPr bwMode="auto">
          <a:xfrm>
            <a:off x="1213097" y="133495"/>
            <a:ext cx="6846194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3000" b="1" dirty="0">
                <a:latin typeface="RSU" panose="02000506040000020003" pitchFamily="2" charset="-34"/>
                <a:cs typeface="RSU" panose="02000506040000020003" pitchFamily="2" charset="-34"/>
              </a:rPr>
              <a:t>จัดส่ง</a:t>
            </a:r>
            <a:r>
              <a:rPr lang="th-TH" altLang="ko-KR" sz="3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คลิปวิดีโอการส่งเสริมคุณธรรมฯ </a:t>
            </a:r>
            <a:br>
              <a:rPr lang="th-TH" altLang="ko-KR" sz="30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ko-KR" sz="3000" b="1" dirty="0">
                <a:latin typeface="RSU" panose="02000506040000020003" pitchFamily="2" charset="-34"/>
                <a:cs typeface="RSU" panose="02000506040000020003" pitchFamily="2" charset="-34"/>
              </a:rPr>
              <a:t>ที่เผยแพร่ในสื่อโซ</a:t>
            </a:r>
            <a:r>
              <a:rPr lang="th-TH" altLang="ko-KR" sz="3000" b="1" dirty="0" err="1">
                <a:latin typeface="RSU" panose="02000506040000020003" pitchFamily="2" charset="-34"/>
                <a:cs typeface="RSU" panose="02000506040000020003" pitchFamily="2" charset="-34"/>
              </a:rPr>
              <a:t>เชีย</a:t>
            </a:r>
            <a:r>
              <a:rPr lang="th-TH" altLang="ko-KR" sz="3000" b="1" dirty="0">
                <a:latin typeface="RSU" panose="02000506040000020003" pitchFamily="2" charset="-34"/>
                <a:cs typeface="RSU" panose="02000506040000020003" pitchFamily="2" charset="-34"/>
              </a:rPr>
              <a:t>ล</a:t>
            </a:r>
            <a:endParaRPr lang="th-TH" altLang="ko-K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ACD3B67-825A-4281-A5EA-07E682BAD77A}"/>
              </a:ext>
            </a:extLst>
          </p:cNvPr>
          <p:cNvCxnSpPr>
            <a:cxnSpLocks/>
            <a:stCxn id="45" idx="2"/>
            <a:endCxn id="52" idx="2"/>
          </p:cNvCxnSpPr>
          <p:nvPr/>
        </p:nvCxnSpPr>
        <p:spPr>
          <a:xfrm>
            <a:off x="971600" y="1462401"/>
            <a:ext cx="4392488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7">
            <a:extLst>
              <a:ext uri="{FF2B5EF4-FFF2-40B4-BE49-F238E27FC236}">
                <a16:creationId xmlns:a16="http://schemas.microsoft.com/office/drawing/2014/main" id="{551F0753-0473-4996-A4F3-40B8E6DB97E2}"/>
              </a:ext>
            </a:extLst>
          </p:cNvPr>
          <p:cNvGrpSpPr/>
          <p:nvPr/>
        </p:nvGrpSpPr>
        <p:grpSpPr>
          <a:xfrm>
            <a:off x="899592" y="1318385"/>
            <a:ext cx="288032" cy="288032"/>
            <a:chOff x="611560" y="2851238"/>
            <a:chExt cx="288032" cy="288032"/>
          </a:xfrm>
        </p:grpSpPr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95EA1066-F6DF-400D-BE8A-2A1723B2F247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B3338CCC-A664-4D6E-B71C-EE7CFC4AFBA2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5D2A75C2-A504-47D0-AF63-E440B106EEBC}"/>
              </a:ext>
            </a:extLst>
          </p:cNvPr>
          <p:cNvGrpSpPr/>
          <p:nvPr/>
        </p:nvGrpSpPr>
        <p:grpSpPr>
          <a:xfrm>
            <a:off x="3320039" y="1307232"/>
            <a:ext cx="288032" cy="288032"/>
            <a:chOff x="611560" y="2851238"/>
            <a:chExt cx="288032" cy="288032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DA567F98-C27C-48F3-9AAF-006C6F7CE74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72205F57-59F5-489B-B293-0B0C96CD7B5A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0" name="Group 13">
            <a:extLst>
              <a:ext uri="{FF2B5EF4-FFF2-40B4-BE49-F238E27FC236}">
                <a16:creationId xmlns:a16="http://schemas.microsoft.com/office/drawing/2014/main" id="{464CA1A6-7BF4-462A-ACA5-40C8172A7D0D}"/>
              </a:ext>
            </a:extLst>
          </p:cNvPr>
          <p:cNvGrpSpPr/>
          <p:nvPr/>
        </p:nvGrpSpPr>
        <p:grpSpPr>
          <a:xfrm>
            <a:off x="5292080" y="1326681"/>
            <a:ext cx="288032" cy="288032"/>
            <a:chOff x="611560" y="2851238"/>
            <a:chExt cx="288032" cy="288032"/>
          </a:xfrm>
        </p:grpSpPr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56A4855E-87FA-4786-BA91-1C81931E4965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A3CF5F2E-718A-4D26-8C10-2C14068B04B7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53" name="สี่เหลี่ยมผืนผ้า: มุมมน 13">
            <a:extLst>
              <a:ext uri="{FF2B5EF4-FFF2-40B4-BE49-F238E27FC236}">
                <a16:creationId xmlns:a16="http://schemas.microsoft.com/office/drawing/2014/main" id="{A616B586-5D04-4EA4-9429-5317C370172F}"/>
              </a:ext>
            </a:extLst>
          </p:cNvPr>
          <p:cNvSpPr/>
          <p:nvPr/>
        </p:nvSpPr>
        <p:spPr>
          <a:xfrm>
            <a:off x="161012" y="1651163"/>
            <a:ext cx="2036621" cy="59211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เกณฑ์การจัดทำคลิปฯ</a:t>
            </a:r>
          </a:p>
        </p:txBody>
      </p:sp>
      <p:sp>
        <p:nvSpPr>
          <p:cNvPr id="54" name="สี่เหลี่ยมผืนผ้า: มุมมน 14">
            <a:extLst>
              <a:ext uri="{FF2B5EF4-FFF2-40B4-BE49-F238E27FC236}">
                <a16:creationId xmlns:a16="http://schemas.microsoft.com/office/drawing/2014/main" id="{DAA5BE88-5108-4203-8BF2-9A6AEEAFAB5B}"/>
              </a:ext>
            </a:extLst>
          </p:cNvPr>
          <p:cNvSpPr/>
          <p:nvPr/>
        </p:nvSpPr>
        <p:spPr>
          <a:xfrm>
            <a:off x="2533321" y="1644460"/>
            <a:ext cx="1750647" cy="748507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เผยแพร่บนเว็บไซต์หลักของหน่วยงาน</a:t>
            </a:r>
          </a:p>
        </p:txBody>
      </p:sp>
      <p:sp>
        <p:nvSpPr>
          <p:cNvPr id="55" name="สี่เหลี่ยมผืนผ้า: มุมมน 15">
            <a:extLst>
              <a:ext uri="{FF2B5EF4-FFF2-40B4-BE49-F238E27FC236}">
                <a16:creationId xmlns:a16="http://schemas.microsoft.com/office/drawing/2014/main" id="{FEA1CFC1-BC67-4106-BD7A-B0290FBC0069}"/>
              </a:ext>
            </a:extLst>
          </p:cNvPr>
          <p:cNvSpPr/>
          <p:nvPr/>
        </p:nvSpPr>
        <p:spPr>
          <a:xfrm>
            <a:off x="4469024" y="1675198"/>
            <a:ext cx="2228004" cy="129945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จัดส่งคลิปวิดีโอการส่งเสริมคุณธรรมฯ</a:t>
            </a:r>
            <a:b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</a:t>
            </a:r>
            <a:r>
              <a:rPr lang="th-TH" sz="1600" b="1" dirty="0" err="1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คั</a:t>
            </a:r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ดลอกลิงก์ที่เข้าถึงได้</a:t>
            </a:r>
          </a:p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รูปแบบ </a:t>
            </a:r>
            <a:r>
              <a:rPr lang="en-US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  <a:endParaRPr lang="th-TH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56" name="สี่เหลี่ยมผืนผ้า 18">
            <a:extLst>
              <a:ext uri="{FF2B5EF4-FFF2-40B4-BE49-F238E27FC236}">
                <a16:creationId xmlns:a16="http://schemas.microsoft.com/office/drawing/2014/main" id="{4FF23238-4FA1-464B-8ABA-5C5D114150B0}"/>
              </a:ext>
            </a:extLst>
          </p:cNvPr>
          <p:cNvSpPr/>
          <p:nvPr/>
        </p:nvSpPr>
        <p:spPr>
          <a:xfrm>
            <a:off x="3499525" y="350785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57" name="สี่เหลี่ยมผืนผ้า 19">
            <a:extLst>
              <a:ext uri="{FF2B5EF4-FFF2-40B4-BE49-F238E27FC236}">
                <a16:creationId xmlns:a16="http://schemas.microsoft.com/office/drawing/2014/main" id="{9F52D8C0-F30C-4EE1-B8D8-A53D9A10E19B}"/>
              </a:ext>
            </a:extLst>
          </p:cNvPr>
          <p:cNvSpPr/>
          <p:nvPr/>
        </p:nvSpPr>
        <p:spPr>
          <a:xfrm>
            <a:off x="5513572" y="3507854"/>
            <a:ext cx="113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58" name="สี่เหลี่ยมผืนผ้า 20">
            <a:extLst>
              <a:ext uri="{FF2B5EF4-FFF2-40B4-BE49-F238E27FC236}">
                <a16:creationId xmlns:a16="http://schemas.microsoft.com/office/drawing/2014/main" id="{82544706-A457-49BC-87D4-F634A8937E92}"/>
              </a:ext>
            </a:extLst>
          </p:cNvPr>
          <p:cNvSpPr/>
          <p:nvPr/>
        </p:nvSpPr>
        <p:spPr>
          <a:xfrm>
            <a:off x="6952999" y="2081711"/>
            <a:ext cx="2102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รูปแบบ </a:t>
            </a:r>
            <a:r>
              <a:rPr lang="en-US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59" name="สี่เหลี่ยมผืนผ้า 22">
            <a:extLst>
              <a:ext uri="{FF2B5EF4-FFF2-40B4-BE49-F238E27FC236}">
                <a16:creationId xmlns:a16="http://schemas.microsoft.com/office/drawing/2014/main" id="{F714B5D4-4A9E-4225-BAC6-655EC4B2B4C2}"/>
              </a:ext>
            </a:extLst>
          </p:cNvPr>
          <p:cNvSpPr/>
          <p:nvPr/>
        </p:nvSpPr>
        <p:spPr>
          <a:xfrm>
            <a:off x="2796914" y="3786594"/>
            <a:ext cx="249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20" dirty="0"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https://moph.cc/tYOu6zAjX</a:t>
            </a:r>
            <a:endParaRPr lang="en-US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60" name="ตัวเชื่อมต่อตรง 23">
            <a:extLst>
              <a:ext uri="{FF2B5EF4-FFF2-40B4-BE49-F238E27FC236}">
                <a16:creationId xmlns:a16="http://schemas.microsoft.com/office/drawing/2014/main" id="{0E61EDAF-E116-4271-BB26-6E6DDE79A135}"/>
              </a:ext>
            </a:extLst>
          </p:cNvPr>
          <p:cNvCxnSpPr/>
          <p:nvPr/>
        </p:nvCxnSpPr>
        <p:spPr>
          <a:xfrm>
            <a:off x="5148064" y="2974654"/>
            <a:ext cx="0" cy="216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24">
            <a:extLst>
              <a:ext uri="{FF2B5EF4-FFF2-40B4-BE49-F238E27FC236}">
                <a16:creationId xmlns:a16="http://schemas.microsoft.com/office/drawing/2014/main" id="{44B0196C-2782-42D6-A9E9-FE12A914B165}"/>
              </a:ext>
            </a:extLst>
          </p:cNvPr>
          <p:cNvCxnSpPr>
            <a:cxnSpLocks/>
          </p:cNvCxnSpPr>
          <p:nvPr/>
        </p:nvCxnSpPr>
        <p:spPr>
          <a:xfrm>
            <a:off x="3982031" y="3215111"/>
            <a:ext cx="206122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25">
            <a:extLst>
              <a:ext uri="{FF2B5EF4-FFF2-40B4-BE49-F238E27FC236}">
                <a16:creationId xmlns:a16="http://schemas.microsoft.com/office/drawing/2014/main" id="{96C717F5-C73B-4E98-A2FA-BFE003F3168D}"/>
              </a:ext>
            </a:extLst>
          </p:cNvPr>
          <p:cNvCxnSpPr/>
          <p:nvPr/>
        </p:nvCxnSpPr>
        <p:spPr>
          <a:xfrm>
            <a:off x="3982031" y="3215111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26">
            <a:extLst>
              <a:ext uri="{FF2B5EF4-FFF2-40B4-BE49-F238E27FC236}">
                <a16:creationId xmlns:a16="http://schemas.microsoft.com/office/drawing/2014/main" id="{571A4CFD-830B-4B4A-8382-0BD97772D81D}"/>
              </a:ext>
            </a:extLst>
          </p:cNvPr>
          <p:cNvCxnSpPr/>
          <p:nvPr/>
        </p:nvCxnSpPr>
        <p:spPr>
          <a:xfrm>
            <a:off x="6030553" y="3210166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27">
            <a:extLst>
              <a:ext uri="{FF2B5EF4-FFF2-40B4-BE49-F238E27FC236}">
                <a16:creationId xmlns:a16="http://schemas.microsoft.com/office/drawing/2014/main" id="{BAB7ACA2-5AB5-4834-B61F-EFD7973295E5}"/>
              </a:ext>
            </a:extLst>
          </p:cNvPr>
          <p:cNvCxnSpPr>
            <a:cxnSpLocks/>
          </p:cNvCxnSpPr>
          <p:nvPr/>
        </p:nvCxnSpPr>
        <p:spPr>
          <a:xfrm>
            <a:off x="6804248" y="2841971"/>
            <a:ext cx="0" cy="224281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2">
            <a:extLst>
              <a:ext uri="{FF2B5EF4-FFF2-40B4-BE49-F238E27FC236}">
                <a16:creationId xmlns:a16="http://schemas.microsoft.com/office/drawing/2014/main" id="{278384F9-AFD6-41F5-9B1F-8AF1DEA6E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15" y="178742"/>
            <a:ext cx="1783801" cy="1645695"/>
          </a:xfrm>
          <a:prstGeom prst="rect">
            <a:avLst/>
          </a:prstGeom>
        </p:spPr>
      </p:pic>
      <p:sp>
        <p:nvSpPr>
          <p:cNvPr id="66" name="Rectangle 21">
            <a:extLst>
              <a:ext uri="{FF2B5EF4-FFF2-40B4-BE49-F238E27FC236}">
                <a16:creationId xmlns:a16="http://schemas.microsoft.com/office/drawing/2014/main" id="{53816845-472D-4DBC-89D1-CB6F5A14DF2F}"/>
              </a:ext>
            </a:extLst>
          </p:cNvPr>
          <p:cNvSpPr/>
          <p:nvPr/>
        </p:nvSpPr>
        <p:spPr>
          <a:xfrm>
            <a:off x="6227711" y="724842"/>
            <a:ext cx="2825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ส่งภายใน</a:t>
            </a:r>
          </a:p>
          <a:p>
            <a:pPr algn="ctr"/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วันที่ 22 มกราคม 2568</a:t>
            </a:r>
            <a:endParaRPr lang="th-TH" sz="2400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1A42FE9-5C8A-789F-C792-FA5B55848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26" y="3832162"/>
            <a:ext cx="1252624" cy="125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2B668C5-1B30-8BDA-E64D-A9039FD609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878" t="21854" r="29525" b="3801"/>
          <a:stretch/>
        </p:blipFill>
        <p:spPr>
          <a:xfrm>
            <a:off x="6929766" y="2634628"/>
            <a:ext cx="2104518" cy="2115784"/>
          </a:xfrm>
          <a:prstGeom prst="rect">
            <a:avLst/>
          </a:prstGeom>
        </p:spPr>
      </p:pic>
      <p:sp>
        <p:nvSpPr>
          <p:cNvPr id="12" name="กล่องข้อความ 16">
            <a:extLst>
              <a:ext uri="{FF2B5EF4-FFF2-40B4-BE49-F238E27FC236}">
                <a16:creationId xmlns:a16="http://schemas.microsoft.com/office/drawing/2014/main" id="{F9493DEB-A9CA-BB0C-DADA-89AA089BB1B7}"/>
              </a:ext>
            </a:extLst>
          </p:cNvPr>
          <p:cNvSpPr txBox="1"/>
          <p:nvPr/>
        </p:nvSpPr>
        <p:spPr>
          <a:xfrm>
            <a:off x="67616" y="4426988"/>
            <a:ext cx="487377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solidFill>
                  <a:schemeClr val="accent6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โครงการจัดงานตลาดนัดคุณธรรม (</a:t>
            </a:r>
            <a:r>
              <a:rPr lang="en-GB" sz="1700" b="1" dirty="0">
                <a:solidFill>
                  <a:schemeClr val="accent6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MOPH Moral Market) </a:t>
            </a:r>
            <a:r>
              <a:rPr lang="th-TH" sz="1700" b="1" dirty="0">
                <a:solidFill>
                  <a:schemeClr val="accent6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ปี 8 </a:t>
            </a:r>
          </a:p>
          <a:p>
            <a:r>
              <a:rPr lang="th-TH" sz="1700" b="1" dirty="0">
                <a:solidFill>
                  <a:schemeClr val="accent6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ประจำปีงบประมาณ พ.ศ. 2568 </a:t>
            </a:r>
            <a:r>
              <a:rPr lang="th-TH" sz="1700" b="1" dirty="0">
                <a:solidFill>
                  <a:srgbClr val="FF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ในวันที่ 25 กุมภาพันธ์ 2568</a:t>
            </a:r>
          </a:p>
          <a:p>
            <a:endParaRPr lang="en-US" sz="1700" b="1" dirty="0">
              <a:solidFill>
                <a:schemeClr val="accent6">
                  <a:lumMod val="75000"/>
                </a:schemeClr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33C78A7-ED74-F3EE-820D-621DD880E8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62" t="27612" r="36613" b="37967"/>
          <a:stretch/>
        </p:blipFill>
        <p:spPr>
          <a:xfrm>
            <a:off x="166946" y="2454714"/>
            <a:ext cx="2533182" cy="1639010"/>
          </a:xfrm>
          <a:prstGeom prst="rect">
            <a:avLst/>
          </a:prstGeom>
        </p:spPr>
      </p:pic>
      <p:sp>
        <p:nvSpPr>
          <p:cNvPr id="16" name="กล่องข้อความ 16">
            <a:extLst>
              <a:ext uri="{FF2B5EF4-FFF2-40B4-BE49-F238E27FC236}">
                <a16:creationId xmlns:a16="http://schemas.microsoft.com/office/drawing/2014/main" id="{9BFC47FA-1AA9-DBFC-F10E-4AE4392A8DC6}"/>
              </a:ext>
            </a:extLst>
          </p:cNvPr>
          <p:cNvSpPr txBox="1"/>
          <p:nvPr/>
        </p:nvSpPr>
        <p:spPr>
          <a:xfrm>
            <a:off x="571865" y="4104531"/>
            <a:ext cx="159851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เอกสารหมายเลข 2</a:t>
            </a:r>
            <a:endParaRPr lang="en-US" sz="1700" b="1" dirty="0">
              <a:solidFill>
                <a:srgbClr val="C0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08987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596B8A-07EA-8E27-6DCD-9A5E5D63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1D80670-BF41-6FD8-EE24-772F72AE9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9" t="27948" r="38671" b="19201"/>
          <a:stretch/>
        </p:blipFill>
        <p:spPr>
          <a:xfrm>
            <a:off x="66219" y="2579029"/>
            <a:ext cx="3494110" cy="1797448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3D35DB27-30BA-E20F-C018-A230AF42A263}"/>
              </a:ext>
            </a:extLst>
          </p:cNvPr>
          <p:cNvGrpSpPr/>
          <p:nvPr/>
        </p:nvGrpSpPr>
        <p:grpSpPr>
          <a:xfrm>
            <a:off x="251520" y="176300"/>
            <a:ext cx="929877" cy="947772"/>
            <a:chOff x="0" y="0"/>
            <a:chExt cx="6350000" cy="63500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8188941-C18D-B41A-4AD9-13484A4A93F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A57C1A-7373-B457-DB10-E5FAEB66BED4}"/>
              </a:ext>
            </a:extLst>
          </p:cNvPr>
          <p:cNvSpPr txBox="1"/>
          <p:nvPr/>
        </p:nvSpPr>
        <p:spPr>
          <a:xfrm>
            <a:off x="403713" y="0"/>
            <a:ext cx="625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6711561-F7B2-4616-79DB-4D27B03C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5942" y="32491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7D0D643D-9032-6FA7-3435-7815DD088668}"/>
              </a:ext>
            </a:extLst>
          </p:cNvPr>
          <p:cNvSpPr txBox="1"/>
          <p:nvPr/>
        </p:nvSpPr>
        <p:spPr bwMode="auto">
          <a:xfrm>
            <a:off x="1329441" y="196945"/>
            <a:ext cx="6846194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จัดส่งผลการประเมินชุมชน องค์กร อำเภอ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rPr>
              <a:t>และจังหวัดคุณธรรม ของหน่วยงานฯ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EDBCB51-DB94-830D-3FDC-AC8EDF7AB1CE}"/>
              </a:ext>
            </a:extLst>
          </p:cNvPr>
          <p:cNvCxnSpPr>
            <a:cxnSpLocks/>
            <a:stCxn id="45" idx="2"/>
            <a:endCxn id="52" idx="2"/>
          </p:cNvCxnSpPr>
          <p:nvPr/>
        </p:nvCxnSpPr>
        <p:spPr>
          <a:xfrm>
            <a:off x="971600" y="1462401"/>
            <a:ext cx="4392488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7">
            <a:extLst>
              <a:ext uri="{FF2B5EF4-FFF2-40B4-BE49-F238E27FC236}">
                <a16:creationId xmlns:a16="http://schemas.microsoft.com/office/drawing/2014/main" id="{DD410EAB-735A-413F-69A4-9A7CBD73C38F}"/>
              </a:ext>
            </a:extLst>
          </p:cNvPr>
          <p:cNvGrpSpPr/>
          <p:nvPr/>
        </p:nvGrpSpPr>
        <p:grpSpPr>
          <a:xfrm>
            <a:off x="899592" y="1318385"/>
            <a:ext cx="288032" cy="288032"/>
            <a:chOff x="611560" y="2851238"/>
            <a:chExt cx="288032" cy="288032"/>
          </a:xfrm>
        </p:grpSpPr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0699CB2A-6F29-6E76-A07A-7C88B4392B16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1C39852B-19F5-B6DF-19B4-1D515D32D92D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AC9ADFE9-6D63-16C3-53C4-27D7156FF59C}"/>
              </a:ext>
            </a:extLst>
          </p:cNvPr>
          <p:cNvGrpSpPr/>
          <p:nvPr/>
        </p:nvGrpSpPr>
        <p:grpSpPr>
          <a:xfrm>
            <a:off x="3320039" y="1307232"/>
            <a:ext cx="288032" cy="288032"/>
            <a:chOff x="611560" y="2851238"/>
            <a:chExt cx="288032" cy="288032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2302B7A9-75E3-6F96-E5A7-A92F39A381D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960BD272-0873-9A52-DD27-443DEDB0FCF4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grpSp>
        <p:nvGrpSpPr>
          <p:cNvPr id="50" name="Group 13">
            <a:extLst>
              <a:ext uri="{FF2B5EF4-FFF2-40B4-BE49-F238E27FC236}">
                <a16:creationId xmlns:a16="http://schemas.microsoft.com/office/drawing/2014/main" id="{3E1895FE-CDA0-B362-BE27-AD81447C6D4F}"/>
              </a:ext>
            </a:extLst>
          </p:cNvPr>
          <p:cNvGrpSpPr/>
          <p:nvPr/>
        </p:nvGrpSpPr>
        <p:grpSpPr>
          <a:xfrm>
            <a:off x="5292080" y="1326681"/>
            <a:ext cx="288032" cy="288032"/>
            <a:chOff x="611560" y="2851238"/>
            <a:chExt cx="288032" cy="288032"/>
          </a:xfrm>
        </p:grpSpPr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EAF32A30-8324-D6D5-CEA1-24E8BBD7C020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DB212FBD-15CB-059F-10FD-7FACEC444289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53" name="สี่เหลี่ยมผืนผ้า: มุมมน 13">
            <a:extLst>
              <a:ext uri="{FF2B5EF4-FFF2-40B4-BE49-F238E27FC236}">
                <a16:creationId xmlns:a16="http://schemas.microsoft.com/office/drawing/2014/main" id="{ECFA19B0-8550-5D8F-75A7-772F026F39A8}"/>
              </a:ext>
            </a:extLst>
          </p:cNvPr>
          <p:cNvSpPr/>
          <p:nvPr/>
        </p:nvSpPr>
        <p:spPr>
          <a:xfrm>
            <a:off x="161012" y="1651163"/>
            <a:ext cx="2036621" cy="59211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ผลการประเมินฯ</a:t>
            </a:r>
          </a:p>
        </p:txBody>
      </p:sp>
      <p:sp>
        <p:nvSpPr>
          <p:cNvPr id="54" name="สี่เหลี่ยมผืนผ้า: มุมมน 14">
            <a:extLst>
              <a:ext uri="{FF2B5EF4-FFF2-40B4-BE49-F238E27FC236}">
                <a16:creationId xmlns:a16="http://schemas.microsoft.com/office/drawing/2014/main" id="{C77BFB07-4761-4520-7105-C75B543B483B}"/>
              </a:ext>
            </a:extLst>
          </p:cNvPr>
          <p:cNvSpPr/>
          <p:nvPr/>
        </p:nvSpPr>
        <p:spPr>
          <a:xfrm>
            <a:off x="2533321" y="1644460"/>
            <a:ext cx="1750647" cy="748507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เผยแพร่บนเว็บไซต์หลักของหน่วยงาน</a:t>
            </a:r>
          </a:p>
        </p:txBody>
      </p:sp>
      <p:sp>
        <p:nvSpPr>
          <p:cNvPr id="55" name="สี่เหลี่ยมผืนผ้า: มุมมน 15">
            <a:extLst>
              <a:ext uri="{FF2B5EF4-FFF2-40B4-BE49-F238E27FC236}">
                <a16:creationId xmlns:a16="http://schemas.microsoft.com/office/drawing/2014/main" id="{68DB1313-8730-034C-B92F-379DEF0F6919}"/>
              </a:ext>
            </a:extLst>
          </p:cNvPr>
          <p:cNvSpPr/>
          <p:nvPr/>
        </p:nvSpPr>
        <p:spPr>
          <a:xfrm>
            <a:off x="4469024" y="1675198"/>
            <a:ext cx="2228004" cy="129945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จัดส่งผลการประเมินฯ</a:t>
            </a:r>
            <a:b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</a:t>
            </a:r>
            <a:r>
              <a:rPr lang="th-TH" sz="1600" b="1" dirty="0" err="1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คั</a:t>
            </a:r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ดลอกลิงก์ที่เข้าถึงได้</a:t>
            </a:r>
          </a:p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รูปแบบ </a:t>
            </a:r>
            <a:r>
              <a:rPr lang="en-US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  <a:endParaRPr lang="th-TH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56" name="สี่เหลี่ยมผืนผ้า 18">
            <a:extLst>
              <a:ext uri="{FF2B5EF4-FFF2-40B4-BE49-F238E27FC236}">
                <a16:creationId xmlns:a16="http://schemas.microsoft.com/office/drawing/2014/main" id="{D6669476-CB23-D8A6-D916-7D5EA8A5FE04}"/>
              </a:ext>
            </a:extLst>
          </p:cNvPr>
          <p:cNvSpPr/>
          <p:nvPr/>
        </p:nvSpPr>
        <p:spPr>
          <a:xfrm>
            <a:off x="3499525" y="350785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kumimoji="0" lang="th-TH" sz="1800" b="1" i="0" u="none" strike="noStrike" kern="120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kumimoji="0" lang="en-US" sz="1800" b="1" i="0" u="none" strike="noStrike" kern="1200" cap="none" spc="-2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57" name="สี่เหลี่ยมผืนผ้า 19">
            <a:extLst>
              <a:ext uri="{FF2B5EF4-FFF2-40B4-BE49-F238E27FC236}">
                <a16:creationId xmlns:a16="http://schemas.microsoft.com/office/drawing/2014/main" id="{80F32564-0FB8-EC00-B9EC-1F0CC8412635}"/>
              </a:ext>
            </a:extLst>
          </p:cNvPr>
          <p:cNvSpPr/>
          <p:nvPr/>
        </p:nvSpPr>
        <p:spPr>
          <a:xfrm>
            <a:off x="5513572" y="3507854"/>
            <a:ext cx="113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58" name="สี่เหลี่ยมผืนผ้า 20">
            <a:extLst>
              <a:ext uri="{FF2B5EF4-FFF2-40B4-BE49-F238E27FC236}">
                <a16:creationId xmlns:a16="http://schemas.microsoft.com/office/drawing/2014/main" id="{F57F0496-9226-FE47-C766-C71DDC2E3F06}"/>
              </a:ext>
            </a:extLst>
          </p:cNvPr>
          <p:cNvSpPr/>
          <p:nvPr/>
        </p:nvSpPr>
        <p:spPr>
          <a:xfrm>
            <a:off x="6952999" y="2081711"/>
            <a:ext cx="2102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รูปแบบ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59" name="สี่เหลี่ยมผืนผ้า 22">
            <a:extLst>
              <a:ext uri="{FF2B5EF4-FFF2-40B4-BE49-F238E27FC236}">
                <a16:creationId xmlns:a16="http://schemas.microsoft.com/office/drawing/2014/main" id="{7002F758-8C42-FA28-29FB-F5B4DCB19D4E}"/>
              </a:ext>
            </a:extLst>
          </p:cNvPr>
          <p:cNvSpPr/>
          <p:nvPr/>
        </p:nvSpPr>
        <p:spPr>
          <a:xfrm>
            <a:off x="2796914" y="3786594"/>
            <a:ext cx="249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https://moph.cc/7W4i7vaEC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cxnSp>
        <p:nvCxnSpPr>
          <p:cNvPr id="60" name="ตัวเชื่อมต่อตรง 23">
            <a:extLst>
              <a:ext uri="{FF2B5EF4-FFF2-40B4-BE49-F238E27FC236}">
                <a16:creationId xmlns:a16="http://schemas.microsoft.com/office/drawing/2014/main" id="{1EEBCFA7-E188-BA1F-0E47-13EDF9DAFFA5}"/>
              </a:ext>
            </a:extLst>
          </p:cNvPr>
          <p:cNvCxnSpPr/>
          <p:nvPr/>
        </p:nvCxnSpPr>
        <p:spPr>
          <a:xfrm>
            <a:off x="5148064" y="2974654"/>
            <a:ext cx="0" cy="216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24">
            <a:extLst>
              <a:ext uri="{FF2B5EF4-FFF2-40B4-BE49-F238E27FC236}">
                <a16:creationId xmlns:a16="http://schemas.microsoft.com/office/drawing/2014/main" id="{6D59CEE1-CA54-1F2B-960E-81F0DA68FBE0}"/>
              </a:ext>
            </a:extLst>
          </p:cNvPr>
          <p:cNvCxnSpPr>
            <a:cxnSpLocks/>
          </p:cNvCxnSpPr>
          <p:nvPr/>
        </p:nvCxnSpPr>
        <p:spPr>
          <a:xfrm>
            <a:off x="3982031" y="3215111"/>
            <a:ext cx="206122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25">
            <a:extLst>
              <a:ext uri="{FF2B5EF4-FFF2-40B4-BE49-F238E27FC236}">
                <a16:creationId xmlns:a16="http://schemas.microsoft.com/office/drawing/2014/main" id="{79407798-2204-D7B9-AB8A-10E90FD479F7}"/>
              </a:ext>
            </a:extLst>
          </p:cNvPr>
          <p:cNvCxnSpPr/>
          <p:nvPr/>
        </p:nvCxnSpPr>
        <p:spPr>
          <a:xfrm>
            <a:off x="3982031" y="3215111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26">
            <a:extLst>
              <a:ext uri="{FF2B5EF4-FFF2-40B4-BE49-F238E27FC236}">
                <a16:creationId xmlns:a16="http://schemas.microsoft.com/office/drawing/2014/main" id="{850C1175-1C9A-9295-6514-1631E9DDCAE7}"/>
              </a:ext>
            </a:extLst>
          </p:cNvPr>
          <p:cNvCxnSpPr/>
          <p:nvPr/>
        </p:nvCxnSpPr>
        <p:spPr>
          <a:xfrm>
            <a:off x="6030553" y="3210166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27">
            <a:extLst>
              <a:ext uri="{FF2B5EF4-FFF2-40B4-BE49-F238E27FC236}">
                <a16:creationId xmlns:a16="http://schemas.microsoft.com/office/drawing/2014/main" id="{EFA43BF5-3CB7-18B0-9C99-30EE85DA62CE}"/>
              </a:ext>
            </a:extLst>
          </p:cNvPr>
          <p:cNvCxnSpPr>
            <a:cxnSpLocks/>
          </p:cNvCxnSpPr>
          <p:nvPr/>
        </p:nvCxnSpPr>
        <p:spPr>
          <a:xfrm>
            <a:off x="6804248" y="2841971"/>
            <a:ext cx="0" cy="2242815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2">
            <a:extLst>
              <a:ext uri="{FF2B5EF4-FFF2-40B4-BE49-F238E27FC236}">
                <a16:creationId xmlns:a16="http://schemas.microsoft.com/office/drawing/2014/main" id="{73B76CA1-07E0-677C-BC53-5DCDFE7A1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33" y="149065"/>
            <a:ext cx="1783801" cy="1645695"/>
          </a:xfrm>
          <a:prstGeom prst="rect">
            <a:avLst/>
          </a:prstGeom>
        </p:spPr>
      </p:pic>
      <p:sp>
        <p:nvSpPr>
          <p:cNvPr id="66" name="Rectangle 21">
            <a:extLst>
              <a:ext uri="{FF2B5EF4-FFF2-40B4-BE49-F238E27FC236}">
                <a16:creationId xmlns:a16="http://schemas.microsoft.com/office/drawing/2014/main" id="{FE691A88-BC29-8365-CD4E-435BFEEE9A2E}"/>
              </a:ext>
            </a:extLst>
          </p:cNvPr>
          <p:cNvSpPr/>
          <p:nvPr/>
        </p:nvSpPr>
        <p:spPr>
          <a:xfrm>
            <a:off x="6030553" y="724842"/>
            <a:ext cx="3022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ส่งภายใน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วันที่ 25 กรกฎาคม 2568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SU" panose="02000506040000020003" pitchFamily="2" charset="-34"/>
              <a:ea typeface="+mn-ea"/>
              <a:cs typeface="RSU" panose="02000506040000020003" pitchFamily="2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1E9158F-8AD7-0C14-26C8-1E98D35EC2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672" y="3863342"/>
            <a:ext cx="1170700" cy="11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300D211-BE7B-040F-0C58-5FC8D6ED4D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87" t="12201" r="33016" b="3829"/>
          <a:stretch/>
        </p:blipFill>
        <p:spPr>
          <a:xfrm>
            <a:off x="7060220" y="2478152"/>
            <a:ext cx="1884200" cy="2535748"/>
          </a:xfrm>
          <a:prstGeom prst="rect">
            <a:avLst/>
          </a:prstGeom>
        </p:spPr>
      </p:pic>
      <p:sp>
        <p:nvSpPr>
          <p:cNvPr id="20" name="กล่องข้อความ 16">
            <a:extLst>
              <a:ext uri="{FF2B5EF4-FFF2-40B4-BE49-F238E27FC236}">
                <a16:creationId xmlns:a16="http://schemas.microsoft.com/office/drawing/2014/main" id="{72EAAEB3-B559-0F7E-D1EF-CFC1AD6FC834}"/>
              </a:ext>
            </a:extLst>
          </p:cNvPr>
          <p:cNvSpPr txBox="1"/>
          <p:nvPr/>
        </p:nvSpPr>
        <p:spPr>
          <a:xfrm>
            <a:off x="697955" y="4446859"/>
            <a:ext cx="16962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ตัวอย่างแบบฟอร์มฯ</a:t>
            </a:r>
          </a:p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เอกสารหมายเลข 3</a:t>
            </a:r>
            <a:endParaRPr lang="en-US" sz="1700" b="1" dirty="0">
              <a:solidFill>
                <a:srgbClr val="C0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779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252A604-762A-45EB-8C77-546D247D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39E2502-2E5C-ADC4-91C0-537996DF4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731990"/>
            <a:ext cx="1656184" cy="292633"/>
          </a:xfrm>
          <a:prstGeom prst="rect">
            <a:avLst/>
          </a:prstGeom>
          <a:solidFill>
            <a:srgbClr val="D1E8D4"/>
          </a:solidFill>
        </p:spPr>
      </p:pic>
    </p:spTree>
  </p:cSld>
  <p:clrMapOvr>
    <a:masterClrMapping/>
  </p:clrMapOvr>
  <p:transition spd="med">
    <p:circl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DC61EA9-FF3E-57F8-ECCD-72C25F29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13" t="20479" r="17268" b="6601"/>
          <a:stretch/>
        </p:blipFill>
        <p:spPr>
          <a:xfrm>
            <a:off x="83896" y="2647238"/>
            <a:ext cx="3117590" cy="19667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51520" y="176300"/>
            <a:ext cx="929877" cy="94777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0603F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DE3F96-F1C5-4EAA-973E-8255B050DA50}"/>
              </a:ext>
            </a:extLst>
          </p:cNvPr>
          <p:cNvSpPr txBox="1"/>
          <p:nvPr/>
        </p:nvSpPr>
        <p:spPr>
          <a:xfrm>
            <a:off x="403713" y="0"/>
            <a:ext cx="625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5</a:t>
            </a:r>
            <a:endParaRPr lang="en-US" sz="8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19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EAE9FA2C-5126-4858-A757-7638EC71655C}"/>
              </a:ext>
            </a:extLst>
          </p:cNvPr>
          <p:cNvSpPr txBox="1"/>
          <p:nvPr/>
        </p:nvSpPr>
        <p:spPr bwMode="auto">
          <a:xfrm>
            <a:off x="1213097" y="102718"/>
            <a:ext cx="6846194" cy="1077218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th-TH" altLang="ko-KR" sz="2400" b="1" dirty="0">
                <a:solidFill>
                  <a:schemeClr val="tx2">
                    <a:lumMod val="7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</a:t>
            </a:r>
            <a:r>
              <a:rPr lang="th-TH" altLang="ko-K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ผลการดำเนินงานตามแผนฯ </a:t>
            </a:r>
            <a:br>
              <a:rPr lang="th-TH" altLang="ko-K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altLang="ko-KR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  <a:endParaRPr lang="th-TH" altLang="ko-K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ACD3B67-825A-4281-A5EA-07E682BAD77A}"/>
              </a:ext>
            </a:extLst>
          </p:cNvPr>
          <p:cNvCxnSpPr>
            <a:cxnSpLocks/>
            <a:stCxn id="45" idx="2"/>
            <a:endCxn id="52" idx="2"/>
          </p:cNvCxnSpPr>
          <p:nvPr/>
        </p:nvCxnSpPr>
        <p:spPr>
          <a:xfrm>
            <a:off x="971600" y="1392551"/>
            <a:ext cx="4392488" cy="82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7">
            <a:extLst>
              <a:ext uri="{FF2B5EF4-FFF2-40B4-BE49-F238E27FC236}">
                <a16:creationId xmlns:a16="http://schemas.microsoft.com/office/drawing/2014/main" id="{551F0753-0473-4996-A4F3-40B8E6DB97E2}"/>
              </a:ext>
            </a:extLst>
          </p:cNvPr>
          <p:cNvGrpSpPr/>
          <p:nvPr/>
        </p:nvGrpSpPr>
        <p:grpSpPr>
          <a:xfrm>
            <a:off x="899592" y="1248535"/>
            <a:ext cx="288032" cy="288032"/>
            <a:chOff x="611560" y="2851238"/>
            <a:chExt cx="288032" cy="288032"/>
          </a:xfrm>
        </p:grpSpPr>
        <p:sp>
          <p:nvSpPr>
            <p:cNvPr id="44" name="Oval 8">
              <a:extLst>
                <a:ext uri="{FF2B5EF4-FFF2-40B4-BE49-F238E27FC236}">
                  <a16:creationId xmlns:a16="http://schemas.microsoft.com/office/drawing/2014/main" id="{95EA1066-F6DF-400D-BE8A-2A1723B2F247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5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B3338CCC-A664-4D6E-B71C-EE7CFC4AFBA2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46" name="Group 10">
            <a:extLst>
              <a:ext uri="{FF2B5EF4-FFF2-40B4-BE49-F238E27FC236}">
                <a16:creationId xmlns:a16="http://schemas.microsoft.com/office/drawing/2014/main" id="{5D2A75C2-A504-47D0-AF63-E440B106EEBC}"/>
              </a:ext>
            </a:extLst>
          </p:cNvPr>
          <p:cNvGrpSpPr/>
          <p:nvPr/>
        </p:nvGrpSpPr>
        <p:grpSpPr>
          <a:xfrm>
            <a:off x="3095836" y="1225803"/>
            <a:ext cx="288032" cy="288032"/>
            <a:chOff x="611560" y="2851238"/>
            <a:chExt cx="288032" cy="288032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DA567F98-C27C-48F3-9AAF-006C6F7CE743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9" name="Oval 12">
              <a:extLst>
                <a:ext uri="{FF2B5EF4-FFF2-40B4-BE49-F238E27FC236}">
                  <a16:creationId xmlns:a16="http://schemas.microsoft.com/office/drawing/2014/main" id="{72205F57-59F5-489B-B293-0B0C96CD7B5A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0" name="Group 13">
            <a:extLst>
              <a:ext uri="{FF2B5EF4-FFF2-40B4-BE49-F238E27FC236}">
                <a16:creationId xmlns:a16="http://schemas.microsoft.com/office/drawing/2014/main" id="{464CA1A6-7BF4-462A-ACA5-40C8172A7D0D}"/>
              </a:ext>
            </a:extLst>
          </p:cNvPr>
          <p:cNvGrpSpPr/>
          <p:nvPr/>
        </p:nvGrpSpPr>
        <p:grpSpPr>
          <a:xfrm>
            <a:off x="5292080" y="1256831"/>
            <a:ext cx="288032" cy="288032"/>
            <a:chOff x="611560" y="2851238"/>
            <a:chExt cx="288032" cy="288032"/>
          </a:xfrm>
        </p:grpSpPr>
        <p:sp>
          <p:nvSpPr>
            <p:cNvPr id="51" name="Oval 14">
              <a:extLst>
                <a:ext uri="{FF2B5EF4-FFF2-40B4-BE49-F238E27FC236}">
                  <a16:creationId xmlns:a16="http://schemas.microsoft.com/office/drawing/2014/main" id="{56A4855E-87FA-4786-BA91-1C81931E4965}"/>
                </a:ext>
              </a:extLst>
            </p:cNvPr>
            <p:cNvSpPr/>
            <p:nvPr/>
          </p:nvSpPr>
          <p:spPr>
            <a:xfrm>
              <a:off x="611560" y="2851238"/>
              <a:ext cx="288032" cy="288032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52" name="Oval 15">
              <a:extLst>
                <a:ext uri="{FF2B5EF4-FFF2-40B4-BE49-F238E27FC236}">
                  <a16:creationId xmlns:a16="http://schemas.microsoft.com/office/drawing/2014/main" id="{A3CF5F2E-718A-4D26-8C10-2C14068B04B7}"/>
                </a:ext>
              </a:extLst>
            </p:cNvPr>
            <p:cNvSpPr/>
            <p:nvPr/>
          </p:nvSpPr>
          <p:spPr>
            <a:xfrm>
              <a:off x="683568" y="2923246"/>
              <a:ext cx="144016" cy="1440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53" name="สี่เหลี่ยมผืนผ้า: มุมมน 13">
            <a:extLst>
              <a:ext uri="{FF2B5EF4-FFF2-40B4-BE49-F238E27FC236}">
                <a16:creationId xmlns:a16="http://schemas.microsoft.com/office/drawing/2014/main" id="{A616B586-5D04-4EA4-9429-5317C370172F}"/>
              </a:ext>
            </a:extLst>
          </p:cNvPr>
          <p:cNvSpPr/>
          <p:nvPr/>
        </p:nvSpPr>
        <p:spPr>
          <a:xfrm>
            <a:off x="161012" y="1613063"/>
            <a:ext cx="2036621" cy="592115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รายงานผลตามแผนฯ</a:t>
            </a:r>
          </a:p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</a:p>
        </p:txBody>
      </p:sp>
      <p:sp>
        <p:nvSpPr>
          <p:cNvPr id="54" name="สี่เหลี่ยมผืนผ้า: มุมมน 14">
            <a:extLst>
              <a:ext uri="{FF2B5EF4-FFF2-40B4-BE49-F238E27FC236}">
                <a16:creationId xmlns:a16="http://schemas.microsoft.com/office/drawing/2014/main" id="{DAA5BE88-5108-4203-8BF2-9A6AEEAFAB5B}"/>
              </a:ext>
            </a:extLst>
          </p:cNvPr>
          <p:cNvSpPr/>
          <p:nvPr/>
        </p:nvSpPr>
        <p:spPr>
          <a:xfrm>
            <a:off x="2440904" y="1609107"/>
            <a:ext cx="1750647" cy="748507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เผยแพร่บนเว็บไซต์หลักของหน่วยงาน</a:t>
            </a:r>
          </a:p>
        </p:txBody>
      </p:sp>
      <p:sp>
        <p:nvSpPr>
          <p:cNvPr id="55" name="สี่เหลี่ยมผืนผ้า: มุมมน 15">
            <a:extLst>
              <a:ext uri="{FF2B5EF4-FFF2-40B4-BE49-F238E27FC236}">
                <a16:creationId xmlns:a16="http://schemas.microsoft.com/office/drawing/2014/main" id="{FEA1CFC1-BC67-4106-BD7A-B0290FBC0069}"/>
              </a:ext>
            </a:extLst>
          </p:cNvPr>
          <p:cNvSpPr/>
          <p:nvPr/>
        </p:nvSpPr>
        <p:spPr>
          <a:xfrm>
            <a:off x="4434822" y="1605348"/>
            <a:ext cx="2212327" cy="1299454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รายงานผลตามแผนฯ </a:t>
            </a:r>
            <a:b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  <a:endParaRPr lang="en-US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คัดลอกลิงก์ที่เข้าถึงได้</a:t>
            </a:r>
          </a:p>
          <a:p>
            <a:r>
              <a:rPr lang="th-TH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- รูปแบบ </a:t>
            </a:r>
            <a:r>
              <a:rPr lang="en-US" sz="1600" b="1" dirty="0">
                <a:solidFill>
                  <a:schemeClr val="tx1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  <a:endParaRPr lang="th-TH" sz="1600" b="1" dirty="0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56" name="สี่เหลี่ยมผืนผ้า 18">
            <a:extLst>
              <a:ext uri="{FF2B5EF4-FFF2-40B4-BE49-F238E27FC236}">
                <a16:creationId xmlns:a16="http://schemas.microsoft.com/office/drawing/2014/main" id="{4FF23238-4FA1-464B-8ABA-5C5D114150B0}"/>
              </a:ext>
            </a:extLst>
          </p:cNvPr>
          <p:cNvSpPr/>
          <p:nvPr/>
        </p:nvSpPr>
        <p:spPr>
          <a:xfrm>
            <a:off x="3588333" y="3363838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1. </a:t>
            </a:r>
            <a:r>
              <a:rPr lang="th-TH" b="1" spc="-20" dirty="0">
                <a:solidFill>
                  <a:srgbClr val="C00000"/>
                </a:solidFill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ลิงก์ย่อ</a:t>
            </a:r>
            <a:endParaRPr lang="en-US" b="1" spc="-20" dirty="0">
              <a:solidFill>
                <a:srgbClr val="C00000"/>
              </a:solidFill>
              <a:latin typeface="RSU" panose="02000506040000020003" pitchFamily="2" charset="-34"/>
              <a:ea typeface="Calibri" panose="020F0502020204030204" pitchFamily="34" charset="0"/>
              <a:cs typeface="RSU" panose="02000506040000020003" pitchFamily="2" charset="-34"/>
            </a:endParaRPr>
          </a:p>
        </p:txBody>
      </p:sp>
      <p:sp>
        <p:nvSpPr>
          <p:cNvPr id="57" name="สี่เหลี่ยมผืนผ้า 19">
            <a:extLst>
              <a:ext uri="{FF2B5EF4-FFF2-40B4-BE49-F238E27FC236}">
                <a16:creationId xmlns:a16="http://schemas.microsoft.com/office/drawing/2014/main" id="{9F52D8C0-F30C-4EE1-B8D8-A53D9A10E19B}"/>
              </a:ext>
            </a:extLst>
          </p:cNvPr>
          <p:cNvSpPr/>
          <p:nvPr/>
        </p:nvSpPr>
        <p:spPr>
          <a:xfrm>
            <a:off x="5513572" y="3414478"/>
            <a:ext cx="113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2. QR Code</a:t>
            </a:r>
          </a:p>
        </p:txBody>
      </p:sp>
      <p:sp>
        <p:nvSpPr>
          <p:cNvPr id="58" name="สี่เหลี่ยมผืนผ้า 20">
            <a:extLst>
              <a:ext uri="{FF2B5EF4-FFF2-40B4-BE49-F238E27FC236}">
                <a16:creationId xmlns:a16="http://schemas.microsoft.com/office/drawing/2014/main" id="{82544706-A457-49BC-87D4-F634A8937E92}"/>
              </a:ext>
            </a:extLst>
          </p:cNvPr>
          <p:cNvSpPr/>
          <p:nvPr/>
        </p:nvSpPr>
        <p:spPr>
          <a:xfrm>
            <a:off x="6880553" y="2056259"/>
            <a:ext cx="2102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รูปแบบ </a:t>
            </a:r>
            <a:r>
              <a:rPr lang="en-US" sz="20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google forms</a:t>
            </a:r>
          </a:p>
        </p:txBody>
      </p:sp>
      <p:sp>
        <p:nvSpPr>
          <p:cNvPr id="59" name="สี่เหลี่ยมผืนผ้า 22">
            <a:extLst>
              <a:ext uri="{FF2B5EF4-FFF2-40B4-BE49-F238E27FC236}">
                <a16:creationId xmlns:a16="http://schemas.microsoft.com/office/drawing/2014/main" id="{F714B5D4-4A9E-4225-BAC6-655EC4B2B4C2}"/>
              </a:ext>
            </a:extLst>
          </p:cNvPr>
          <p:cNvSpPr/>
          <p:nvPr/>
        </p:nvSpPr>
        <p:spPr>
          <a:xfrm>
            <a:off x="2892500" y="3720825"/>
            <a:ext cx="2481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20" dirty="0">
                <a:latin typeface="RSU" panose="02000506040000020003" pitchFamily="2" charset="-34"/>
                <a:ea typeface="Calibri" panose="020F0502020204030204" pitchFamily="34" charset="0"/>
                <a:cs typeface="RSU" panose="02000506040000020003" pitchFamily="2" charset="-34"/>
              </a:rPr>
              <a:t>https://moph.cc/5KqbYxGZu</a:t>
            </a:r>
            <a:endParaRPr lang="en-US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cxnSp>
        <p:nvCxnSpPr>
          <p:cNvPr id="60" name="ตัวเชื่อมต่อตรง 23">
            <a:extLst>
              <a:ext uri="{FF2B5EF4-FFF2-40B4-BE49-F238E27FC236}">
                <a16:creationId xmlns:a16="http://schemas.microsoft.com/office/drawing/2014/main" id="{0E61EDAF-E116-4271-BB26-6E6DDE79A135}"/>
              </a:ext>
            </a:extLst>
          </p:cNvPr>
          <p:cNvCxnSpPr/>
          <p:nvPr/>
        </p:nvCxnSpPr>
        <p:spPr>
          <a:xfrm>
            <a:off x="5148064" y="2913806"/>
            <a:ext cx="0" cy="162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ตัวเชื่อมต่อตรง 24">
            <a:extLst>
              <a:ext uri="{FF2B5EF4-FFF2-40B4-BE49-F238E27FC236}">
                <a16:creationId xmlns:a16="http://schemas.microsoft.com/office/drawing/2014/main" id="{44B0196C-2782-42D6-A9E9-FE12A914B165}"/>
              </a:ext>
            </a:extLst>
          </p:cNvPr>
          <p:cNvCxnSpPr>
            <a:cxnSpLocks/>
          </p:cNvCxnSpPr>
          <p:nvPr/>
        </p:nvCxnSpPr>
        <p:spPr>
          <a:xfrm>
            <a:off x="3982031" y="3080751"/>
            <a:ext cx="2061222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25">
            <a:extLst>
              <a:ext uri="{FF2B5EF4-FFF2-40B4-BE49-F238E27FC236}">
                <a16:creationId xmlns:a16="http://schemas.microsoft.com/office/drawing/2014/main" id="{96C717F5-C73B-4E98-A2FA-BFE003F3168D}"/>
              </a:ext>
            </a:extLst>
          </p:cNvPr>
          <p:cNvCxnSpPr/>
          <p:nvPr/>
        </p:nvCxnSpPr>
        <p:spPr>
          <a:xfrm>
            <a:off x="3982031" y="3080751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26">
            <a:extLst>
              <a:ext uri="{FF2B5EF4-FFF2-40B4-BE49-F238E27FC236}">
                <a16:creationId xmlns:a16="http://schemas.microsoft.com/office/drawing/2014/main" id="{571A4CFD-830B-4B4A-8382-0BD97772D81D}"/>
              </a:ext>
            </a:extLst>
          </p:cNvPr>
          <p:cNvCxnSpPr/>
          <p:nvPr/>
        </p:nvCxnSpPr>
        <p:spPr>
          <a:xfrm>
            <a:off x="6030553" y="3075806"/>
            <a:ext cx="0" cy="292743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27">
            <a:extLst>
              <a:ext uri="{FF2B5EF4-FFF2-40B4-BE49-F238E27FC236}">
                <a16:creationId xmlns:a16="http://schemas.microsoft.com/office/drawing/2014/main" id="{BAB7ACA2-5AB5-4834-B61F-EFD7973295E5}"/>
              </a:ext>
            </a:extLst>
          </p:cNvPr>
          <p:cNvCxnSpPr>
            <a:cxnSpLocks/>
          </p:cNvCxnSpPr>
          <p:nvPr/>
        </p:nvCxnSpPr>
        <p:spPr>
          <a:xfrm>
            <a:off x="6804248" y="2667884"/>
            <a:ext cx="0" cy="2537215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2">
            <a:extLst>
              <a:ext uri="{FF2B5EF4-FFF2-40B4-BE49-F238E27FC236}">
                <a16:creationId xmlns:a16="http://schemas.microsoft.com/office/drawing/2014/main" id="{278384F9-AFD6-41F5-9B1F-8AF1DEA6E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15" y="178742"/>
            <a:ext cx="1783801" cy="1645695"/>
          </a:xfrm>
          <a:prstGeom prst="rect">
            <a:avLst/>
          </a:prstGeom>
        </p:spPr>
      </p:pic>
      <p:sp>
        <p:nvSpPr>
          <p:cNvPr id="66" name="Rectangle 21">
            <a:extLst>
              <a:ext uri="{FF2B5EF4-FFF2-40B4-BE49-F238E27FC236}">
                <a16:creationId xmlns:a16="http://schemas.microsoft.com/office/drawing/2014/main" id="{53816845-472D-4DBC-89D1-CB6F5A14DF2F}"/>
              </a:ext>
            </a:extLst>
          </p:cNvPr>
          <p:cNvSpPr/>
          <p:nvPr/>
        </p:nvSpPr>
        <p:spPr>
          <a:xfrm>
            <a:off x="6227711" y="724842"/>
            <a:ext cx="28256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ส่งภายใน</a:t>
            </a:r>
          </a:p>
          <a:p>
            <a:pPr algn="ctr"/>
            <a:r>
              <a:rPr lang="th-TH" altLang="en-US" sz="2400" b="1" dirty="0">
                <a:latin typeface="RSU" panose="02000506040000020003" pitchFamily="2" charset="-34"/>
                <a:cs typeface="RSU" panose="02000506040000020003" pitchFamily="2" charset="-34"/>
              </a:rPr>
              <a:t>วันที่ 30 กันยายน 2568</a:t>
            </a:r>
            <a:endParaRPr lang="th-TH" sz="2400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73" name="กล่องข้อความ 16">
            <a:extLst>
              <a:ext uri="{FF2B5EF4-FFF2-40B4-BE49-F238E27FC236}">
                <a16:creationId xmlns:a16="http://schemas.microsoft.com/office/drawing/2014/main" id="{5B19F51F-57E7-4BC5-A2C4-1FFBA50CE65F}"/>
              </a:ext>
            </a:extLst>
          </p:cNvPr>
          <p:cNvSpPr txBox="1"/>
          <p:nvPr/>
        </p:nvSpPr>
        <p:spPr>
          <a:xfrm>
            <a:off x="129117" y="4223930"/>
            <a:ext cx="260039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ตัวอย่างแบบฟอร์มรายงานผลฯ </a:t>
            </a:r>
          </a:p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รอบ 12 เดือน</a:t>
            </a:r>
          </a:p>
          <a:p>
            <a:pPr algn="ctr"/>
            <a:r>
              <a:rPr lang="th-TH" sz="1700" b="1" dirty="0">
                <a:solidFill>
                  <a:srgbClr val="C000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เอกสารหมายเลข 4</a:t>
            </a:r>
            <a:endParaRPr lang="en-US" sz="1700" b="1" dirty="0">
              <a:solidFill>
                <a:srgbClr val="C0000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688B7BD-1972-E98B-0C92-8C7DEA387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74274"/>
            <a:ext cx="1225656" cy="122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AE74F9A-FEF6-FAF1-AD1F-73C34F02A2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632" t="12201" r="33416" b="3475"/>
          <a:stretch/>
        </p:blipFill>
        <p:spPr>
          <a:xfrm>
            <a:off x="7109048" y="2527808"/>
            <a:ext cx="170786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4924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2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27494">
            <a:off x="-1742617" y="739896"/>
            <a:ext cx="11905152" cy="25541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83265" y="713462"/>
            <a:ext cx="1684648" cy="1526713"/>
          </a:xfrm>
          <a:prstGeom prst="rect">
            <a:avLst/>
          </a:prstGeom>
        </p:spPr>
        <p:txBody>
          <a:bodyPr lIns="27731" tIns="27731" rIns="27731" bIns="27731" rtlCol="0" anchor="ctr"/>
          <a:lstStyle/>
          <a:p>
            <a:pPr algn="ctr" defTabSz="457200" latinLnBrk="0">
              <a:lnSpc>
                <a:spcPts val="400"/>
              </a:lnSpc>
            </a:pPr>
            <a:endParaRPr sz="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1502" y="789335"/>
            <a:ext cx="1793406" cy="21520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986" y="123478"/>
            <a:ext cx="2526438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5060"/>
              </a:lnSpc>
            </a:pPr>
            <a:r>
              <a:rPr lang="en-US" sz="4400" spc="-88" dirty="0">
                <a:solidFill>
                  <a:srgbClr val="FF3300"/>
                </a:solidFill>
                <a:latin typeface="Heading Now 71-78"/>
              </a:rPr>
              <a:t>Agenda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7CF2EA3-D7F3-404C-AAD9-32EB0F16EB44}"/>
              </a:ext>
            </a:extLst>
          </p:cNvPr>
          <p:cNvSpPr txBox="1">
            <a:spLocks/>
          </p:cNvSpPr>
          <p:nvPr/>
        </p:nvSpPr>
        <p:spPr>
          <a:xfrm>
            <a:off x="2411760" y="221143"/>
            <a:ext cx="6840760" cy="73738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b="1" dirty="0"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การจัดส่งผลการส่งเสริมคุณธรรมฯ</a:t>
            </a:r>
          </a:p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ปร</a:t>
            </a:r>
            <a:r>
              <a:rPr lang="th-TH" b="1" dirty="0"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ะจำปีงบประมาณ พ.ศ. 2568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graphicFrame>
        <p:nvGraphicFramePr>
          <p:cNvPr id="18" name="ตาราง 3">
            <a:extLst>
              <a:ext uri="{FF2B5EF4-FFF2-40B4-BE49-F238E27FC236}">
                <a16:creationId xmlns:a16="http://schemas.microsoft.com/office/drawing/2014/main" id="{39F48598-55A3-44C1-8475-2A269E99A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602905"/>
              </p:ext>
            </p:extLst>
          </p:nvPr>
        </p:nvGraphicFramePr>
        <p:xfrm>
          <a:off x="165956" y="1130664"/>
          <a:ext cx="8812088" cy="3659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9552">
                  <a:extLst>
                    <a:ext uri="{9D8B030D-6E8A-4147-A177-3AD203B41FA5}">
                      <a16:colId xmlns:a16="http://schemas.microsoft.com/office/drawing/2014/main" val="3834952369"/>
                    </a:ext>
                  </a:extLst>
                </a:gridCol>
                <a:gridCol w="3866492">
                  <a:extLst>
                    <a:ext uri="{9D8B030D-6E8A-4147-A177-3AD203B41FA5}">
                      <a16:colId xmlns:a16="http://schemas.microsoft.com/office/drawing/2014/main" val="1993426064"/>
                    </a:ext>
                  </a:extLst>
                </a:gridCol>
                <a:gridCol w="2345020">
                  <a:extLst>
                    <a:ext uri="{9D8B030D-6E8A-4147-A177-3AD203B41FA5}">
                      <a16:colId xmlns:a16="http://schemas.microsoft.com/office/drawing/2014/main" val="3185743587"/>
                    </a:ext>
                  </a:extLst>
                </a:gridCol>
                <a:gridCol w="2061024">
                  <a:extLst>
                    <a:ext uri="{9D8B030D-6E8A-4147-A177-3AD203B41FA5}">
                      <a16:colId xmlns:a16="http://schemas.microsoft.com/office/drawing/2014/main" val="1185956375"/>
                    </a:ext>
                  </a:extLst>
                </a:gridCol>
              </a:tblGrid>
              <a:tr h="420472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กำหนดการจัดส่ง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แบบฟอร์มที่ใช้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066092"/>
                  </a:ext>
                </a:extLst>
              </a:tr>
              <a:tr h="468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จัดทำเมนูชมรมจริยธรรม บนเว็บไซต์หลักของหน่วยงาน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30 ตุลาคม 2567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-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745260"/>
                  </a:ext>
                </a:extLst>
              </a:tr>
              <a:tr h="4683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จัดส่งแผนปฏิบัติการส่งเสริมคุณธรรมของหน่วยงานฯ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25 พฤศจิกายน 2567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3366FF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1</a:t>
                      </a:r>
                      <a:endParaRPr lang="en-US" sz="1600" b="1" dirty="0">
                        <a:solidFill>
                          <a:srgbClr val="3366FF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029924"/>
                  </a:ext>
                </a:extLst>
              </a:tr>
              <a:tr h="574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จัดส่งคลิปวิดีโอการส่งเสริมคุณธรรมฯ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ที่เผยแพร่ในสื่อโซ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เชีย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22 มกราคม 2568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2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935899"/>
                  </a:ext>
                </a:extLst>
              </a:tr>
              <a:tr h="859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จัดส่งผลการประเมินชุมชน องค์กร อำเภอ และจังหวัดคุณธรรม ของหน่วยงานฯ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25 กรกฎาคม 2568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22301"/>
                  </a:ext>
                </a:extLst>
              </a:tr>
              <a:tr h="8640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รายงานผลการดำเนินงานตามแผนปฏิบัติการส่งเสริมคุณธรรมฯ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รอบ 12 เดือน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C00000"/>
                          </a:solidFill>
                          <a:effectLst/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30 กันยายน 2568</a:t>
                      </a:r>
                      <a:endParaRPr lang="en-US" sz="1600" b="1" dirty="0">
                        <a:solidFill>
                          <a:srgbClr val="C00000"/>
                        </a:solidFill>
                        <a:effectLst/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B35E5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เอกสารหมายเลข 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6721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9">
            <a:extLst>
              <a:ext uri="{FF2B5EF4-FFF2-40B4-BE49-F238E27FC236}">
                <a16:creationId xmlns:a16="http://schemas.microsoft.com/office/drawing/2014/main" id="{A7088BA3-FF83-457D-9553-DB374DED05B4}"/>
              </a:ext>
            </a:extLst>
          </p:cNvPr>
          <p:cNvGrpSpPr/>
          <p:nvPr/>
        </p:nvGrpSpPr>
        <p:grpSpPr>
          <a:xfrm>
            <a:off x="6571" y="0"/>
            <a:ext cx="9144000" cy="649464"/>
            <a:chOff x="0" y="0"/>
            <a:chExt cx="6671512" cy="473853"/>
          </a:xfrm>
        </p:grpSpPr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A49A290A-52EA-4389-A4A3-4E1C3FC03819}"/>
                </a:ext>
              </a:extLst>
            </p:cNvPr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19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35" name="วงรี 8">
            <a:extLst>
              <a:ext uri="{FF2B5EF4-FFF2-40B4-BE49-F238E27FC236}">
                <a16:creationId xmlns:a16="http://schemas.microsoft.com/office/drawing/2014/main" id="{EE03DC65-FF0C-4F2C-8DBF-3E55CF5F8EEC}"/>
              </a:ext>
            </a:extLst>
          </p:cNvPr>
          <p:cNvSpPr/>
          <p:nvPr/>
        </p:nvSpPr>
        <p:spPr>
          <a:xfrm>
            <a:off x="178316" y="1933603"/>
            <a:ext cx="1719302" cy="1718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6" name="สี่เหลี่ยมผืนผ้า 1">
            <a:extLst>
              <a:ext uri="{FF2B5EF4-FFF2-40B4-BE49-F238E27FC236}">
                <a16:creationId xmlns:a16="http://schemas.microsoft.com/office/drawing/2014/main" id="{48705F71-E290-4F0C-9174-70F6B84B3A2F}"/>
              </a:ext>
            </a:extLst>
          </p:cNvPr>
          <p:cNvSpPr/>
          <p:nvPr/>
        </p:nvSpPr>
        <p:spPr>
          <a:xfrm>
            <a:off x="966864" y="4251677"/>
            <a:ext cx="8320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5. ส่งเสริมคุณธรรม พอเพียง วินัย สุจริต จิตอาสา กตัญญู ในปีงบประมาณ พ.ศ. 2568 </a:t>
            </a:r>
            <a:b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และกำหนดคุณธรรมเป้าหมายจากคุณธรรมประจำชาติ เพื่อขับเคลื่อน</a:t>
            </a:r>
          </a:p>
        </p:txBody>
      </p:sp>
      <p:sp>
        <p:nvSpPr>
          <p:cNvPr id="38" name="原创设计师QQ598969553     _9">
            <a:extLst>
              <a:ext uri="{FF2B5EF4-FFF2-40B4-BE49-F238E27FC236}">
                <a16:creationId xmlns:a16="http://schemas.microsoft.com/office/drawing/2014/main" id="{F2B5B282-DF7E-4606-9E3E-6E0E8B21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8359" y="-47327"/>
            <a:ext cx="6391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BrandVoice X" panose="02000506090000020004" pitchFamily="2" charset="-34"/>
                <a:cs typeface="DB BrandVoice X" panose="02000506090000020004" pitchFamily="2" charset="-34"/>
              </a:rPr>
              <a:t>แผนปฏิบัติการส่งเสริมคุณธรรม</a:t>
            </a:r>
            <a:endParaRPr kumimoji="0" lang="th-TH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1" name="สี่เหลี่ยมผืนผ้า 2">
            <a:extLst>
              <a:ext uri="{FF2B5EF4-FFF2-40B4-BE49-F238E27FC236}">
                <a16:creationId xmlns:a16="http://schemas.microsoft.com/office/drawing/2014/main" id="{AAC5B748-503D-4CBF-95CC-EFCF287A1D23}"/>
              </a:ext>
            </a:extLst>
          </p:cNvPr>
          <p:cNvSpPr/>
          <p:nvPr/>
        </p:nvSpPr>
        <p:spPr>
          <a:xfrm>
            <a:off x="178315" y="2367916"/>
            <a:ext cx="1673059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มุ่งเน้น</a:t>
            </a:r>
            <a:endParaRPr lang="en-US" sz="4800" b="1" dirty="0">
              <a:solidFill>
                <a:schemeClr val="bg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sp>
        <p:nvSpPr>
          <p:cNvPr id="42" name="สี่เหลี่ยมผืนผ้า 9">
            <a:extLst>
              <a:ext uri="{FF2B5EF4-FFF2-40B4-BE49-F238E27FC236}">
                <a16:creationId xmlns:a16="http://schemas.microsoft.com/office/drawing/2014/main" id="{02298F80-AAED-4C00-A8F6-D28C554EACCC}"/>
              </a:ext>
            </a:extLst>
          </p:cNvPr>
          <p:cNvSpPr/>
          <p:nvPr/>
        </p:nvSpPr>
        <p:spPr>
          <a:xfrm>
            <a:off x="1501830" y="1093097"/>
            <a:ext cx="725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1</a:t>
            </a:r>
            <a:r>
              <a:rPr lang="th-TH" sz="2000" b="1" dirty="0">
                <a:solidFill>
                  <a:prstClr val="black"/>
                </a:solidFill>
                <a:latin typeface="+mj-lt"/>
                <a:ea typeface="minorBidi"/>
                <a:cs typeface="RSU" panose="02000506040000020003" pitchFamily="2" charset="-34"/>
              </a:rPr>
              <a:t>. สร้างมนุษย์ที่สมบูรณ์ สร้างความเข้มแข็งจากภายใน </a:t>
            </a:r>
          </a:p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+mj-lt"/>
                <a:ea typeface="minorBidi"/>
                <a:cs typeface="RSU" panose="02000506040000020003" pitchFamily="2" charset="-34"/>
              </a:rPr>
              <a:t>   ปฏิบัติตามหลักปรัชญาของเศรษฐกิจพอเพียง สร้างสังคมเกื้อกูลและแบ่งปัน</a:t>
            </a:r>
          </a:p>
        </p:txBody>
      </p:sp>
      <p:sp>
        <p:nvSpPr>
          <p:cNvPr id="47" name="สี่เหลี่ยมผืนผ้า 10">
            <a:extLst>
              <a:ext uri="{FF2B5EF4-FFF2-40B4-BE49-F238E27FC236}">
                <a16:creationId xmlns:a16="http://schemas.microsoft.com/office/drawing/2014/main" id="{C25E5A94-3F65-4482-AF07-3B1D9D300528}"/>
              </a:ext>
            </a:extLst>
          </p:cNvPr>
          <p:cNvSpPr/>
          <p:nvPr/>
        </p:nvSpPr>
        <p:spPr>
          <a:xfrm>
            <a:off x="1851375" y="2037571"/>
            <a:ext cx="5308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2. </a:t>
            </a:r>
            <a:r>
              <a:rPr lang="th-TH" sz="2000" b="1" dirty="0">
                <a:solidFill>
                  <a:prstClr val="black"/>
                </a:solidFill>
                <a:ea typeface="minorBidi"/>
                <a:cs typeface="RSU" panose="02000506040000020003" pitchFamily="2" charset="-34"/>
              </a:rPr>
              <a:t>พระราชบัญญัติมาตรฐานทางจริยธรรม พ.ศ. 2562</a:t>
            </a:r>
          </a:p>
        </p:txBody>
      </p:sp>
      <p:sp>
        <p:nvSpPr>
          <p:cNvPr id="67" name="สี่เหลี่ยมผืนผ้า 11">
            <a:extLst>
              <a:ext uri="{FF2B5EF4-FFF2-40B4-BE49-F238E27FC236}">
                <a16:creationId xmlns:a16="http://schemas.microsoft.com/office/drawing/2014/main" id="{3D10FFCB-CE64-4E77-B470-4C87F10218B8}"/>
              </a:ext>
            </a:extLst>
          </p:cNvPr>
          <p:cNvSpPr/>
          <p:nvPr/>
        </p:nvSpPr>
        <p:spPr>
          <a:xfrm>
            <a:off x="2022104" y="2699223"/>
            <a:ext cx="6870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ea typeface="minorBidi"/>
                <a:cs typeface="RSU" panose="02000506040000020003" pitchFamily="2" charset="-34"/>
              </a:rPr>
              <a:t>3. ข้อกำหนดจริยธรรมเจ้าหน้าที่ของรัฐสำนักงานปลัดกระทรวงสาธารณสุข </a:t>
            </a:r>
            <a:br>
              <a:rPr lang="th-TH" sz="2000" b="1" dirty="0">
                <a:solidFill>
                  <a:prstClr val="black"/>
                </a:solidFill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ea typeface="minorBidi"/>
                <a:cs typeface="RSU" panose="02000506040000020003" pitchFamily="2" charset="-34"/>
              </a:rPr>
              <a:t>   พ.ศ. 2564</a:t>
            </a:r>
          </a:p>
        </p:txBody>
      </p:sp>
      <p:sp>
        <p:nvSpPr>
          <p:cNvPr id="68" name="สี่เหลี่ยมผืนผ้า 12">
            <a:extLst>
              <a:ext uri="{FF2B5EF4-FFF2-40B4-BE49-F238E27FC236}">
                <a16:creationId xmlns:a16="http://schemas.microsoft.com/office/drawing/2014/main" id="{DD4E8F36-B056-43C4-B75A-BFA3290AE261}"/>
              </a:ext>
            </a:extLst>
          </p:cNvPr>
          <p:cNvSpPr/>
          <p:nvPr/>
        </p:nvSpPr>
        <p:spPr>
          <a:xfrm>
            <a:off x="1641910" y="3551038"/>
            <a:ext cx="74955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4. </a:t>
            </a:r>
            <a:r>
              <a:rPr lang="th-TH" sz="2000" b="1" spc="-50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แนวทางปฏิบัติตามจรรยาบรรณกระทรวงสาธารณสุข (</a:t>
            </a:r>
            <a:r>
              <a:rPr lang="en-US" sz="2000" b="1" spc="-50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MOPH Code of Conduct)</a:t>
            </a:r>
            <a:endParaRPr lang="th-TH" sz="2000" b="1" spc="-50" dirty="0">
              <a:solidFill>
                <a:prstClr val="black"/>
              </a:solidFill>
              <a:latin typeface="RSU" panose="02000506040000020003" pitchFamily="2" charset="-34"/>
              <a:ea typeface="minorBidi"/>
              <a:cs typeface="RSU" panose="02000506040000020003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47950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9">
            <a:extLst>
              <a:ext uri="{FF2B5EF4-FFF2-40B4-BE49-F238E27FC236}">
                <a16:creationId xmlns:a16="http://schemas.microsoft.com/office/drawing/2014/main" id="{A7088BA3-FF83-457D-9553-DB374DED05B4}"/>
              </a:ext>
            </a:extLst>
          </p:cNvPr>
          <p:cNvGrpSpPr/>
          <p:nvPr/>
        </p:nvGrpSpPr>
        <p:grpSpPr>
          <a:xfrm>
            <a:off x="6571" y="0"/>
            <a:ext cx="9144000" cy="649464"/>
            <a:chOff x="0" y="0"/>
            <a:chExt cx="6671512" cy="473853"/>
          </a:xfrm>
        </p:grpSpPr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A49A290A-52EA-4389-A4A3-4E1C3FC03819}"/>
                </a:ext>
              </a:extLst>
            </p:cNvPr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B13E75DE-8B36-4D94-97C9-3B5FEB2A5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513" y="31989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35" name="วงรี 8">
            <a:extLst>
              <a:ext uri="{FF2B5EF4-FFF2-40B4-BE49-F238E27FC236}">
                <a16:creationId xmlns:a16="http://schemas.microsoft.com/office/drawing/2014/main" id="{EE03DC65-FF0C-4F2C-8DBF-3E55CF5F8EEC}"/>
              </a:ext>
            </a:extLst>
          </p:cNvPr>
          <p:cNvSpPr/>
          <p:nvPr/>
        </p:nvSpPr>
        <p:spPr>
          <a:xfrm>
            <a:off x="178316" y="1933603"/>
            <a:ext cx="1719302" cy="17182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8" name="原创设计师QQ598969553     _9">
            <a:extLst>
              <a:ext uri="{FF2B5EF4-FFF2-40B4-BE49-F238E27FC236}">
                <a16:creationId xmlns:a16="http://schemas.microsoft.com/office/drawing/2014/main" id="{F2B5B282-DF7E-4606-9E3E-6E0E8B21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8359" y="-40182"/>
            <a:ext cx="6391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BrandVoice X" panose="02000506090000020004" pitchFamily="2" charset="-34"/>
                <a:cs typeface="DB BrandVoice X" panose="02000506090000020004" pitchFamily="2" charset="-34"/>
              </a:rPr>
              <a:t>แผนปฏิบัติการส่งเสริมคุณธรรม</a:t>
            </a:r>
            <a:endParaRPr kumimoji="0" lang="th-TH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1" name="สี่เหลี่ยมผืนผ้า 2">
            <a:extLst>
              <a:ext uri="{FF2B5EF4-FFF2-40B4-BE49-F238E27FC236}">
                <a16:creationId xmlns:a16="http://schemas.microsoft.com/office/drawing/2014/main" id="{AAC5B748-503D-4CBF-95CC-EFCF287A1D23}"/>
              </a:ext>
            </a:extLst>
          </p:cNvPr>
          <p:cNvSpPr/>
          <p:nvPr/>
        </p:nvSpPr>
        <p:spPr>
          <a:xfrm>
            <a:off x="119777" y="2460541"/>
            <a:ext cx="1497320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JS Sadayu" panose="02000000000000000000" pitchFamily="2" charset="-34"/>
                <a:cs typeface="JS Sadayu" panose="02000000000000000000" pitchFamily="2" charset="-34"/>
              </a:rPr>
              <a:t>มุ่งเน้น</a:t>
            </a:r>
            <a:endParaRPr lang="en-US" sz="4800" b="1" dirty="0">
              <a:solidFill>
                <a:schemeClr val="bg1"/>
              </a:solidFill>
              <a:latin typeface="JS Sadayu" panose="02000000000000000000" pitchFamily="2" charset="-34"/>
              <a:cs typeface="JS Sadayu" panose="02000000000000000000" pitchFamily="2" charset="-34"/>
            </a:endParaRPr>
          </a:p>
        </p:txBody>
      </p:sp>
      <p:sp>
        <p:nvSpPr>
          <p:cNvPr id="42" name="สี่เหลี่ยมผืนผ้า 9">
            <a:extLst>
              <a:ext uri="{FF2B5EF4-FFF2-40B4-BE49-F238E27FC236}">
                <a16:creationId xmlns:a16="http://schemas.microsoft.com/office/drawing/2014/main" id="{02298F80-AAED-4C00-A8F6-D28C554EACCC}"/>
              </a:ext>
            </a:extLst>
          </p:cNvPr>
          <p:cNvSpPr/>
          <p:nvPr/>
        </p:nvSpPr>
        <p:spPr>
          <a:xfrm>
            <a:off x="1501830" y="1093097"/>
            <a:ext cx="7250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6. ส่งเสริมให้มีการจัดกิจกรรมเทิดทูนสถาบันชาติ ศาสนา และพระมหากษัตริย์</a:t>
            </a:r>
          </a:p>
          <a:p>
            <a:pPr lvl="0" algn="thaiDist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    และดำรงชีวิตตามวิถีวัฒนธรรมไทย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1215A95-0EC1-A0A3-1D85-6137D4F9EDDF}"/>
              </a:ext>
            </a:extLst>
          </p:cNvPr>
          <p:cNvSpPr txBox="1"/>
          <p:nvPr/>
        </p:nvSpPr>
        <p:spPr>
          <a:xfrm>
            <a:off x="1675636" y="1875474"/>
            <a:ext cx="731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7. มุ่งเน้นการนำพระราชบัญญัติมาตรฐานทางจริยธรรม พ.ศ. 2562 </a:t>
            </a:r>
            <a:b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และข้อกำหนดจริยธรรมเจ้าหน้าที่ของรัฐสำนักงานปลัดกระทรวงสาธารณสุข </a:t>
            </a:r>
            <a:b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พ.ศ. 2564 มาปรับใช้ในกระบวนการพัฒนาบุคลากรของหน่วยงาน </a:t>
            </a:r>
            <a:b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เช่น การประชุม การอบรม / สัมมนาให้ความรู้แก่บุคลากรในหน่วยงาน</a:t>
            </a:r>
          </a:p>
        </p:txBody>
      </p:sp>
      <p:sp>
        <p:nvSpPr>
          <p:cNvPr id="7" name="สี่เหลี่ยมผืนผ้า 1">
            <a:extLst>
              <a:ext uri="{FF2B5EF4-FFF2-40B4-BE49-F238E27FC236}">
                <a16:creationId xmlns:a16="http://schemas.microsoft.com/office/drawing/2014/main" id="{B2EFEE18-9D14-1D30-E95D-096AF92C848A}"/>
              </a:ext>
            </a:extLst>
          </p:cNvPr>
          <p:cNvSpPr/>
          <p:nvPr/>
        </p:nvSpPr>
        <p:spPr>
          <a:xfrm>
            <a:off x="1181283" y="3494618"/>
            <a:ext cx="7891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8. สร้างและขยายเครือข่ายหน่วยงานคุณธรรม โดยกำหนดแนวทางและสร้างรูปแบบ</a:t>
            </a:r>
          </a:p>
          <a:p>
            <a:pPr lvl="0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    ความร่วมมือเพื่อพัฒนาความเข้มแข็งของเครือข่ายและขยายความร่วมมือกับ</a:t>
            </a:r>
            <a:b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    ภาคส่วนอื่น ๆ  ด้วยการสร้างความเข้มแข็งของ “บวร” (บ้าน-ชุมชน / วัด-ศาสนสถาน    </a:t>
            </a:r>
          </a:p>
          <a:p>
            <a:pPr lvl="0">
              <a:tabLst>
                <a:tab pos="900430" algn="l"/>
                <a:tab pos="1170305" algn="l"/>
                <a:tab pos="1350645" algn="l"/>
                <a:tab pos="1710690" algn="l"/>
              </a:tabLst>
            </a:pPr>
            <a:r>
              <a:rPr lang="th-TH" sz="2000" b="1" dirty="0">
                <a:solidFill>
                  <a:prstClr val="black"/>
                </a:solidFill>
                <a:latin typeface="RSU" panose="02000506040000020003" pitchFamily="2" charset="-34"/>
                <a:ea typeface="minorBidi"/>
                <a:cs typeface="RSU" panose="02000506040000020003" pitchFamily="2" charset="-34"/>
              </a:rPr>
              <a:t>    / โรงเรียน-ส่วนราชการ)</a:t>
            </a:r>
          </a:p>
        </p:txBody>
      </p:sp>
    </p:spTree>
    <p:extLst>
      <p:ext uri="{BB962C8B-B14F-4D97-AF65-F5344CB8AC3E}">
        <p14:creationId xmlns:p14="http://schemas.microsoft.com/office/powerpoint/2010/main" val="134960429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6074" r="48755"/>
          <a:stretch>
            <a:fillRect/>
          </a:stretch>
        </p:blipFill>
        <p:spPr>
          <a:xfrm>
            <a:off x="201941" y="3460565"/>
            <a:ext cx="1460676" cy="1529757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755" b="46074"/>
          <a:stretch>
            <a:fillRect/>
          </a:stretch>
        </p:blipFill>
        <p:spPr>
          <a:xfrm>
            <a:off x="7459015" y="153179"/>
            <a:ext cx="1460676" cy="152975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8755" b="46074"/>
          <a:stretch>
            <a:fillRect/>
          </a:stretch>
        </p:blipFill>
        <p:spPr>
          <a:xfrm>
            <a:off x="138155" y="98385"/>
            <a:ext cx="1460676" cy="152975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8755" t="46074"/>
          <a:stretch>
            <a:fillRect/>
          </a:stretch>
        </p:blipFill>
        <p:spPr>
          <a:xfrm>
            <a:off x="7543800" y="3472241"/>
            <a:ext cx="1460676" cy="152975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5E36405-5EA3-4D06-946A-356C5273AAB0}"/>
              </a:ext>
            </a:extLst>
          </p:cNvPr>
          <p:cNvSpPr/>
          <p:nvPr/>
        </p:nvSpPr>
        <p:spPr>
          <a:xfrm>
            <a:off x="894860" y="432229"/>
            <a:ext cx="72944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/>
            <a:r>
              <a:rPr lang="th-TH" sz="3300" b="1" dirty="0">
                <a:solidFill>
                  <a:srgbClr val="002060"/>
                </a:solidFill>
                <a:latin typeface="FitnessSilhouettes" panose="02000604020000020004" pitchFamily="2" charset="0"/>
                <a:ea typeface="Arial Unicode MS" pitchFamily="34" charset="-128"/>
                <a:cs typeface="DB BrandVoice X" panose="02000506090000020004" pitchFamily="2" charset="-34"/>
              </a:rPr>
              <a:t>เป้าหมายของการเสริมสร้างคุณธรรม </a:t>
            </a: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24741950-522D-4F03-A09D-6EFFEAB1A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80" y="2219528"/>
            <a:ext cx="8269853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defTabSz="457200" eaLnBrk="1" latinLnBrk="0" hangingPunct="1">
              <a:defRPr/>
            </a:pPr>
            <a:r>
              <a:rPr lang="th-TH" sz="3300" b="1" dirty="0">
                <a:solidFill>
                  <a:srgbClr val="0070C0"/>
                </a:solidFill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การเสริมสร้างคุณธรรม ที่ต้องการให้เกิดทั้ง </a:t>
            </a:r>
            <a:r>
              <a:rPr lang="th-TH" sz="3300" b="1" dirty="0">
                <a:solidFill>
                  <a:srgbClr val="FF0000"/>
                </a:solidFill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ปัญญา</a:t>
            </a:r>
            <a:r>
              <a:rPr lang="th-TH" sz="3300" b="1" dirty="0">
                <a:solidFill>
                  <a:srgbClr val="0070C0"/>
                </a:solidFill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 และ </a:t>
            </a:r>
            <a:r>
              <a:rPr lang="th-TH" sz="3300" b="1" dirty="0">
                <a:solidFill>
                  <a:srgbClr val="FF0000"/>
                </a:solidFill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ศรัทธา</a:t>
            </a:r>
            <a:r>
              <a:rPr lang="th-TH" sz="3300" b="1" dirty="0">
                <a:solidFill>
                  <a:srgbClr val="0070C0"/>
                </a:solidFill>
                <a:latin typeface="DB BrandVoice X" panose="02000506090000020004" pitchFamily="2" charset="-34"/>
                <a:ea typeface="Arial Unicode MS" pitchFamily="34" charset="-128"/>
                <a:cs typeface="DB BrandVoice X" panose="02000506090000020004" pitchFamily="2" charset="-34"/>
              </a:rPr>
              <a:t>  ต้องใช้กรอบแนวความคิดเรื่อง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140ECC-5A45-453D-9662-1FA38FE364FF}"/>
              </a:ext>
            </a:extLst>
          </p:cNvPr>
          <p:cNvSpPr/>
          <p:nvPr/>
        </p:nvSpPr>
        <p:spPr>
          <a:xfrm>
            <a:off x="127096" y="1107427"/>
            <a:ext cx="9014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latinLnBrk="0"/>
            <a:r>
              <a:rPr lang="th-TH" sz="4000" b="1" dirty="0">
                <a:solidFill>
                  <a:prstClr val="black"/>
                </a:solidFill>
                <a:latin typeface="CS Cheangkhan" panose="02000000000000000000" pitchFamily="2" charset="0"/>
                <a:ea typeface="Arial Unicode MS" pitchFamily="34" charset="-128"/>
                <a:cs typeface="CS Cheangkhan" panose="02000000000000000000" pitchFamily="2" charset="0"/>
              </a:rPr>
              <a:t>ต้องการให้คำนึงถึงผู้อื่นหรือส่วนรวมเสมอ</a:t>
            </a:r>
            <a:endParaRPr lang="en-US" sz="4000" dirty="0">
              <a:solidFill>
                <a:prstClr val="black"/>
              </a:solidFill>
              <a:latin typeface="CS Cheangkhan" panose="02000000000000000000" pitchFamily="2" charset="0"/>
              <a:cs typeface="CS Cheangkhan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5F8FCC-94E1-447B-8C23-8839989CA724}"/>
              </a:ext>
            </a:extLst>
          </p:cNvPr>
          <p:cNvSpPr/>
          <p:nvPr/>
        </p:nvSpPr>
        <p:spPr>
          <a:xfrm>
            <a:off x="1086923" y="3579862"/>
            <a:ext cx="6970153" cy="12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>
              <a:lnSpc>
                <a:spcPts val="4500"/>
              </a:lnSpc>
            </a:pPr>
            <a:r>
              <a:rPr lang="th-TH" sz="4800" b="1" dirty="0">
                <a:solidFill>
                  <a:srgbClr val="C00000"/>
                </a:solidFill>
                <a:latin typeface="CS Cheangkhan" panose="02000000000000000000" pitchFamily="2" charset="0"/>
                <a:ea typeface="Arial Unicode MS" pitchFamily="34" charset="-128"/>
                <a:cs typeface="CS Cheangkhan" panose="02000000000000000000" pitchFamily="2" charset="0"/>
              </a:rPr>
              <a:t>การเรียนโดยการลงมือทำ </a:t>
            </a:r>
          </a:p>
          <a:p>
            <a:pPr algn="ctr" defTabSz="457200" latinLnBrk="0">
              <a:lnSpc>
                <a:spcPts val="4500"/>
              </a:lnSpc>
            </a:pPr>
            <a:r>
              <a:rPr lang="th-TH" sz="4800" b="1" dirty="0">
                <a:solidFill>
                  <a:srgbClr val="C00000"/>
                </a:solidFill>
                <a:latin typeface="CS Cheangkhan" panose="02000000000000000000" pitchFamily="2" charset="0"/>
                <a:ea typeface="Arial Unicode MS" pitchFamily="34" charset="-128"/>
                <a:cs typeface="CS Cheangkhan" panose="02000000000000000000" pitchFamily="2" charset="0"/>
              </a:rPr>
              <a:t>(</a:t>
            </a:r>
            <a:r>
              <a:rPr lang="en-US" sz="4800" b="1" dirty="0">
                <a:solidFill>
                  <a:srgbClr val="C00000"/>
                </a:solidFill>
                <a:latin typeface="CS Cheangkhan" panose="02000000000000000000" pitchFamily="2" charset="0"/>
                <a:ea typeface="Arial Unicode MS" pitchFamily="34" charset="-128"/>
                <a:cs typeface="CS Cheangkhan" panose="02000000000000000000" pitchFamily="2" charset="0"/>
              </a:rPr>
              <a:t>Learning by Doing</a:t>
            </a:r>
            <a:r>
              <a:rPr lang="th-TH" sz="4800" b="1" dirty="0">
                <a:solidFill>
                  <a:srgbClr val="C00000"/>
                </a:solidFill>
                <a:latin typeface="CS Cheangkhan" panose="02000000000000000000" pitchFamily="2" charset="0"/>
                <a:ea typeface="Arial Unicode MS" pitchFamily="34" charset="-128"/>
                <a:cs typeface="CS Cheangkhan" panose="02000000000000000000" pitchFamily="2" charset="0"/>
              </a:rPr>
              <a:t>) </a:t>
            </a:r>
            <a:endParaRPr lang="en-US" sz="4800" dirty="0">
              <a:solidFill>
                <a:srgbClr val="C00000"/>
              </a:solidFill>
              <a:latin typeface="CS Cheangkhan" panose="02000000000000000000" pitchFamily="2" charset="0"/>
              <a:cs typeface="CS Cheangkhan" panose="02000000000000000000" pitchFamily="2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1220" y="502296"/>
            <a:ext cx="588371" cy="5883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72" y="4659982"/>
            <a:ext cx="9335599" cy="795362"/>
            <a:chOff x="-8078" y="17373"/>
            <a:chExt cx="6671512" cy="1018725"/>
          </a:xfrm>
        </p:grpSpPr>
        <p:sp>
          <p:nvSpPr>
            <p:cNvPr id="4" name="Freeform 4"/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C7A6B5F-AB44-4F5F-8AFC-081CB32A49DB}"/>
              </a:ext>
            </a:extLst>
          </p:cNvPr>
          <p:cNvSpPr/>
          <p:nvPr/>
        </p:nvSpPr>
        <p:spPr>
          <a:xfrm>
            <a:off x="276455" y="1255064"/>
            <a:ext cx="8568948" cy="324052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ABA0E4-0B23-4B77-9D74-45276E5EE6B8}"/>
              </a:ext>
            </a:extLst>
          </p:cNvPr>
          <p:cNvSpPr/>
          <p:nvPr/>
        </p:nvSpPr>
        <p:spPr>
          <a:xfrm>
            <a:off x="1021803" y="77362"/>
            <a:ext cx="21275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8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</a:t>
            </a:r>
            <a:r>
              <a:rPr lang="en-US" sz="88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8</a:t>
            </a:r>
            <a:endParaRPr lang="en-US" sz="8800" dirty="0">
              <a:solidFill>
                <a:srgbClr val="002060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64CEE91-5675-471F-7AE3-67BA8A400A4F}"/>
              </a:ext>
            </a:extLst>
          </p:cNvPr>
          <p:cNvSpPr txBox="1"/>
          <p:nvPr/>
        </p:nvSpPr>
        <p:spPr>
          <a:xfrm>
            <a:off x="348651" y="1378493"/>
            <a:ext cx="4988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  <a:t>คู่มือขับเคลื่อนการดำเนินการเป็นองค์กรคุณธรรมต้นแบบ หน่วยงานในสังกัดกระทรวงสาธารณสุข </a:t>
            </a:r>
            <a:b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</a:br>
            <a: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  <a:t>ประจำปีงบประมาณ พ.ศ. 2568</a:t>
            </a:r>
          </a:p>
        </p:txBody>
      </p:sp>
      <p:sp>
        <p:nvSpPr>
          <p:cNvPr id="5" name="สี่เหลี่ยมผืนผ้า: มุมมน 44">
            <a:extLst>
              <a:ext uri="{FF2B5EF4-FFF2-40B4-BE49-F238E27FC236}">
                <a16:creationId xmlns:a16="http://schemas.microsoft.com/office/drawing/2014/main" id="{F0044B93-C2FB-149C-5BEC-D8FD1F05BBA5}"/>
              </a:ext>
            </a:extLst>
          </p:cNvPr>
          <p:cNvSpPr/>
          <p:nvPr/>
        </p:nvSpPr>
        <p:spPr>
          <a:xfrm>
            <a:off x="1547664" y="3723878"/>
            <a:ext cx="3744416" cy="612180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C6121-C581-8C36-A568-BF422B58CCE8}"/>
              </a:ext>
            </a:extLst>
          </p:cNvPr>
          <p:cNvSpPr txBox="1"/>
          <p:nvPr/>
        </p:nvSpPr>
        <p:spPr>
          <a:xfrm>
            <a:off x="1834621" y="3791441"/>
            <a:ext cx="3457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https://moph.cc/gqAdBqybS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4435A53-FC33-A5A6-86DB-83F68927C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086" y="195602"/>
            <a:ext cx="3538366" cy="4988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E8F7B56-555A-EE7D-A2A1-B4F057F88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1" y="2806249"/>
            <a:ext cx="1529828" cy="152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25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1083D347-91C3-3C93-5E5B-BDD8B58FB611}"/>
              </a:ext>
            </a:extLst>
          </p:cNvPr>
          <p:cNvSpPr/>
          <p:nvPr/>
        </p:nvSpPr>
        <p:spPr>
          <a:xfrm>
            <a:off x="-1984" y="1191188"/>
            <a:ext cx="7488832" cy="39604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F9D677C-AE55-0D90-BFBE-F6D7EBF4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3" y="2931790"/>
            <a:ext cx="1613942" cy="171067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F4D9DF4-5E1D-B7EF-A832-CBF76F841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833" y="501343"/>
            <a:ext cx="588371" cy="588371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242C04E6-EF3D-B372-00F8-B0D57314CA2B}"/>
              </a:ext>
            </a:extLst>
          </p:cNvPr>
          <p:cNvSpPr/>
          <p:nvPr/>
        </p:nvSpPr>
        <p:spPr>
          <a:xfrm>
            <a:off x="1354416" y="76409"/>
            <a:ext cx="212750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88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</a:t>
            </a:r>
            <a:r>
              <a:rPr lang="en-US" sz="88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8</a:t>
            </a:r>
            <a:endParaRPr lang="en-US" sz="8800" dirty="0">
              <a:solidFill>
                <a:srgbClr val="002060"/>
              </a:solidFill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AAE03FB4-2E00-B5BE-B258-36BB49C1D7F2}"/>
              </a:ext>
            </a:extLst>
          </p:cNvPr>
          <p:cNvSpPr txBox="1"/>
          <p:nvPr/>
        </p:nvSpPr>
        <p:spPr>
          <a:xfrm>
            <a:off x="338741" y="1486855"/>
            <a:ext cx="4988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  <a:t>คู่มือขับเคลื่อนการดำเนินการเป็นองค์กรคุณธรรมต้นแบบ หน่วยงานในสังกัดสำนักงานปลัดกระทรวงสาธารณสุข </a:t>
            </a:r>
            <a:b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</a:br>
            <a:r>
              <a:rPr lang="th-TH" sz="2400" b="1" dirty="0">
                <a:latin typeface="JS Pisit" panose="02000000000000000000" pitchFamily="2" charset="-34"/>
                <a:cs typeface="JS Pisit" panose="02000000000000000000" pitchFamily="2" charset="-34"/>
              </a:rPr>
              <a:t>ราชการบริหารส่วนกลาง ประจำปีงบประมาณ พ.ศ. 2568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FE2BB97-2199-C18F-F03C-B89E93E62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920" y="193882"/>
            <a:ext cx="3391482" cy="4754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สี่เหลี่ยมผืนผ้า: มุมมน 44">
            <a:extLst>
              <a:ext uri="{FF2B5EF4-FFF2-40B4-BE49-F238E27FC236}">
                <a16:creationId xmlns:a16="http://schemas.microsoft.com/office/drawing/2014/main" id="{E9C5F28D-AC07-E8F8-BEAE-3237A22BCCE5}"/>
              </a:ext>
            </a:extLst>
          </p:cNvPr>
          <p:cNvSpPr/>
          <p:nvPr/>
        </p:nvSpPr>
        <p:spPr>
          <a:xfrm>
            <a:off x="1609713" y="4436351"/>
            <a:ext cx="3744416" cy="61218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https://moph.cc/jNleLskbP</a:t>
            </a:r>
            <a:endParaRPr kumimoji="0" lang="th-TH" sz="25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JS Pisit" panose="02000000000000000000" pitchFamily="2" charset="-34"/>
              <a:cs typeface="JS Pisit" panose="02000000000000000000" pitchFamily="2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FB95DBE-5488-E90D-B56D-5DF52F9A8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7" y="2648190"/>
            <a:ext cx="1796754" cy="1796754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86632" y="171450"/>
            <a:ext cx="6770736" cy="4800600"/>
          </a:xfrm>
          <a:custGeom>
            <a:avLst/>
            <a:gdLst/>
            <a:ahLst/>
            <a:cxnLst/>
            <a:rect l="l" t="t" r="r" b="b"/>
            <a:pathLst>
              <a:path w="2822942" h="2633274">
                <a:moveTo>
                  <a:pt x="36838" y="0"/>
                </a:moveTo>
                <a:lnTo>
                  <a:pt x="2786104" y="0"/>
                </a:lnTo>
                <a:cubicBezTo>
                  <a:pt x="2795874" y="0"/>
                  <a:pt x="2805244" y="3881"/>
                  <a:pt x="2812152" y="10789"/>
                </a:cubicBezTo>
                <a:cubicBezTo>
                  <a:pt x="2819061" y="17698"/>
                  <a:pt x="2822942" y="27068"/>
                  <a:pt x="2822942" y="36838"/>
                </a:cubicBezTo>
                <a:lnTo>
                  <a:pt x="2822942" y="2596436"/>
                </a:lnTo>
                <a:cubicBezTo>
                  <a:pt x="2822942" y="2606206"/>
                  <a:pt x="2819061" y="2615576"/>
                  <a:pt x="2812152" y="2622484"/>
                </a:cubicBezTo>
                <a:cubicBezTo>
                  <a:pt x="2805244" y="2629393"/>
                  <a:pt x="2795874" y="2633274"/>
                  <a:pt x="2786104" y="2633274"/>
                </a:cubicBezTo>
                <a:lnTo>
                  <a:pt x="36838" y="2633274"/>
                </a:lnTo>
                <a:cubicBezTo>
                  <a:pt x="27068" y="2633274"/>
                  <a:pt x="17698" y="2629393"/>
                  <a:pt x="10789" y="2622484"/>
                </a:cubicBezTo>
                <a:cubicBezTo>
                  <a:pt x="3881" y="2615576"/>
                  <a:pt x="0" y="2606206"/>
                  <a:pt x="0" y="2596436"/>
                </a:cubicBezTo>
                <a:lnTo>
                  <a:pt x="0" y="36838"/>
                </a:lnTo>
                <a:cubicBezTo>
                  <a:pt x="0" y="27068"/>
                  <a:pt x="3881" y="17698"/>
                  <a:pt x="10789" y="10789"/>
                </a:cubicBezTo>
                <a:cubicBezTo>
                  <a:pt x="17698" y="3881"/>
                  <a:pt x="27068" y="0"/>
                  <a:pt x="36838" y="0"/>
                </a:cubicBezTo>
                <a:close/>
              </a:path>
            </a:pathLst>
          </a:custGeom>
          <a:solidFill>
            <a:srgbClr val="FFC000"/>
          </a:solidFill>
          <a:ln w="133350" cap="rnd">
            <a:solidFill>
              <a:srgbClr val="FED9A2"/>
            </a:solidFill>
            <a:prstDash val="solid"/>
            <a:round/>
          </a:ln>
        </p:spPr>
        <p:txBody>
          <a:bodyPr/>
          <a:lstStyle/>
          <a:p>
            <a:pPr defTabSz="457200" latinLnBrk="0"/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71FD28-8533-44C2-8E7F-9AF87915B5D1}"/>
              </a:ext>
            </a:extLst>
          </p:cNvPr>
          <p:cNvSpPr/>
          <p:nvPr/>
        </p:nvSpPr>
        <p:spPr>
          <a:xfrm>
            <a:off x="1115616" y="401925"/>
            <a:ext cx="666719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  <a:t>มีใจ มีส่วนร่วม </a:t>
            </a:r>
            <a:b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</a:br>
            <a: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  <a:t>มีเป้าหมาย </a:t>
            </a:r>
            <a:b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</a:br>
            <a: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  <a:t>มีแรงบันดาลใจ </a:t>
            </a:r>
          </a:p>
          <a:p>
            <a:pPr algn="ctr" defTabSz="457200" latinLnBrk="0">
              <a:defRPr/>
            </a:pPr>
            <a:r>
              <a:rPr lang="th-TH" sz="6900" b="1" dirty="0">
                <a:solidFill>
                  <a:prstClr val="black"/>
                </a:solidFill>
                <a:latin typeface="DB Erawan" panose="02000000000000000000" pitchFamily="2" charset="-34"/>
                <a:cs typeface="DB Erawan" panose="02000000000000000000" pitchFamily="2" charset="-34"/>
              </a:rPr>
              <a:t>มีผู้นำที่ดี</a:t>
            </a:r>
            <a:endParaRPr lang="en-US" sz="5750" b="1" dirty="0">
              <a:solidFill>
                <a:srgbClr val="4BACC6">
                  <a:lumMod val="75000"/>
                </a:srgbClr>
              </a:solidFill>
              <a:latin typeface="DB Erawan" panose="02000000000000000000" pitchFamily="2" charset="-34"/>
              <a:cs typeface="DB Erawan" panose="020000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3C07F8-A161-DA8F-2F29-E97ADE06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7478" cy="1260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7AC0648-CD66-5D73-065F-5E31D639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692" y="3883500"/>
            <a:ext cx="1267478" cy="1260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1E9F2A8-9BBF-409C-D677-0BE5D2E26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414" y="0"/>
            <a:ext cx="1267478" cy="12600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C218199-74F9-855A-ABE6-7021681C1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" y="3883500"/>
            <a:ext cx="126747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4744"/>
      </p:ext>
    </p:extLst>
  </p:cSld>
  <p:clrMapOvr>
    <a:masterClrMapping/>
  </p:clrMapOvr>
  <p:transition>
    <p:circl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9CDC9FC7-516C-0402-0AB3-50B2BE9CA29F}"/>
              </a:ext>
            </a:extLst>
          </p:cNvPr>
          <p:cNvSpPr/>
          <p:nvPr/>
        </p:nvSpPr>
        <p:spPr>
          <a:xfrm>
            <a:off x="4213250" y="1856450"/>
            <a:ext cx="4751238" cy="2947548"/>
          </a:xfrm>
          <a:custGeom>
            <a:avLst/>
            <a:gdLst/>
            <a:ahLst/>
            <a:cxnLst/>
            <a:rect l="l" t="t" r="r" b="b"/>
            <a:pathLst>
              <a:path w="6540525" h="6539573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th-TH" dirty="0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E3FBC4B3-FD82-468B-414B-614EBB3BCDAA}"/>
              </a:ext>
            </a:extLst>
          </p:cNvPr>
          <p:cNvSpPr/>
          <p:nvPr/>
        </p:nvSpPr>
        <p:spPr>
          <a:xfrm>
            <a:off x="-11071" y="952146"/>
            <a:ext cx="4536916" cy="2807160"/>
          </a:xfrm>
          <a:custGeom>
            <a:avLst/>
            <a:gdLst/>
            <a:ahLst/>
            <a:cxnLst/>
            <a:rect l="l" t="t" r="r" b="b"/>
            <a:pathLst>
              <a:path w="6540525" h="6539573">
                <a:moveTo>
                  <a:pt x="5684545" y="1101865"/>
                </a:moveTo>
                <a:cubicBezTo>
                  <a:pt x="5560364" y="886829"/>
                  <a:pt x="5335181" y="766521"/>
                  <a:pt x="5103533" y="766356"/>
                </a:cubicBezTo>
                <a:lnTo>
                  <a:pt x="5103571" y="766318"/>
                </a:lnTo>
                <a:cubicBezTo>
                  <a:pt x="4871923" y="766115"/>
                  <a:pt x="4646701" y="645821"/>
                  <a:pt x="4522559" y="430810"/>
                </a:cubicBezTo>
                <a:cubicBezTo>
                  <a:pt x="4337317" y="109919"/>
                  <a:pt x="3927030" y="0"/>
                  <a:pt x="3606140" y="185281"/>
                </a:cubicBezTo>
                <a:lnTo>
                  <a:pt x="3606089" y="185319"/>
                </a:lnTo>
                <a:lnTo>
                  <a:pt x="3606089" y="185115"/>
                </a:lnTo>
                <a:cubicBezTo>
                  <a:pt x="3406788" y="299936"/>
                  <a:pt x="3153854" y="309029"/>
                  <a:pt x="2939771" y="187630"/>
                </a:cubicBezTo>
                <a:cubicBezTo>
                  <a:pt x="2836743" y="126902"/>
                  <a:pt x="2719296" y="94958"/>
                  <a:pt x="2599703" y="95136"/>
                </a:cubicBezTo>
                <a:cubicBezTo>
                  <a:pt x="2351405" y="95136"/>
                  <a:pt x="2134641" y="230048"/>
                  <a:pt x="2018614" y="430568"/>
                </a:cubicBezTo>
                <a:lnTo>
                  <a:pt x="2018614" y="430530"/>
                </a:lnTo>
                <a:cubicBezTo>
                  <a:pt x="1902625" y="631012"/>
                  <a:pt x="1685811" y="765925"/>
                  <a:pt x="1437551" y="765925"/>
                </a:cubicBezTo>
                <a:cubicBezTo>
                  <a:pt x="1067029" y="765925"/>
                  <a:pt x="766686" y="1066267"/>
                  <a:pt x="766686" y="1436789"/>
                </a:cubicBezTo>
                <a:lnTo>
                  <a:pt x="766686" y="1436866"/>
                </a:lnTo>
                <a:lnTo>
                  <a:pt x="766483" y="1436789"/>
                </a:lnTo>
                <a:cubicBezTo>
                  <a:pt x="766280" y="1666672"/>
                  <a:pt x="647802" y="1890154"/>
                  <a:pt x="435902" y="2014906"/>
                </a:cubicBezTo>
                <a:cubicBezTo>
                  <a:pt x="331646" y="2073744"/>
                  <a:pt x="245134" y="2159541"/>
                  <a:pt x="185433" y="2263305"/>
                </a:cubicBezTo>
                <a:cubicBezTo>
                  <a:pt x="61277" y="2478367"/>
                  <a:pt x="69723" y="2733523"/>
                  <a:pt x="185395" y="2934246"/>
                </a:cubicBezTo>
                <a:lnTo>
                  <a:pt x="185357" y="2934246"/>
                </a:lnTo>
                <a:cubicBezTo>
                  <a:pt x="300939" y="3134932"/>
                  <a:pt x="309385" y="3390113"/>
                  <a:pt x="185230" y="3605149"/>
                </a:cubicBezTo>
                <a:cubicBezTo>
                  <a:pt x="0" y="3926002"/>
                  <a:pt x="109906" y="4336288"/>
                  <a:pt x="430797" y="4521569"/>
                </a:cubicBezTo>
                <a:lnTo>
                  <a:pt x="430835" y="4521607"/>
                </a:lnTo>
                <a:lnTo>
                  <a:pt x="430708" y="4521695"/>
                </a:lnTo>
                <a:cubicBezTo>
                  <a:pt x="631228" y="4637634"/>
                  <a:pt x="766077" y="4854448"/>
                  <a:pt x="766077" y="5102746"/>
                </a:cubicBezTo>
                <a:cubicBezTo>
                  <a:pt x="766077" y="5473268"/>
                  <a:pt x="1066419" y="5773611"/>
                  <a:pt x="1436929" y="5773611"/>
                </a:cubicBezTo>
                <a:cubicBezTo>
                  <a:pt x="1685239" y="5773611"/>
                  <a:pt x="1901965" y="5908497"/>
                  <a:pt x="2018030" y="6109018"/>
                </a:cubicBezTo>
                <a:cubicBezTo>
                  <a:pt x="2134019" y="6309449"/>
                  <a:pt x="2350821" y="6444425"/>
                  <a:pt x="2599093" y="6444425"/>
                </a:cubicBezTo>
                <a:cubicBezTo>
                  <a:pt x="2718685" y="6444579"/>
                  <a:pt x="2836127" y="6412633"/>
                  <a:pt x="2939161" y="6351918"/>
                </a:cubicBezTo>
                <a:cubicBezTo>
                  <a:pt x="3153194" y="6230544"/>
                  <a:pt x="3406191" y="6239637"/>
                  <a:pt x="3605479" y="6354496"/>
                </a:cubicBezTo>
                <a:lnTo>
                  <a:pt x="3605479" y="6354255"/>
                </a:lnTo>
                <a:lnTo>
                  <a:pt x="3605517" y="6354331"/>
                </a:lnTo>
                <a:cubicBezTo>
                  <a:pt x="3926408" y="6539573"/>
                  <a:pt x="4336694" y="6429617"/>
                  <a:pt x="4521987" y="6108764"/>
                </a:cubicBezTo>
                <a:cubicBezTo>
                  <a:pt x="4646130" y="5893766"/>
                  <a:pt x="4871314" y="5773446"/>
                  <a:pt x="5102961" y="5773281"/>
                </a:cubicBezTo>
                <a:lnTo>
                  <a:pt x="5102911" y="5773192"/>
                </a:lnTo>
                <a:cubicBezTo>
                  <a:pt x="5334558" y="5773027"/>
                  <a:pt x="5559780" y="5652707"/>
                  <a:pt x="5683885" y="5437709"/>
                </a:cubicBezTo>
                <a:cubicBezTo>
                  <a:pt x="5745010" y="5331855"/>
                  <a:pt x="5774017" y="5216234"/>
                  <a:pt x="5773890" y="5102213"/>
                </a:cubicBezTo>
                <a:lnTo>
                  <a:pt x="5773979" y="5102290"/>
                </a:lnTo>
                <a:cubicBezTo>
                  <a:pt x="5774182" y="4878846"/>
                  <a:pt x="5886145" y="4661358"/>
                  <a:pt x="6087059" y="4534828"/>
                </a:cubicBezTo>
                <a:cubicBezTo>
                  <a:pt x="6195364" y="4477881"/>
                  <a:pt x="6289357" y="4390620"/>
                  <a:pt x="6355029" y="4276866"/>
                </a:cubicBezTo>
                <a:cubicBezTo>
                  <a:pt x="6479222" y="4061753"/>
                  <a:pt x="6470777" y="3806572"/>
                  <a:pt x="6355118" y="3605886"/>
                </a:cubicBezTo>
                <a:lnTo>
                  <a:pt x="6355156" y="3605886"/>
                </a:lnTo>
                <a:cubicBezTo>
                  <a:pt x="6239535" y="3405201"/>
                  <a:pt x="6231077" y="3150020"/>
                  <a:pt x="6355245" y="2934971"/>
                </a:cubicBezTo>
                <a:cubicBezTo>
                  <a:pt x="6540525" y="2614080"/>
                  <a:pt x="6430568" y="2203832"/>
                  <a:pt x="6109677" y="2018552"/>
                </a:cubicBezTo>
                <a:lnTo>
                  <a:pt x="6109627" y="2018501"/>
                </a:lnTo>
                <a:lnTo>
                  <a:pt x="6109754" y="2018463"/>
                </a:lnTo>
                <a:cubicBezTo>
                  <a:pt x="5910847" y="1903375"/>
                  <a:pt x="5776557" y="1689088"/>
                  <a:pt x="5774436" y="1443267"/>
                </a:cubicBezTo>
                <a:cubicBezTo>
                  <a:pt x="5775604" y="1327265"/>
                  <a:pt x="5746686" y="1209536"/>
                  <a:pt x="5684545" y="1101865"/>
                </a:cubicBezTo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</a:ln>
        </p:spPr>
        <p:txBody>
          <a:bodyPr/>
          <a:lstStyle/>
          <a:p>
            <a:endParaRPr lang="th-TH" dirty="0"/>
          </a:p>
        </p:txBody>
      </p:sp>
      <p:sp>
        <p:nvSpPr>
          <p:cNvPr id="11" name="สี่เหลี่ยมผืนผ้า 4">
            <a:extLst>
              <a:ext uri="{FF2B5EF4-FFF2-40B4-BE49-F238E27FC236}">
                <a16:creationId xmlns:a16="http://schemas.microsoft.com/office/drawing/2014/main" id="{95C631C6-1F95-4A28-9E6F-348DFE1C84BC}"/>
              </a:ext>
            </a:extLst>
          </p:cNvPr>
          <p:cNvSpPr/>
          <p:nvPr/>
        </p:nvSpPr>
        <p:spPr>
          <a:xfrm>
            <a:off x="1907704" y="174744"/>
            <a:ext cx="57089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spc="-40" dirty="0">
                <a:latin typeface="Danto Lite" panose="00000400000000000000" pitchFamily="2" charset="0"/>
                <a:ea typeface="minorBidi"/>
                <a:cs typeface="DB Adman X" panose="02000506090000020004" pitchFamily="2" charset="-34"/>
              </a:rPr>
              <a:t>สอบถามข้อมูลเพิ่มเติมเกี่ยวกับการขับเคลื่อน</a:t>
            </a:r>
          </a:p>
          <a:p>
            <a:pPr algn="ctr"/>
            <a:r>
              <a:rPr lang="th-TH" sz="3200" b="1" spc="-40" dirty="0">
                <a:latin typeface="Danto Lite" panose="00000400000000000000" pitchFamily="2" charset="0"/>
                <a:ea typeface="minorBidi"/>
                <a:cs typeface="DB Adman X" panose="02000506090000020004" pitchFamily="2" charset="-34"/>
              </a:rPr>
              <a:t>การส่งเสริมคุณธรรมฯ</a:t>
            </a:r>
            <a:r>
              <a:rPr lang="th-TH" sz="3200" spc="-40" dirty="0">
                <a:latin typeface="Danto Lite" panose="00000400000000000000" pitchFamily="2" charset="0"/>
                <a:ea typeface="minorBidi"/>
                <a:cs typeface="DB Adman X" panose="02000506090000020004" pitchFamily="2" charset="-34"/>
              </a:rPr>
              <a:t> </a:t>
            </a:r>
            <a:endParaRPr lang="en-US" sz="3200" dirty="0">
              <a:latin typeface="Danto Lite" panose="00000400000000000000" pitchFamily="2" charset="0"/>
              <a:cs typeface="DB Adman X" panose="0200050609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7ADA5A-2ABC-4E11-B5FD-68683749BDC3}"/>
              </a:ext>
            </a:extLst>
          </p:cNvPr>
          <p:cNvSpPr/>
          <p:nvPr/>
        </p:nvSpPr>
        <p:spPr>
          <a:xfrm>
            <a:off x="-352649" y="1328475"/>
            <a:ext cx="522007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FF330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หน่วยงานในสังกัด สป.สธ.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นางสาวน้ำฝน  </a:t>
            </a:r>
            <a:r>
              <a:rPr lang="th-TH" sz="2800" b="1" dirty="0" err="1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พยัค</a:t>
            </a: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คานนท์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นักทรัพยากรบุคคล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โทรศัพท์ 0 2590 1330</a:t>
            </a: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0A2EE94D-36D8-41CD-84C4-3EB3367426AB}"/>
              </a:ext>
            </a:extLst>
          </p:cNvPr>
          <p:cNvGrpSpPr/>
          <p:nvPr/>
        </p:nvGrpSpPr>
        <p:grpSpPr>
          <a:xfrm>
            <a:off x="-11071" y="4659982"/>
            <a:ext cx="9144000" cy="795362"/>
            <a:chOff x="-8078" y="17373"/>
            <a:chExt cx="6671512" cy="1018725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2876F3DA-B1A4-4D27-8741-63ABF90D5B42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383357D-2C7C-6551-EB79-ED9D75D1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85132"/>
            <a:ext cx="1403648" cy="1629234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3F5A7B3A-5BE9-3203-E645-C1EB97222FFC}"/>
              </a:ext>
            </a:extLst>
          </p:cNvPr>
          <p:cNvSpPr/>
          <p:nvPr/>
        </p:nvSpPr>
        <p:spPr>
          <a:xfrm>
            <a:off x="4213250" y="2265102"/>
            <a:ext cx="5220072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FF330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หน่วยงานในสังกัด สธ.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นางสาวกันยา หิรัญ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นักวิชาการเงินและบัญชี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70510" algn="l"/>
                <a:tab pos="900430" algn="l"/>
                <a:tab pos="1170305" algn="l"/>
              </a:tabLst>
            </a:pPr>
            <a:r>
              <a:rPr lang="th-TH" sz="2800" b="1" dirty="0">
                <a:solidFill>
                  <a:srgbClr val="002060"/>
                </a:solidFill>
                <a:latin typeface="DB Adman X" panose="02000506090000020004" pitchFamily="2" charset="-34"/>
                <a:ea typeface="minorBidi"/>
                <a:cs typeface="DB Adman X" panose="02000506090000020004" pitchFamily="2" charset="-34"/>
              </a:rPr>
              <a:t>โทรศัพท์ 0 2590 1330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69890">
            <a:off x="-3447152" y="-1012978"/>
            <a:ext cx="9357222" cy="6593390"/>
            <a:chOff x="0" y="0"/>
            <a:chExt cx="1392573" cy="981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573" cy="981250"/>
            </a:xfrm>
            <a:custGeom>
              <a:avLst/>
              <a:gdLst/>
              <a:ahLst/>
              <a:cxnLst/>
              <a:rect l="l" t="t" r="r" b="b"/>
              <a:pathLst>
                <a:path w="1392573" h="981250">
                  <a:moveTo>
                    <a:pt x="20684" y="0"/>
                  </a:moveTo>
                  <a:lnTo>
                    <a:pt x="1371889" y="0"/>
                  </a:lnTo>
                  <a:cubicBezTo>
                    <a:pt x="1377375" y="0"/>
                    <a:pt x="1382636" y="2179"/>
                    <a:pt x="1386515" y="6058"/>
                  </a:cubicBezTo>
                  <a:cubicBezTo>
                    <a:pt x="1390394" y="9937"/>
                    <a:pt x="1392573" y="15199"/>
                    <a:pt x="1392573" y="20684"/>
                  </a:cubicBezTo>
                  <a:lnTo>
                    <a:pt x="1392573" y="960566"/>
                  </a:lnTo>
                  <a:cubicBezTo>
                    <a:pt x="1392573" y="966052"/>
                    <a:pt x="1390394" y="971313"/>
                    <a:pt x="1386515" y="975192"/>
                  </a:cubicBezTo>
                  <a:cubicBezTo>
                    <a:pt x="1382636" y="979071"/>
                    <a:pt x="1377375" y="981250"/>
                    <a:pt x="1371889" y="981250"/>
                  </a:cubicBezTo>
                  <a:lnTo>
                    <a:pt x="20684" y="981250"/>
                  </a:lnTo>
                  <a:cubicBezTo>
                    <a:pt x="15199" y="981250"/>
                    <a:pt x="9937" y="979071"/>
                    <a:pt x="6058" y="975192"/>
                  </a:cubicBezTo>
                  <a:cubicBezTo>
                    <a:pt x="2179" y="971313"/>
                    <a:pt x="0" y="966052"/>
                    <a:pt x="0" y="960566"/>
                  </a:cubicBezTo>
                  <a:lnTo>
                    <a:pt x="0" y="20684"/>
                  </a:lnTo>
                  <a:cubicBezTo>
                    <a:pt x="0" y="15199"/>
                    <a:pt x="2179" y="9937"/>
                    <a:pt x="6058" y="6058"/>
                  </a:cubicBezTo>
                  <a:cubicBezTo>
                    <a:pt x="9937" y="2179"/>
                    <a:pt x="15199" y="0"/>
                    <a:pt x="20684" y="0"/>
                  </a:cubicBez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th-TH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7363" y="2211710"/>
            <a:ext cx="5641003" cy="102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 latinLnBrk="0">
              <a:lnSpc>
                <a:spcPts val="6840"/>
              </a:lnSpc>
            </a:pPr>
            <a:r>
              <a:rPr lang="th-TH" sz="9600" b="1" dirty="0">
                <a:solidFill>
                  <a:srgbClr val="FFFFFF"/>
                </a:solidFill>
                <a:latin typeface="FreesiaUPC" panose="020B0604020202020204" pitchFamily="34" charset="-34"/>
                <a:ea typeface="Microsoft YaHei UI Light" panose="020B0502040204020203" pitchFamily="34" charset="-122"/>
                <a:cs typeface="FreesiaUPC" panose="020B0604020202020204" pitchFamily="34" charset="-34"/>
              </a:rPr>
              <a:t>ขอบคุณค่ะ</a:t>
            </a:r>
            <a:endParaRPr lang="en-US" sz="9600" b="1" dirty="0">
              <a:solidFill>
                <a:srgbClr val="FFFFFF"/>
              </a:solidFill>
              <a:latin typeface="FreesiaUPC" panose="020B0604020202020204" pitchFamily="34" charset="-34"/>
              <a:ea typeface="Microsoft YaHei UI Light" panose="020B0502040204020203" pitchFamily="34" charset="-122"/>
              <a:cs typeface="FreesiaUPC" panose="020B06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1A036-1880-4AFE-A20C-3EBC7212D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43848"/>
            <a:ext cx="3242204" cy="42161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B5A665F-D41A-41F8-8A6C-291D1F11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8F4D522-1FF9-6496-9C95-590766D72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731990"/>
            <a:ext cx="1656184" cy="292633"/>
          </a:xfrm>
          <a:prstGeom prst="rect">
            <a:avLst/>
          </a:prstGeom>
          <a:solidFill>
            <a:srgbClr val="CDCFE6"/>
          </a:solidFill>
        </p:spPr>
      </p:pic>
    </p:spTree>
  </p:cSld>
  <p:clrMapOvr>
    <a:masterClrMapping/>
  </p:clrMapOvr>
  <p:transition spd="med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07AD3136-0E41-4AA0-ADBD-2F80D18A1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2BBCEE2-7AE6-836A-6070-55C308E53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731990"/>
            <a:ext cx="1656184" cy="292633"/>
          </a:xfrm>
          <a:prstGeom prst="rect">
            <a:avLst/>
          </a:prstGeom>
          <a:solidFill>
            <a:srgbClr val="FED9A2"/>
          </a:solidFill>
        </p:spPr>
      </p:pic>
    </p:spTree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AABE118C-9A11-43D2-BA02-F44E3EC39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554BA61-8256-51BA-D5C3-819E2E22FB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731990"/>
            <a:ext cx="1656184" cy="292633"/>
          </a:xfrm>
          <a:prstGeom prst="rect">
            <a:avLst/>
          </a:prstGeom>
          <a:solidFill>
            <a:srgbClr val="FBCAC3"/>
          </a:solidFill>
        </p:spPr>
      </p:pic>
    </p:spTree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>
            <a:extLst>
              <a:ext uri="{FF2B5EF4-FFF2-40B4-BE49-F238E27FC236}">
                <a16:creationId xmlns:a16="http://schemas.microsoft.com/office/drawing/2014/main" id="{14AC8BD6-EA5F-49E1-8FC4-CFBE7E323E7F}"/>
              </a:ext>
            </a:extLst>
          </p:cNvPr>
          <p:cNvGrpSpPr/>
          <p:nvPr/>
        </p:nvGrpSpPr>
        <p:grpSpPr>
          <a:xfrm>
            <a:off x="107504" y="220137"/>
            <a:ext cx="8928991" cy="1221496"/>
            <a:chOff x="0" y="0"/>
            <a:chExt cx="851072" cy="53252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FD01FB93-19DA-485E-936A-549BD543D4CE}"/>
                </a:ext>
              </a:extLst>
            </p:cNvPr>
            <p:cNvSpPr/>
            <p:nvPr/>
          </p:nvSpPr>
          <p:spPr>
            <a:xfrm>
              <a:off x="0" y="0"/>
              <a:ext cx="851072" cy="532522"/>
            </a:xfrm>
            <a:custGeom>
              <a:avLst/>
              <a:gdLst/>
              <a:ahLst/>
              <a:cxnLst/>
              <a:rect l="l" t="t" r="r" b="b"/>
              <a:pathLst>
                <a:path w="851072" h="532522">
                  <a:moveTo>
                    <a:pt x="0" y="0"/>
                  </a:moveTo>
                  <a:lnTo>
                    <a:pt x="851072" y="0"/>
                  </a:lnTo>
                  <a:lnTo>
                    <a:pt x="851072" y="532522"/>
                  </a:lnTo>
                  <a:lnTo>
                    <a:pt x="0" y="5325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CF27588C-07C3-46B6-AE45-29A53BDECFDC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1" hangingPunct="1">
                <a:lnSpc>
                  <a:spcPts val="2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et Book"/>
                <a:ea typeface="+mn-ea"/>
                <a:cs typeface="+mn-cs"/>
              </a:endParaRPr>
            </a:p>
          </p:txBody>
        </p:sp>
      </p:grpSp>
      <p:sp>
        <p:nvSpPr>
          <p:cNvPr id="8" name="原创设计师QQ598969553     _9">
            <a:extLst>
              <a:ext uri="{FF2B5EF4-FFF2-40B4-BE49-F238E27FC236}">
                <a16:creationId xmlns:a16="http://schemas.microsoft.com/office/drawing/2014/main" id="{D548F8C8-D37F-49C4-BA1D-4F4302F8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28" y="241305"/>
            <a:ext cx="91185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บทกลอนมาตรฐานทางจริยธรรม</a:t>
            </a:r>
            <a:b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</a:br>
            <a:r>
              <a:rPr kumimoji="0" lang="th-TH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ตามพระราชบัญญัติมาตรฐานทางจริยธรรม พ.ศ. 2562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E898DF9-7666-4FF2-855B-EA73364809F9}"/>
              </a:ext>
            </a:extLst>
          </p:cNvPr>
          <p:cNvSpPr/>
          <p:nvPr/>
        </p:nvSpPr>
        <p:spPr>
          <a:xfrm>
            <a:off x="467544" y="2069303"/>
            <a:ext cx="8568951" cy="2623279"/>
          </a:xfrm>
          <a:custGeom>
            <a:avLst/>
            <a:gdLst/>
            <a:ahLst/>
            <a:cxnLst/>
            <a:rect l="l" t="t" r="r" b="b"/>
            <a:pathLst>
              <a:path w="824850" h="1038714">
                <a:moveTo>
                  <a:pt x="0" y="0"/>
                </a:moveTo>
                <a:lnTo>
                  <a:pt x="824850" y="0"/>
                </a:lnTo>
                <a:lnTo>
                  <a:pt x="824850" y="1038714"/>
                </a:lnTo>
                <a:lnTo>
                  <a:pt x="0" y="1038714"/>
                </a:lnTo>
                <a:close/>
              </a:path>
            </a:pathLst>
          </a:custGeom>
          <a:solidFill>
            <a:srgbClr val="F4F4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Dan Vi Vek" panose="02000000000000000000" pitchFamily="2" charset="0"/>
                <a:cs typeface="TH Dan Vi Vek" panose="02000000000000000000" pitchFamily="2" charset="0"/>
              </a:rPr>
              <a:t>“จงรักภักดี มีความซื่อสัตย์ กล้ายืนหยัด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Dan Vi Vek" panose="02000000000000000000" pitchFamily="2" charset="0"/>
                <a:cs typeface="TH Dan Vi Vek" panose="02000000000000000000" pitchFamily="2" charset="0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Dan Vi Vek" panose="02000000000000000000" pitchFamily="2" charset="0"/>
                <a:cs typeface="TH Dan Vi Vek" panose="02000000000000000000" pitchFamily="2" charset="0"/>
              </a:rPr>
              <a:t>ในสิ่งที่ถูกต้อง ครองประโยชน์ส่วนรวม 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Dan Vi Vek" panose="02000000000000000000" pitchFamily="2" charset="0"/>
                <a:cs typeface="TH Dan Vi Vek" panose="02000000000000000000" pitchFamily="2" charset="0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Dan Vi Vek" panose="02000000000000000000" pitchFamily="2" charset="0"/>
                <a:cs typeface="TH Dan Vi Vek" panose="02000000000000000000" pitchFamily="2" charset="0"/>
              </a:rPr>
              <a:t>ร่วมมุ่งผลสัมฤทธิ์ คิด ปฏิบัติ อย่างเป็นธรรม ดำรงตนเป็นแบบอย่างที่ดี”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Dan Vi Vek" panose="02000000000000000000" pitchFamily="2" charset="0"/>
              <a:cs typeface="TH Dan Vi Ve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9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FB38E3A4-F04F-4D63-AE07-3D7ADA09E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135063"/>
            <a:ext cx="9036050" cy="74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B2E0C-3B57-482F-A613-AD13AA62198A}"/>
              </a:ext>
            </a:extLst>
          </p:cNvPr>
          <p:cNvSpPr txBox="1"/>
          <p:nvPr/>
        </p:nvSpPr>
        <p:spPr>
          <a:xfrm>
            <a:off x="341499" y="478869"/>
            <a:ext cx="856895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800" b="1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มาตรฐานทางจริยธรรมตามวรรคหนึ่ง ให้ใช้เป็นหลักสําคัญ</a:t>
            </a:r>
            <a:br>
              <a:rPr lang="th-TH" sz="3800" b="1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800" b="1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ในการจัดทําประมวลจริยธรรมของหน่วยงานของรัฐ </a:t>
            </a:r>
            <a:br>
              <a:rPr lang="th-TH" sz="3800" b="1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ที่จะกําหนดเป็นหลักเกณฑ์ในการปฏิบัติตนของเจ้าหน้าที่ของรัฐ </a:t>
            </a:r>
            <a:r>
              <a:rPr lang="th-TH" sz="3800" b="1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เกี่ยวกับ</a:t>
            </a:r>
            <a:r>
              <a:rPr lang="th-TH" sz="3800" b="1" u="sng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สภาพคุณงามความดีที่เจ้าหน้าที่ของรัฐต้องยึดถือ</a:t>
            </a:r>
            <a:br>
              <a:rPr lang="th-TH" sz="3800" b="1" u="sng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800" b="1" u="sng" spc="-11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สําหรับ</a:t>
            </a:r>
            <a:r>
              <a:rPr lang="th-TH" sz="3800" b="1" u="sng" spc="-11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การปฏิบัติงาน การตัดสินความถูกผิด การปฏิบัติที่ควรกระทํา </a:t>
            </a:r>
            <a:r>
              <a:rPr lang="th-TH" sz="3800" b="1" u="sng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หรือไม่ควรกระทํา </a:t>
            </a:r>
            <a:r>
              <a:rPr lang="th-TH" sz="3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ตลอดจนการดํารงตนในการกระทํา</a:t>
            </a:r>
            <a:r>
              <a:rPr lang="th-TH" sz="3800" b="1" u="sng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ความดี</a:t>
            </a:r>
            <a:br>
              <a:rPr lang="th-TH" sz="3800" b="1" u="sng" spc="-9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8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และละเว้นความชั่ว  </a:t>
            </a:r>
            <a:endParaRPr lang="en-US" sz="3800" b="1" u="sng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3A24EA43-90B8-40D6-86B4-E84749140F06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928242" y="2667519"/>
            <a:ext cx="5143500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1CA8AD5-45BE-48C3-B470-C5E376FA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674" y="95769"/>
            <a:ext cx="4319588" cy="48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2791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401628" algn="l"/>
              </a:tabLst>
              <a:defRPr/>
            </a:pP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	มาตรา 6 วรรคหนึ่ง แห่งพระราชบัญญัติมาตรฐานทางจริยธรรม พ.ศ 2562 ซึ่งบัญญัติให้องค์กรกลางบริหารงานบุคคลของหน่วยงานของรัฐ 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มีหน้าที่จัดทำประมวลจริยธรรมสำหรับเจ้าหน้าที่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ของรัฐที่อยู่ในความรับผิดชอบ ประกอบกับระเบียบ</a:t>
            </a:r>
            <a:r>
              <a:rPr kumimoji="1" lang="th-TH" altLang="en-US" sz="2200" b="1" spc="-9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คณะกรรมการมาตรฐานทางจริยธรรม ว่าด้วยหลักเกณฑ์</a:t>
            </a: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การจัดทำประมวลจริยธรรม ข้อกำหนดจริยธรรม 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และกระบวนการรักษาจริยธรรมของหน่วยงาน 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และเจ้าหน้าที่ของรัฐ พ.ศ. 2563 </a:t>
            </a:r>
          </a:p>
          <a:p>
            <a:pPr algn="thaiDist" defTabSz="912791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457189" algn="l"/>
              </a:tabLst>
              <a:defRPr/>
            </a:pP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	ก.พ. ในฐานะองค์กรกลางบริหารงานบุคคล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ของข้าราชการพลเรือน จึงจัดทำประมวลจริยธรรมข้าราชการพลเรือน เพื่อใช้เป็นหลักเกณฑ์ในการ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ปฏิบัติตน และรักษาคุณงามความดีที่ข้าราชการ </a:t>
            </a:r>
            <a:b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kumimoji="1" lang="th-TH" altLang="en-US" sz="2200" b="1" spc="-60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ต้องยึดถือในการปฏิบัติงาน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A961A-47E8-43BC-A589-5AA0C52DA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10800"/>
          <a:stretch/>
        </p:blipFill>
        <p:spPr>
          <a:xfrm>
            <a:off x="480641" y="195486"/>
            <a:ext cx="3627438" cy="458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FC9E09-6D01-411C-A99A-53DCF902F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353" r="7353" b="19087"/>
          <a:stretch/>
        </p:blipFill>
        <p:spPr>
          <a:xfrm>
            <a:off x="287524" y="252973"/>
            <a:ext cx="5220580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788" name="TextBox 1">
            <a:extLst>
              <a:ext uri="{FF2B5EF4-FFF2-40B4-BE49-F238E27FC236}">
                <a16:creationId xmlns:a16="http://schemas.microsoft.com/office/drawing/2014/main" id="{3F47EB85-251E-4C36-BBD9-A5634C38D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030" y="1059582"/>
            <a:ext cx="34918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ประกาศ ณ วันที่ 7 พฤษภาคม พ.ศ. 2564 </a:t>
            </a:r>
            <a:b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ประกาศในราชกิจจานุเบกษา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เมื่อวันที่ 20 พฤษภาคม 2564 </a:t>
            </a:r>
            <a:b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และมีผลใช้บังคับตั้งแต่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วันที่ 21 พฤษภาคม 2564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เป็นต้นไป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418185-D1E3-4FEA-86B3-492122E8CB7B}"/>
              </a:ext>
            </a:extLst>
          </p:cNvPr>
          <p:cNvSpPr/>
          <p:nvPr/>
        </p:nvSpPr>
        <p:spPr>
          <a:xfrm>
            <a:off x="467544" y="3199041"/>
            <a:ext cx="4824536" cy="9083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407" y="384297"/>
            <a:ext cx="9985335" cy="129340"/>
            <a:chOff x="0" y="0"/>
            <a:chExt cx="5259765" cy="68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59765" cy="68129"/>
            </a:xfrm>
            <a:custGeom>
              <a:avLst/>
              <a:gdLst/>
              <a:ahLst/>
              <a:cxnLst/>
              <a:rect l="l" t="t" r="r" b="b"/>
              <a:pathLst>
                <a:path w="5259765" h="68129">
                  <a:moveTo>
                    <a:pt x="0" y="0"/>
                  </a:moveTo>
                  <a:lnTo>
                    <a:pt x="5259765" y="0"/>
                  </a:lnTo>
                  <a:lnTo>
                    <a:pt x="5259765" y="68129"/>
                  </a:lnTo>
                  <a:lnTo>
                    <a:pt x="0" y="68129"/>
                  </a:lnTo>
                  <a:close/>
                </a:path>
              </a:pathLst>
            </a:custGeom>
            <a:solidFill>
              <a:srgbClr val="FAAB1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20668" y="1"/>
            <a:ext cx="9985335" cy="273518"/>
            <a:chOff x="0" y="0"/>
            <a:chExt cx="5259765" cy="2755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9765" cy="275506"/>
            </a:xfrm>
            <a:custGeom>
              <a:avLst/>
              <a:gdLst/>
              <a:ahLst/>
              <a:cxnLst/>
              <a:rect l="l" t="t" r="r" b="b"/>
              <a:pathLst>
                <a:path w="5259765" h="275506">
                  <a:moveTo>
                    <a:pt x="0" y="0"/>
                  </a:moveTo>
                  <a:lnTo>
                    <a:pt x="5259765" y="0"/>
                  </a:lnTo>
                  <a:lnTo>
                    <a:pt x="5259765" y="275506"/>
                  </a:lnTo>
                  <a:lnTo>
                    <a:pt x="0" y="275506"/>
                  </a:lnTo>
                  <a:close/>
                </a:path>
              </a:pathLst>
            </a:custGeom>
            <a:solidFill>
              <a:srgbClr val="9B292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กล่องข้อความ 20">
            <a:extLst>
              <a:ext uri="{FF2B5EF4-FFF2-40B4-BE49-F238E27FC236}">
                <a16:creationId xmlns:a16="http://schemas.microsoft.com/office/drawing/2014/main" id="{D6F07915-0171-48F6-A54C-5E1EBFC6B348}"/>
              </a:ext>
            </a:extLst>
          </p:cNvPr>
          <p:cNvSpPr txBox="1"/>
          <p:nvPr/>
        </p:nvSpPr>
        <p:spPr>
          <a:xfrm>
            <a:off x="238598" y="832400"/>
            <a:ext cx="8666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h-TH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แนวทางการขับเคลื่อน</a:t>
            </a:r>
          </a:p>
          <a:p>
            <a:pPr lvl="0" algn="ctr"/>
            <a:r>
              <a:rPr lang="th-TH" sz="4800" b="1" dirty="0">
                <a:solidFill>
                  <a:srgbClr val="0033CC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การดำเนินการเป็นองค์กรคุณธรรมต้นแบบ</a:t>
            </a:r>
          </a:p>
          <a:p>
            <a:pPr lvl="0" algn="ctr"/>
            <a:r>
              <a:rPr lang="th-TH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ของหน่วยงานในสังกัดกระทรวงสาธารณสุข</a:t>
            </a:r>
          </a:p>
        </p:txBody>
      </p:sp>
      <p:pic>
        <p:nvPicPr>
          <p:cNvPr id="31" name="รูปภาพ 18">
            <a:extLst>
              <a:ext uri="{FF2B5EF4-FFF2-40B4-BE49-F238E27FC236}">
                <a16:creationId xmlns:a16="http://schemas.microsoft.com/office/drawing/2014/main" id="{44F08E8B-8E71-4AF3-A0B7-142D7A6F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112194"/>
            <a:ext cx="1372353" cy="1375336"/>
          </a:xfrm>
          <a:prstGeom prst="rect">
            <a:avLst/>
          </a:prstGeom>
        </p:spPr>
      </p:pic>
      <p:grpSp>
        <p:nvGrpSpPr>
          <p:cNvPr id="32" name="Group 12">
            <a:extLst>
              <a:ext uri="{FF2B5EF4-FFF2-40B4-BE49-F238E27FC236}">
                <a16:creationId xmlns:a16="http://schemas.microsoft.com/office/drawing/2014/main" id="{3BB4792F-0F80-4122-A7E5-FD46351BA0CC}"/>
              </a:ext>
            </a:extLst>
          </p:cNvPr>
          <p:cNvGrpSpPr/>
          <p:nvPr/>
        </p:nvGrpSpPr>
        <p:grpSpPr>
          <a:xfrm rot="-5400000">
            <a:off x="-563037" y="2632374"/>
            <a:ext cx="2629577" cy="2629577"/>
            <a:chOff x="0" y="0"/>
            <a:chExt cx="812800" cy="812800"/>
          </a:xfrm>
        </p:grpSpPr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8B073465-B64D-4995-96B0-A08B799CD7C9}"/>
                </a:ext>
              </a:extLst>
            </p:cNvPr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128B3412-1D72-4121-9E1D-C54C40F60EAD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96552" y="4766155"/>
            <a:ext cx="9985335" cy="394734"/>
            <a:chOff x="0" y="0"/>
            <a:chExt cx="5259765" cy="3642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9765" cy="364261"/>
            </a:xfrm>
            <a:custGeom>
              <a:avLst/>
              <a:gdLst/>
              <a:ahLst/>
              <a:cxnLst/>
              <a:rect l="l" t="t" r="r" b="b"/>
              <a:pathLst>
                <a:path w="5259765" h="364261">
                  <a:moveTo>
                    <a:pt x="0" y="0"/>
                  </a:moveTo>
                  <a:lnTo>
                    <a:pt x="5259765" y="0"/>
                  </a:lnTo>
                  <a:lnTo>
                    <a:pt x="5259765" y="364261"/>
                  </a:lnTo>
                  <a:lnTo>
                    <a:pt x="0" y="364261"/>
                  </a:lnTo>
                  <a:close/>
                </a:path>
              </a:pathLst>
            </a:custGeom>
            <a:solidFill>
              <a:srgbClr val="9D933C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33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44E7B5B-92E8-4843-A174-D5BC47F6ABFB}"/>
              </a:ext>
            </a:extLst>
          </p:cNvPr>
          <p:cNvSpPr/>
          <p:nvPr/>
        </p:nvSpPr>
        <p:spPr>
          <a:xfrm>
            <a:off x="4222355" y="3084333"/>
            <a:ext cx="2326278" cy="1585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7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256</a:t>
            </a:r>
            <a:r>
              <a:rPr kumimoji="0" lang="en-US" sz="97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8</a:t>
            </a:r>
            <a:endParaRPr kumimoji="0" lang="en-US" sz="97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3279E-C911-4006-9E40-A4A7D9235852}"/>
              </a:ext>
            </a:extLst>
          </p:cNvPr>
          <p:cNvSpPr txBox="1"/>
          <p:nvPr/>
        </p:nvSpPr>
        <p:spPr>
          <a:xfrm>
            <a:off x="6444208" y="4264427"/>
            <a:ext cx="3016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21 พฤศจิกายน 2568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63684A16-DBAE-404C-9754-C3DA1F350CC5}"/>
              </a:ext>
            </a:extLst>
          </p:cNvPr>
          <p:cNvGrpSpPr/>
          <p:nvPr/>
        </p:nvGrpSpPr>
        <p:grpSpPr>
          <a:xfrm rot="-5400000">
            <a:off x="2184180" y="3471067"/>
            <a:ext cx="2629577" cy="2629577"/>
            <a:chOff x="0" y="0"/>
            <a:chExt cx="812800" cy="812800"/>
          </a:xfrm>
        </p:grpSpPr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D7CEA2D8-7862-412E-ACB7-7D8148D8F72D}"/>
                </a:ext>
              </a:extLst>
            </p:cNvPr>
            <p:cNvSpPr/>
            <p:nvPr/>
          </p:nvSpPr>
          <p:spPr>
            <a:xfrm>
              <a:off x="23302" y="23302"/>
              <a:ext cx="766196" cy="766196"/>
            </a:xfrm>
            <a:custGeom>
              <a:avLst/>
              <a:gdLst/>
              <a:ahLst/>
              <a:cxnLst/>
              <a:rect l="l" t="t" r="r" b="b"/>
              <a:pathLst>
                <a:path w="766196" h="766196">
                  <a:moveTo>
                    <a:pt x="435144" y="28744"/>
                  </a:moveTo>
                  <a:lnTo>
                    <a:pt x="737452" y="331052"/>
                  </a:lnTo>
                  <a:cubicBezTo>
                    <a:pt x="766196" y="359796"/>
                    <a:pt x="766196" y="406400"/>
                    <a:pt x="737452" y="435144"/>
                  </a:cubicBezTo>
                  <a:lnTo>
                    <a:pt x="435144" y="737452"/>
                  </a:lnTo>
                  <a:cubicBezTo>
                    <a:pt x="406400" y="766196"/>
                    <a:pt x="359796" y="766196"/>
                    <a:pt x="331052" y="737452"/>
                  </a:cubicBezTo>
                  <a:lnTo>
                    <a:pt x="28744" y="435144"/>
                  </a:lnTo>
                  <a:cubicBezTo>
                    <a:pt x="0" y="406400"/>
                    <a:pt x="0" y="359796"/>
                    <a:pt x="28744" y="331052"/>
                  </a:cubicBezTo>
                  <a:lnTo>
                    <a:pt x="331052" y="28744"/>
                  </a:lnTo>
                  <a:cubicBezTo>
                    <a:pt x="359796" y="0"/>
                    <a:pt x="406400" y="0"/>
                    <a:pt x="435144" y="28744"/>
                  </a:cubicBezTo>
                  <a:close/>
                </a:path>
              </a:pathLst>
            </a:custGeom>
            <a:solidFill>
              <a:srgbClr val="220659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841C73DF-A046-46B6-AF0C-F56A8F24296A}"/>
                </a:ext>
              </a:extLst>
            </p:cNvPr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12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F06E7DB6-84F0-45B6-A7BA-76601AECD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1" y="3397598"/>
            <a:ext cx="2338130" cy="14123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>
            <a:extLst>
              <a:ext uri="{FF2B5EF4-FFF2-40B4-BE49-F238E27FC236}">
                <a16:creationId xmlns:a16="http://schemas.microsoft.com/office/drawing/2014/main" id="{39CFE873-B412-4E09-BF4D-BC129E553A24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220981"/>
            <a:ext cx="8442326" cy="4457701"/>
            <a:chOff x="0" y="-28426"/>
            <a:chExt cx="3583678" cy="2347617"/>
          </a:xfrm>
        </p:grpSpPr>
        <p:sp>
          <p:nvSpPr>
            <p:cNvPr id="122888" name="Freeform 3">
              <a:extLst>
                <a:ext uri="{FF2B5EF4-FFF2-40B4-BE49-F238E27FC236}">
                  <a16:creationId xmlns:a16="http://schemas.microsoft.com/office/drawing/2014/main" id="{31ECF4F1-64D0-4B5D-B634-FE2163FB6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2889" name="TextBox 4">
              <a:extLst>
                <a:ext uri="{FF2B5EF4-FFF2-40B4-BE49-F238E27FC236}">
                  <a16:creationId xmlns:a16="http://schemas.microsoft.com/office/drawing/2014/main" id="{07949E4A-80C0-42C9-BECE-66BFB97C1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2886" name="Picture 11">
            <a:extLst>
              <a:ext uri="{FF2B5EF4-FFF2-40B4-BE49-F238E27FC236}">
                <a16:creationId xmlns:a16="http://schemas.microsoft.com/office/drawing/2014/main" id="{7905D3DC-CC34-42A2-97BC-6CEEB761A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58" y="3157454"/>
            <a:ext cx="1296144" cy="19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11">
            <a:extLst>
              <a:ext uri="{FF2B5EF4-FFF2-40B4-BE49-F238E27FC236}">
                <a16:creationId xmlns:a16="http://schemas.microsoft.com/office/drawing/2014/main" id="{741B8080-4A99-4723-8476-ED926CA11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8875"/>
            <a:ext cx="7704856" cy="503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BD72AE9-5C61-BE84-8B91-A4AC0A580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3" y="4618457"/>
            <a:ext cx="1836205" cy="292633"/>
          </a:xfrm>
          <a:prstGeom prst="rect">
            <a:avLst/>
          </a:prstGeom>
          <a:solidFill>
            <a:srgbClr val="CFE0E6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>
            <a:extLst>
              <a:ext uri="{FF2B5EF4-FFF2-40B4-BE49-F238E27FC236}">
                <a16:creationId xmlns:a16="http://schemas.microsoft.com/office/drawing/2014/main" id="{569AC1A3-3AE6-45DE-9099-13392ED0D231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3912" name="Freeform 3">
              <a:extLst>
                <a:ext uri="{FF2B5EF4-FFF2-40B4-BE49-F238E27FC236}">
                  <a16:creationId xmlns:a16="http://schemas.microsoft.com/office/drawing/2014/main" id="{60066FFB-753C-4477-A112-4058E05FB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3913" name="TextBox 4">
              <a:extLst>
                <a:ext uri="{FF2B5EF4-FFF2-40B4-BE49-F238E27FC236}">
                  <a16:creationId xmlns:a16="http://schemas.microsoft.com/office/drawing/2014/main" id="{03AE034A-E644-43B3-82DE-D3C3BD384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3911" name="Picture 9">
            <a:extLst>
              <a:ext uri="{FF2B5EF4-FFF2-40B4-BE49-F238E27FC236}">
                <a16:creationId xmlns:a16="http://schemas.microsoft.com/office/drawing/2014/main" id="{794E5710-0FDC-4F68-8A4E-078545A6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5" y="0"/>
            <a:ext cx="77692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A3E9751-76B2-940D-680C-07B016CDB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197" y="4667511"/>
            <a:ext cx="1832893" cy="292633"/>
          </a:xfrm>
          <a:prstGeom prst="rect">
            <a:avLst/>
          </a:prstGeom>
          <a:solidFill>
            <a:srgbClr val="FFBDC0"/>
          </a:solidFill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F2A3649-CBC6-61CA-B53B-042C65F7C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384" y="3138454"/>
            <a:ext cx="1298561" cy="19874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930" name="Group 2">
            <a:extLst>
              <a:ext uri="{FF2B5EF4-FFF2-40B4-BE49-F238E27FC236}">
                <a16:creationId xmlns:a16="http://schemas.microsoft.com/office/drawing/2014/main" id="{E15BD7EA-F4E7-4AA0-BBC1-322BC7EE004A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4936" name="Freeform 3">
              <a:extLst>
                <a:ext uri="{FF2B5EF4-FFF2-40B4-BE49-F238E27FC236}">
                  <a16:creationId xmlns:a16="http://schemas.microsoft.com/office/drawing/2014/main" id="{001FDEAA-B876-4012-89F3-55C6DD4DB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4937" name="TextBox 4">
              <a:extLst>
                <a:ext uri="{FF2B5EF4-FFF2-40B4-BE49-F238E27FC236}">
                  <a16:creationId xmlns:a16="http://schemas.microsoft.com/office/drawing/2014/main" id="{636E5A50-0C2C-484A-80BA-8D952E568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4935" name="Picture 10">
            <a:extLst>
              <a:ext uri="{FF2B5EF4-FFF2-40B4-BE49-F238E27FC236}">
                <a16:creationId xmlns:a16="http://schemas.microsoft.com/office/drawing/2014/main" id="{6EE7881B-A5A3-4EBE-B004-8B23DB5DD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7" y="-29312"/>
            <a:ext cx="77403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A7679E6-6B96-2848-3AB1-34DB0FF2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91" y="4553003"/>
            <a:ext cx="1842584" cy="407141"/>
          </a:xfrm>
          <a:prstGeom prst="rect">
            <a:avLst/>
          </a:prstGeom>
          <a:solidFill>
            <a:srgbClr val="E3CCA4"/>
          </a:solidFill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4E5A7FB-F683-A49B-E4E3-065D263B9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262" y="3162385"/>
            <a:ext cx="1298561" cy="19874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">
            <a:extLst>
              <a:ext uri="{FF2B5EF4-FFF2-40B4-BE49-F238E27FC236}">
                <a16:creationId xmlns:a16="http://schemas.microsoft.com/office/drawing/2014/main" id="{BA8E9E68-5E37-48FA-ADB1-13D23AD61061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5960" name="Freeform 3">
              <a:extLst>
                <a:ext uri="{FF2B5EF4-FFF2-40B4-BE49-F238E27FC236}">
                  <a16:creationId xmlns:a16="http://schemas.microsoft.com/office/drawing/2014/main" id="{DEEAB55C-B2AB-494F-A9AD-4AB0EF960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5961" name="TextBox 4">
              <a:extLst>
                <a:ext uri="{FF2B5EF4-FFF2-40B4-BE49-F238E27FC236}">
                  <a16:creationId xmlns:a16="http://schemas.microsoft.com/office/drawing/2014/main" id="{AB143E75-15EC-48C4-8907-D6ADE6F06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5958" name="Picture 11">
            <a:extLst>
              <a:ext uri="{FF2B5EF4-FFF2-40B4-BE49-F238E27FC236}">
                <a16:creationId xmlns:a16="http://schemas.microsoft.com/office/drawing/2014/main" id="{366E0BE1-D077-4EED-9AA2-5FEA7DD27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3272637"/>
            <a:ext cx="1332534" cy="18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9">
            <a:extLst>
              <a:ext uri="{FF2B5EF4-FFF2-40B4-BE49-F238E27FC236}">
                <a16:creationId xmlns:a16="http://schemas.microsoft.com/office/drawing/2014/main" id="{1748380C-5198-413F-86BA-E60AE769D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8" y="13363"/>
            <a:ext cx="76398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7B06E2A-8DD1-2321-F2B1-ECF5BE50F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1" y="4585716"/>
            <a:ext cx="1872208" cy="382145"/>
          </a:xfrm>
          <a:prstGeom prst="rect">
            <a:avLst/>
          </a:prstGeom>
          <a:solidFill>
            <a:srgbClr val="8CB29E"/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8" name="Group 2">
            <a:extLst>
              <a:ext uri="{FF2B5EF4-FFF2-40B4-BE49-F238E27FC236}">
                <a16:creationId xmlns:a16="http://schemas.microsoft.com/office/drawing/2014/main" id="{20614331-A17A-4283-97AC-0457A23F6698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6984" name="Freeform 3">
              <a:extLst>
                <a:ext uri="{FF2B5EF4-FFF2-40B4-BE49-F238E27FC236}">
                  <a16:creationId xmlns:a16="http://schemas.microsoft.com/office/drawing/2014/main" id="{6ADE101A-D674-44EA-9CC6-0959CC10D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6985" name="TextBox 4">
              <a:extLst>
                <a:ext uri="{FF2B5EF4-FFF2-40B4-BE49-F238E27FC236}">
                  <a16:creationId xmlns:a16="http://schemas.microsoft.com/office/drawing/2014/main" id="{E82905FB-3DC7-44B9-ACCD-1F99344DE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6983" name="Picture 10">
            <a:extLst>
              <a:ext uri="{FF2B5EF4-FFF2-40B4-BE49-F238E27FC236}">
                <a16:creationId xmlns:a16="http://schemas.microsoft.com/office/drawing/2014/main" id="{9780E944-CA79-4D88-B4A1-080B77A7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9" y="0"/>
            <a:ext cx="771621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C1620C8D-2E69-8869-0D98-4697F3C18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14" y="4631366"/>
            <a:ext cx="1809673" cy="328778"/>
          </a:xfrm>
          <a:prstGeom prst="rect">
            <a:avLst/>
          </a:prstGeom>
          <a:solidFill>
            <a:srgbClr val="BCCCD4"/>
          </a:solidFill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3018872-9799-A2D4-8293-37DA819C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090" y="3156032"/>
            <a:ext cx="1298561" cy="19874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>
            <a:extLst>
              <a:ext uri="{FF2B5EF4-FFF2-40B4-BE49-F238E27FC236}">
                <a16:creationId xmlns:a16="http://schemas.microsoft.com/office/drawing/2014/main" id="{0B448081-35A0-430B-8FBF-82951CDAF396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8008" name="Freeform 3">
              <a:extLst>
                <a:ext uri="{FF2B5EF4-FFF2-40B4-BE49-F238E27FC236}">
                  <a16:creationId xmlns:a16="http://schemas.microsoft.com/office/drawing/2014/main" id="{73BCDF3B-BD35-4C39-92AC-F6FDBBDDD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8009" name="TextBox 4">
              <a:extLst>
                <a:ext uri="{FF2B5EF4-FFF2-40B4-BE49-F238E27FC236}">
                  <a16:creationId xmlns:a16="http://schemas.microsoft.com/office/drawing/2014/main" id="{4532A2D9-CFAB-479E-BEA5-42633DBA1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8007" name="Picture 9">
            <a:extLst>
              <a:ext uri="{FF2B5EF4-FFF2-40B4-BE49-F238E27FC236}">
                <a16:creationId xmlns:a16="http://schemas.microsoft.com/office/drawing/2014/main" id="{4F01E0DD-08E7-4430-8AE5-4F251ECD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9" y="0"/>
            <a:ext cx="766834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6AFC972-8842-1AFF-8C3A-0F2EEFBA3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4624119"/>
            <a:ext cx="1803719" cy="292633"/>
          </a:xfrm>
          <a:prstGeom prst="rect">
            <a:avLst/>
          </a:prstGeom>
          <a:solidFill>
            <a:srgbClr val="D2C9E0"/>
          </a:solidFill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E1CEF0E-CF11-B883-0C1A-D7E7CFC9D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4060" y="3156032"/>
            <a:ext cx="1298561" cy="19874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>
            <a:extLst>
              <a:ext uri="{FF2B5EF4-FFF2-40B4-BE49-F238E27FC236}">
                <a16:creationId xmlns:a16="http://schemas.microsoft.com/office/drawing/2014/main" id="{0263C3D3-162C-4760-9039-55A79D6E4254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</p:grpSpPr>
        <p:sp>
          <p:nvSpPr>
            <p:cNvPr id="129032" name="Freeform 3">
              <a:extLst>
                <a:ext uri="{FF2B5EF4-FFF2-40B4-BE49-F238E27FC236}">
                  <a16:creationId xmlns:a16="http://schemas.microsoft.com/office/drawing/2014/main" id="{866BC812-078A-4A6D-B869-70E225A9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9033" name="TextBox 4">
              <a:extLst>
                <a:ext uri="{FF2B5EF4-FFF2-40B4-BE49-F238E27FC236}">
                  <a16:creationId xmlns:a16="http://schemas.microsoft.com/office/drawing/2014/main" id="{AEE14DBD-D2DF-4890-A2DE-99703BA67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9031" name="Picture 10">
            <a:extLst>
              <a:ext uri="{FF2B5EF4-FFF2-40B4-BE49-F238E27FC236}">
                <a16:creationId xmlns:a16="http://schemas.microsoft.com/office/drawing/2014/main" id="{829C2F99-3073-4ABD-9D24-B1376416B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05"/>
            <a:ext cx="75237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03F9117-33C4-59A9-3988-E075B6FC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942" y="4624119"/>
            <a:ext cx="1731414" cy="292633"/>
          </a:xfrm>
          <a:prstGeom prst="rect">
            <a:avLst/>
          </a:prstGeom>
          <a:solidFill>
            <a:srgbClr val="E9D1AA"/>
          </a:solidFill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ADCB022-A472-DCC3-55CC-1B23ABB5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167" y="3143127"/>
            <a:ext cx="1298561" cy="19874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876006"/>
            <a:ext cx="9144000" cy="309846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35F831F-AD30-4507-A06D-DDDB6FBDD7D7}"/>
              </a:ext>
            </a:extLst>
          </p:cNvPr>
          <p:cNvSpPr txBox="1"/>
          <p:nvPr/>
        </p:nvSpPr>
        <p:spPr>
          <a:xfrm>
            <a:off x="5148064" y="267494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F8328-F492-41DF-A7C2-0E21405D239D}"/>
              </a:ext>
            </a:extLst>
          </p:cNvPr>
          <p:cNvSpPr/>
          <p:nvPr/>
        </p:nvSpPr>
        <p:spPr>
          <a:xfrm>
            <a:off x="249698" y="214909"/>
            <a:ext cx="48169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แนวปฏิบัติ </a:t>
            </a:r>
            <a:r>
              <a:rPr kumimoji="0" lang="en-US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Dos &amp; Don’ts </a:t>
            </a:r>
            <a:b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ของบุคลากรในสังกัด</a:t>
            </a:r>
            <a:b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สำนักงานปลัดกระทรวงสาธารณสุข </a:t>
            </a:r>
            <a:b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ตามประมวลจริยธรรม</a:t>
            </a:r>
            <a:b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</a:br>
            <a:r>
              <a:rPr kumimoji="0" lang="th-TH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ข้าราชการพลเรือน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anto Lite" panose="00000400000000000000" pitchFamily="2" charset="0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DEA0025-BF6D-4709-B4FD-C5E98B4FDEC1}"/>
              </a:ext>
            </a:extLst>
          </p:cNvPr>
          <p:cNvSpPr txBox="1"/>
          <p:nvPr/>
        </p:nvSpPr>
        <p:spPr>
          <a:xfrm>
            <a:off x="5168632" y="4587974"/>
            <a:ext cx="269127" cy="179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3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Poppins Medium"/>
                <a:ea typeface="+mn-ea"/>
                <a:cs typeface="+mn-cs"/>
              </a:rPr>
              <a:t>III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15B56-9636-172D-4B0E-F5FE7AF66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84557"/>
            <a:ext cx="3383076" cy="477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สี่เหลี่ยมผืนผ้า: มุมมน 44">
            <a:extLst>
              <a:ext uri="{FF2B5EF4-FFF2-40B4-BE49-F238E27FC236}">
                <a16:creationId xmlns:a16="http://schemas.microsoft.com/office/drawing/2014/main" id="{F20EE46C-1AFC-4DD4-28DB-84D8C1A5EA6B}"/>
              </a:ext>
            </a:extLst>
          </p:cNvPr>
          <p:cNvSpPr/>
          <p:nvPr/>
        </p:nvSpPr>
        <p:spPr>
          <a:xfrm>
            <a:off x="1691680" y="3903786"/>
            <a:ext cx="3744416" cy="612180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9D747-8EEF-216E-8660-FA101BBA0394}"/>
              </a:ext>
            </a:extLst>
          </p:cNvPr>
          <p:cNvSpPr txBox="1"/>
          <p:nvPr/>
        </p:nvSpPr>
        <p:spPr>
          <a:xfrm>
            <a:off x="1978637" y="3971349"/>
            <a:ext cx="34574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https://moph.cc/Eqp4SnzIQ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999496-23D0-35C5-8612-BF1145D1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4" y="2931790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62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102697" y="913488"/>
            <a:ext cx="846335" cy="650686"/>
            <a:chOff x="0" y="0"/>
            <a:chExt cx="445806" cy="342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806" cy="342748"/>
            </a:xfrm>
            <a:custGeom>
              <a:avLst/>
              <a:gdLst/>
              <a:ahLst/>
              <a:cxnLst/>
              <a:rect l="l" t="t" r="r" b="b"/>
              <a:pathLst>
                <a:path w="445806" h="342748">
                  <a:moveTo>
                    <a:pt x="0" y="0"/>
                  </a:moveTo>
                  <a:lnTo>
                    <a:pt x="445806" y="0"/>
                  </a:lnTo>
                  <a:lnTo>
                    <a:pt x="445806" y="342748"/>
                  </a:lnTo>
                  <a:lnTo>
                    <a:pt x="0" y="342748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8201768" y="1584939"/>
            <a:ext cx="536773" cy="547611"/>
            <a:chOff x="0" y="0"/>
            <a:chExt cx="282744" cy="288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2744" cy="288453"/>
            </a:xfrm>
            <a:custGeom>
              <a:avLst/>
              <a:gdLst/>
              <a:ahLst/>
              <a:cxnLst/>
              <a:rect l="l" t="t" r="r" b="b"/>
              <a:pathLst>
                <a:path w="282744" h="288453">
                  <a:moveTo>
                    <a:pt x="0" y="0"/>
                  </a:moveTo>
                  <a:lnTo>
                    <a:pt x="282744" y="0"/>
                  </a:lnTo>
                  <a:lnTo>
                    <a:pt x="282744" y="288453"/>
                  </a:lnTo>
                  <a:lnTo>
                    <a:pt x="0" y="288453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316833" y="4497647"/>
            <a:ext cx="782749" cy="546787"/>
            <a:chOff x="0" y="0"/>
            <a:chExt cx="412312" cy="2880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2312" cy="288019"/>
            </a:xfrm>
            <a:custGeom>
              <a:avLst/>
              <a:gdLst/>
              <a:ahLst/>
              <a:cxnLst/>
              <a:rect l="l" t="t" r="r" b="b"/>
              <a:pathLst>
                <a:path w="412312" h="288019">
                  <a:moveTo>
                    <a:pt x="0" y="0"/>
                  </a:moveTo>
                  <a:lnTo>
                    <a:pt x="412312" y="0"/>
                  </a:lnTo>
                  <a:lnTo>
                    <a:pt x="412312" y="288019"/>
                  </a:lnTo>
                  <a:lnTo>
                    <a:pt x="0" y="288019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338983" y="497725"/>
            <a:ext cx="1019613" cy="571706"/>
            <a:chOff x="0" y="0"/>
            <a:chExt cx="537080" cy="3011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37080" cy="301146"/>
            </a:xfrm>
            <a:custGeom>
              <a:avLst/>
              <a:gdLst/>
              <a:ahLst/>
              <a:cxnLst/>
              <a:rect l="l" t="t" r="r" b="b"/>
              <a:pathLst>
                <a:path w="537080" h="301146">
                  <a:moveTo>
                    <a:pt x="0" y="0"/>
                  </a:moveTo>
                  <a:lnTo>
                    <a:pt x="537080" y="0"/>
                  </a:lnTo>
                  <a:lnTo>
                    <a:pt x="537080" y="301146"/>
                  </a:lnTo>
                  <a:lnTo>
                    <a:pt x="0" y="301146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8000656" y="218750"/>
            <a:ext cx="767606" cy="505443"/>
            <a:chOff x="0" y="0"/>
            <a:chExt cx="404335" cy="2662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4335" cy="266242"/>
            </a:xfrm>
            <a:custGeom>
              <a:avLst/>
              <a:gdLst/>
              <a:ahLst/>
              <a:cxnLst/>
              <a:rect l="l" t="t" r="r" b="b"/>
              <a:pathLst>
                <a:path w="404335" h="266242">
                  <a:moveTo>
                    <a:pt x="0" y="0"/>
                  </a:moveTo>
                  <a:lnTo>
                    <a:pt x="404335" y="0"/>
                  </a:lnTo>
                  <a:lnTo>
                    <a:pt x="404335" y="266242"/>
                  </a:lnTo>
                  <a:lnTo>
                    <a:pt x="0" y="266242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8096256" y="2455248"/>
            <a:ext cx="1450465" cy="665154"/>
            <a:chOff x="0" y="0"/>
            <a:chExt cx="764031" cy="3503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64031" cy="350369"/>
            </a:xfrm>
            <a:custGeom>
              <a:avLst/>
              <a:gdLst/>
              <a:ahLst/>
              <a:cxnLst/>
              <a:rect l="l" t="t" r="r" b="b"/>
              <a:pathLst>
                <a:path w="764031" h="350369">
                  <a:moveTo>
                    <a:pt x="0" y="0"/>
                  </a:moveTo>
                  <a:lnTo>
                    <a:pt x="764031" y="0"/>
                  </a:lnTo>
                  <a:lnTo>
                    <a:pt x="764031" y="350369"/>
                  </a:lnTo>
                  <a:lnTo>
                    <a:pt x="0" y="35036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8268282" y="4144597"/>
            <a:ext cx="1254185" cy="584114"/>
            <a:chOff x="0" y="0"/>
            <a:chExt cx="660641" cy="30768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60641" cy="307682"/>
            </a:xfrm>
            <a:custGeom>
              <a:avLst/>
              <a:gdLst/>
              <a:ahLst/>
              <a:cxnLst/>
              <a:rect l="l" t="t" r="r" b="b"/>
              <a:pathLst>
                <a:path w="660641" h="307682">
                  <a:moveTo>
                    <a:pt x="0" y="0"/>
                  </a:moveTo>
                  <a:lnTo>
                    <a:pt x="660641" y="0"/>
                  </a:lnTo>
                  <a:lnTo>
                    <a:pt x="660641" y="307682"/>
                  </a:lnTo>
                  <a:lnTo>
                    <a:pt x="0" y="307682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8393782" y="155316"/>
            <a:ext cx="926036" cy="555694"/>
            <a:chOff x="0" y="0"/>
            <a:chExt cx="487788" cy="29271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7788" cy="292711"/>
            </a:xfrm>
            <a:custGeom>
              <a:avLst/>
              <a:gdLst/>
              <a:ahLst/>
              <a:cxnLst/>
              <a:rect l="l" t="t" r="r" b="b"/>
              <a:pathLst>
                <a:path w="487788" h="292711">
                  <a:moveTo>
                    <a:pt x="0" y="0"/>
                  </a:moveTo>
                  <a:lnTo>
                    <a:pt x="487788" y="0"/>
                  </a:lnTo>
                  <a:lnTo>
                    <a:pt x="487788" y="292711"/>
                  </a:lnTo>
                  <a:lnTo>
                    <a:pt x="0" y="292711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-132832" y="578217"/>
            <a:ext cx="940658" cy="704490"/>
            <a:chOff x="0" y="0"/>
            <a:chExt cx="495491" cy="37108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95491" cy="371089"/>
            </a:xfrm>
            <a:custGeom>
              <a:avLst/>
              <a:gdLst/>
              <a:ahLst/>
              <a:cxnLst/>
              <a:rect l="l" t="t" r="r" b="b"/>
              <a:pathLst>
                <a:path w="495491" h="371089">
                  <a:moveTo>
                    <a:pt x="0" y="0"/>
                  </a:moveTo>
                  <a:lnTo>
                    <a:pt x="495491" y="0"/>
                  </a:lnTo>
                  <a:lnTo>
                    <a:pt x="495491" y="371089"/>
                  </a:lnTo>
                  <a:lnTo>
                    <a:pt x="0" y="371089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8622918" y="1645122"/>
            <a:ext cx="515599" cy="499162"/>
            <a:chOff x="0" y="0"/>
            <a:chExt cx="271591" cy="26293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71591" cy="262933"/>
            </a:xfrm>
            <a:custGeom>
              <a:avLst/>
              <a:gdLst/>
              <a:ahLst/>
              <a:cxnLst/>
              <a:rect l="l" t="t" r="r" b="b"/>
              <a:pathLst>
                <a:path w="271591" h="262933">
                  <a:moveTo>
                    <a:pt x="0" y="0"/>
                  </a:moveTo>
                  <a:lnTo>
                    <a:pt x="271591" y="0"/>
                  </a:lnTo>
                  <a:lnTo>
                    <a:pt x="271591" y="262933"/>
                  </a:lnTo>
                  <a:lnTo>
                    <a:pt x="0" y="2629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76368" y="4148741"/>
            <a:ext cx="940658" cy="522588"/>
            <a:chOff x="0" y="0"/>
            <a:chExt cx="495491" cy="27527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95491" cy="275273"/>
            </a:xfrm>
            <a:custGeom>
              <a:avLst/>
              <a:gdLst/>
              <a:ahLst/>
              <a:cxnLst/>
              <a:rect l="l" t="t" r="r" b="b"/>
              <a:pathLst>
                <a:path w="495491" h="275273">
                  <a:moveTo>
                    <a:pt x="0" y="0"/>
                  </a:moveTo>
                  <a:lnTo>
                    <a:pt x="495491" y="0"/>
                  </a:lnTo>
                  <a:lnTo>
                    <a:pt x="495491" y="275273"/>
                  </a:lnTo>
                  <a:lnTo>
                    <a:pt x="0" y="275273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 rot="5400000">
            <a:off x="-218774" y="4431697"/>
            <a:ext cx="940658" cy="522588"/>
            <a:chOff x="0" y="0"/>
            <a:chExt cx="495491" cy="27527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95491" cy="275273"/>
            </a:xfrm>
            <a:custGeom>
              <a:avLst/>
              <a:gdLst/>
              <a:ahLst/>
              <a:cxnLst/>
              <a:rect l="l" t="t" r="r" b="b"/>
              <a:pathLst>
                <a:path w="495491" h="275273">
                  <a:moveTo>
                    <a:pt x="0" y="0"/>
                  </a:moveTo>
                  <a:lnTo>
                    <a:pt x="495491" y="0"/>
                  </a:lnTo>
                  <a:lnTo>
                    <a:pt x="495491" y="275273"/>
                  </a:lnTo>
                  <a:lnTo>
                    <a:pt x="0" y="275273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-20407" y="-31902"/>
            <a:ext cx="496613" cy="703267"/>
            <a:chOff x="0" y="0"/>
            <a:chExt cx="261590" cy="37044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261590" cy="370445"/>
            </a:xfrm>
            <a:custGeom>
              <a:avLst/>
              <a:gdLst/>
              <a:ahLst/>
              <a:cxnLst/>
              <a:rect l="l" t="t" r="r" b="b"/>
              <a:pathLst>
                <a:path w="261590" h="370445">
                  <a:moveTo>
                    <a:pt x="0" y="0"/>
                  </a:moveTo>
                  <a:lnTo>
                    <a:pt x="261590" y="0"/>
                  </a:lnTo>
                  <a:lnTo>
                    <a:pt x="261590" y="370445"/>
                  </a:lnTo>
                  <a:lnTo>
                    <a:pt x="0" y="370445"/>
                  </a:lnTo>
                  <a:close/>
                </a:path>
              </a:pathLst>
            </a:custGeom>
            <a:solidFill>
              <a:srgbClr val="10117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71299" y="144687"/>
            <a:ext cx="686103" cy="326785"/>
            <a:chOff x="0" y="0"/>
            <a:chExt cx="361404" cy="172134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361404" cy="172134"/>
            </a:xfrm>
            <a:custGeom>
              <a:avLst/>
              <a:gdLst/>
              <a:ahLst/>
              <a:cxnLst/>
              <a:rect l="l" t="t" r="r" b="b"/>
              <a:pathLst>
                <a:path w="361404" h="172134">
                  <a:moveTo>
                    <a:pt x="0" y="0"/>
                  </a:moveTo>
                  <a:lnTo>
                    <a:pt x="361404" y="0"/>
                  </a:lnTo>
                  <a:lnTo>
                    <a:pt x="361404" y="172134"/>
                  </a:lnTo>
                  <a:lnTo>
                    <a:pt x="0" y="172134"/>
                  </a:lnTo>
                  <a:close/>
                </a:path>
              </a:pathLst>
            </a:custGeom>
            <a:solidFill>
              <a:srgbClr val="FFC7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626741" y="28351"/>
            <a:ext cx="507773" cy="439624"/>
            <a:chOff x="0" y="0"/>
            <a:chExt cx="267469" cy="231571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267469" cy="231571"/>
            </a:xfrm>
            <a:custGeom>
              <a:avLst/>
              <a:gdLst/>
              <a:ahLst/>
              <a:cxnLst/>
              <a:rect l="l" t="t" r="r" b="b"/>
              <a:pathLst>
                <a:path w="267469" h="231571">
                  <a:moveTo>
                    <a:pt x="0" y="0"/>
                  </a:moveTo>
                  <a:lnTo>
                    <a:pt x="267469" y="0"/>
                  </a:lnTo>
                  <a:lnTo>
                    <a:pt x="267469" y="231571"/>
                  </a:lnTo>
                  <a:lnTo>
                    <a:pt x="0" y="231571"/>
                  </a:lnTo>
                  <a:close/>
                </a:path>
              </a:pathLst>
            </a:custGeom>
            <a:solidFill>
              <a:srgbClr val="10909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spcBef>
                  <a:spcPct val="0"/>
                </a:spcBef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BAE5A03-6DEE-4C75-95AC-FE8EB83280B0}"/>
              </a:ext>
            </a:extLst>
          </p:cNvPr>
          <p:cNvGrpSpPr/>
          <p:nvPr/>
        </p:nvGrpSpPr>
        <p:grpSpPr>
          <a:xfrm>
            <a:off x="7316232" y="3379932"/>
            <a:ext cx="1760233" cy="1759435"/>
            <a:chOff x="15613367" y="7110413"/>
            <a:chExt cx="3520466" cy="3518870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17993613" y="7932961"/>
              <a:ext cx="1140220" cy="929177"/>
              <a:chOff x="0" y="0"/>
              <a:chExt cx="300305" cy="24472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0305" cy="244721"/>
              </a:xfrm>
              <a:custGeom>
                <a:avLst/>
                <a:gdLst/>
                <a:ahLst/>
                <a:cxnLst/>
                <a:rect l="l" t="t" r="r" b="b"/>
                <a:pathLst>
                  <a:path w="300305" h="244721">
                    <a:moveTo>
                      <a:pt x="0" y="0"/>
                    </a:moveTo>
                    <a:lnTo>
                      <a:pt x="300305" y="0"/>
                    </a:lnTo>
                    <a:lnTo>
                      <a:pt x="300305" y="244721"/>
                    </a:lnTo>
                    <a:lnTo>
                      <a:pt x="0" y="244721"/>
                    </a:lnTo>
                    <a:close/>
                  </a:path>
                </a:pathLst>
              </a:custGeom>
              <a:solidFill>
                <a:srgbClr val="FFC7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10800000">
              <a:off x="17423503" y="8589954"/>
              <a:ext cx="1140220" cy="1349615"/>
              <a:chOff x="0" y="0"/>
              <a:chExt cx="300305" cy="35545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0305" cy="355454"/>
              </a:xfrm>
              <a:custGeom>
                <a:avLst/>
                <a:gdLst/>
                <a:ahLst/>
                <a:cxnLst/>
                <a:rect l="l" t="t" r="r" b="b"/>
                <a:pathLst>
                  <a:path w="300305" h="355454">
                    <a:moveTo>
                      <a:pt x="0" y="0"/>
                    </a:moveTo>
                    <a:lnTo>
                      <a:pt x="300305" y="0"/>
                    </a:lnTo>
                    <a:lnTo>
                      <a:pt x="300305" y="355454"/>
                    </a:lnTo>
                    <a:lnTo>
                      <a:pt x="0" y="355454"/>
                    </a:lnTo>
                    <a:close/>
                  </a:path>
                </a:pathLst>
              </a:custGeom>
              <a:solidFill>
                <a:srgbClr val="109094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0800000">
              <a:off x="17638575" y="7110413"/>
              <a:ext cx="887048" cy="1041726"/>
              <a:chOff x="0" y="0"/>
              <a:chExt cx="233626" cy="27436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33626" cy="274364"/>
              </a:xfrm>
              <a:custGeom>
                <a:avLst/>
                <a:gdLst/>
                <a:ahLst/>
                <a:cxnLst/>
                <a:rect l="l" t="t" r="r" b="b"/>
                <a:pathLst>
                  <a:path w="233626" h="274364">
                    <a:moveTo>
                      <a:pt x="0" y="0"/>
                    </a:moveTo>
                    <a:lnTo>
                      <a:pt x="233626" y="0"/>
                    </a:lnTo>
                    <a:lnTo>
                      <a:pt x="233626" y="274364"/>
                    </a:lnTo>
                    <a:lnTo>
                      <a:pt x="0" y="274364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-10800000">
              <a:off x="15613367" y="9658196"/>
              <a:ext cx="3103026" cy="971087"/>
              <a:chOff x="0" y="0"/>
              <a:chExt cx="817258" cy="255759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817258" cy="255759"/>
              </a:xfrm>
              <a:custGeom>
                <a:avLst/>
                <a:gdLst/>
                <a:ahLst/>
                <a:cxnLst/>
                <a:rect l="l" t="t" r="r" b="b"/>
                <a:pathLst>
                  <a:path w="817258" h="255759">
                    <a:moveTo>
                      <a:pt x="0" y="0"/>
                    </a:moveTo>
                    <a:lnTo>
                      <a:pt x="817258" y="0"/>
                    </a:lnTo>
                    <a:lnTo>
                      <a:pt x="817258" y="255759"/>
                    </a:lnTo>
                    <a:lnTo>
                      <a:pt x="0" y="255759"/>
                    </a:lnTo>
                    <a:close/>
                  </a:path>
                </a:pathLst>
              </a:custGeom>
              <a:solidFill>
                <a:srgbClr val="FFC700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 rot="-10800000">
              <a:off x="16442493" y="9264762"/>
              <a:ext cx="1474920" cy="744392"/>
              <a:chOff x="0" y="0"/>
              <a:chExt cx="388456" cy="196054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388456" cy="196054"/>
              </a:xfrm>
              <a:custGeom>
                <a:avLst/>
                <a:gdLst/>
                <a:ahLst/>
                <a:cxnLst/>
                <a:rect l="l" t="t" r="r" b="b"/>
                <a:pathLst>
                  <a:path w="388456" h="196054">
                    <a:moveTo>
                      <a:pt x="0" y="0"/>
                    </a:moveTo>
                    <a:lnTo>
                      <a:pt x="388456" y="0"/>
                    </a:lnTo>
                    <a:lnTo>
                      <a:pt x="388456" y="196054"/>
                    </a:lnTo>
                    <a:lnTo>
                      <a:pt x="0" y="196054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FFC010-6DD6-4B29-815A-5C74DF6A85A3}"/>
              </a:ext>
            </a:extLst>
          </p:cNvPr>
          <p:cNvGrpSpPr/>
          <p:nvPr/>
        </p:nvGrpSpPr>
        <p:grpSpPr>
          <a:xfrm rot="10800000">
            <a:off x="-3779" y="756753"/>
            <a:ext cx="728302" cy="3496311"/>
            <a:chOff x="555482" y="1647189"/>
            <a:chExt cx="728302" cy="3062095"/>
          </a:xfrm>
        </p:grpSpPr>
        <p:grpSp>
          <p:nvGrpSpPr>
            <p:cNvPr id="50" name="Group 50"/>
            <p:cNvGrpSpPr/>
            <p:nvPr/>
          </p:nvGrpSpPr>
          <p:grpSpPr>
            <a:xfrm>
              <a:off x="555482" y="2087264"/>
              <a:ext cx="728302" cy="2622020"/>
              <a:chOff x="0" y="0"/>
              <a:chExt cx="383632" cy="138114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383632" cy="1381146"/>
              </a:xfrm>
              <a:custGeom>
                <a:avLst/>
                <a:gdLst/>
                <a:ahLst/>
                <a:cxnLst/>
                <a:rect l="l" t="t" r="r" b="b"/>
                <a:pathLst>
                  <a:path w="383632" h="1381146">
                    <a:moveTo>
                      <a:pt x="0" y="0"/>
                    </a:moveTo>
                    <a:lnTo>
                      <a:pt x="383632" y="0"/>
                    </a:lnTo>
                    <a:lnTo>
                      <a:pt x="383632" y="1381146"/>
                    </a:lnTo>
                    <a:lnTo>
                      <a:pt x="0" y="1381146"/>
                    </a:lnTo>
                    <a:close/>
                  </a:path>
                </a:pathLst>
              </a:custGeom>
              <a:solidFill>
                <a:srgbClr val="10117F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-5400000">
              <a:off x="721128" y="1709747"/>
              <a:ext cx="401459" cy="534253"/>
              <a:chOff x="0" y="0"/>
              <a:chExt cx="211468" cy="281417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211468" cy="281417"/>
              </a:xfrm>
              <a:custGeom>
                <a:avLst/>
                <a:gdLst/>
                <a:ahLst/>
                <a:cxnLst/>
                <a:rect l="l" t="t" r="r" b="b"/>
                <a:pathLst>
                  <a:path w="211468" h="281417">
                    <a:moveTo>
                      <a:pt x="0" y="0"/>
                    </a:moveTo>
                    <a:lnTo>
                      <a:pt x="211468" y="0"/>
                    </a:lnTo>
                    <a:lnTo>
                      <a:pt x="211468" y="281417"/>
                    </a:lnTo>
                    <a:lnTo>
                      <a:pt x="0" y="281417"/>
                    </a:lnTo>
                    <a:close/>
                  </a:path>
                </a:pathLst>
              </a:custGeom>
              <a:solidFill>
                <a:srgbClr val="004AAD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-5400000">
              <a:off x="747756" y="1637245"/>
              <a:ext cx="348203" cy="368092"/>
              <a:chOff x="0" y="0"/>
              <a:chExt cx="183416" cy="193892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83416" cy="193892"/>
              </a:xfrm>
              <a:custGeom>
                <a:avLst/>
                <a:gdLst/>
                <a:ahLst/>
                <a:cxnLst/>
                <a:rect l="l" t="t" r="r" b="b"/>
                <a:pathLst>
                  <a:path w="183416" h="193892">
                    <a:moveTo>
                      <a:pt x="0" y="0"/>
                    </a:moveTo>
                    <a:lnTo>
                      <a:pt x="183416" y="0"/>
                    </a:lnTo>
                    <a:lnTo>
                      <a:pt x="183416" y="193892"/>
                    </a:lnTo>
                    <a:lnTo>
                      <a:pt x="0" y="193892"/>
                    </a:lnTo>
                    <a:close/>
                  </a:path>
                </a:pathLst>
              </a:custGeom>
              <a:solidFill>
                <a:srgbClr val="109094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 latinLnBrk="0">
                  <a:lnSpc>
                    <a:spcPts val="1330"/>
                  </a:lnSpc>
                  <a:spcBef>
                    <a:spcPct val="0"/>
                  </a:spcBef>
                  <a:defRPr/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83" name="TextBox 8">
            <a:extLst>
              <a:ext uri="{FF2B5EF4-FFF2-40B4-BE49-F238E27FC236}">
                <a16:creationId xmlns:a16="http://schemas.microsoft.com/office/drawing/2014/main" id="{1AF809DE-447E-4F3F-98A8-D9E7B6AC8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26" y="1443973"/>
            <a:ext cx="6743700" cy="194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ข้อกำหนดจริยธรรมเจ้าหน้าที่ของรัฐ </a:t>
            </a:r>
            <a:br>
              <a:rPr lang="th-TH" altLang="en-US" sz="48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altLang="en-US" sz="48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สำนักงานปลัดกระทรวงสาธารณสุข</a:t>
            </a:r>
          </a:p>
          <a:p>
            <a:pPr eaLnBrk="0" fontAlgn="base" latinLnBrk="0" hangingPunct="0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h-TH" altLang="en-US" sz="4800" b="1" dirty="0">
                <a:solidFill>
                  <a:srgbClr val="0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พ.ศ. 2564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3">
            <a:extLst>
              <a:ext uri="{FF2B5EF4-FFF2-40B4-BE49-F238E27FC236}">
                <a16:creationId xmlns:a16="http://schemas.microsoft.com/office/drawing/2014/main" id="{0659698D-2C4A-4429-8238-98B38FB50E5B}"/>
              </a:ext>
            </a:extLst>
          </p:cNvPr>
          <p:cNvGrpSpPr>
            <a:grpSpLocks/>
          </p:cNvGrpSpPr>
          <p:nvPr/>
        </p:nvGrpSpPr>
        <p:grpSpPr bwMode="auto">
          <a:xfrm>
            <a:off x="212726" y="209550"/>
            <a:ext cx="8816975" cy="4838700"/>
            <a:chOff x="0" y="0"/>
            <a:chExt cx="33092348" cy="16779219"/>
          </a:xfrm>
        </p:grpSpPr>
        <p:sp>
          <p:nvSpPr>
            <p:cNvPr id="39946" name="Freeform 4">
              <a:extLst>
                <a:ext uri="{FF2B5EF4-FFF2-40B4-BE49-F238E27FC236}">
                  <a16:creationId xmlns:a16="http://schemas.microsoft.com/office/drawing/2014/main" id="{ACAEC834-9116-4D63-A109-BBAEF1F7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3092349" cy="16779219"/>
            </a:xfrm>
            <a:custGeom>
              <a:avLst/>
              <a:gdLst>
                <a:gd name="T0" fmla="*/ 0 w 33092349"/>
                <a:gd name="T1" fmla="*/ 0 h 16779219"/>
                <a:gd name="T2" fmla="*/ 0 w 33092349"/>
                <a:gd name="T3" fmla="*/ 16779219 h 16779219"/>
                <a:gd name="T4" fmla="*/ 33092349 w 33092349"/>
                <a:gd name="T5" fmla="*/ 16779219 h 16779219"/>
                <a:gd name="T6" fmla="*/ 33092349 w 33092349"/>
                <a:gd name="T7" fmla="*/ 0 h 16779219"/>
                <a:gd name="T8" fmla="*/ 0 w 33092349"/>
                <a:gd name="T9" fmla="*/ 0 h 16779219"/>
                <a:gd name="T10" fmla="*/ 33031388 w 33092349"/>
                <a:gd name="T11" fmla="*/ 16718259 h 16779219"/>
                <a:gd name="T12" fmla="*/ 59690 w 33092349"/>
                <a:gd name="T13" fmla="*/ 16718259 h 16779219"/>
                <a:gd name="T14" fmla="*/ 59690 w 33092349"/>
                <a:gd name="T15" fmla="*/ 59690 h 16779219"/>
                <a:gd name="T16" fmla="*/ 33031388 w 33092349"/>
                <a:gd name="T17" fmla="*/ 59690 h 16779219"/>
                <a:gd name="T18" fmla="*/ 33031388 w 33092349"/>
                <a:gd name="T19" fmla="*/ 16718259 h 167792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092349" h="16779219">
                  <a:moveTo>
                    <a:pt x="0" y="0"/>
                  </a:moveTo>
                  <a:lnTo>
                    <a:pt x="0" y="16779219"/>
                  </a:lnTo>
                  <a:lnTo>
                    <a:pt x="33092349" y="16779219"/>
                  </a:lnTo>
                  <a:lnTo>
                    <a:pt x="33092349" y="0"/>
                  </a:lnTo>
                  <a:lnTo>
                    <a:pt x="0" y="0"/>
                  </a:lnTo>
                  <a:close/>
                  <a:moveTo>
                    <a:pt x="33031388" y="16718259"/>
                  </a:moveTo>
                  <a:lnTo>
                    <a:pt x="59690" y="16718259"/>
                  </a:lnTo>
                  <a:lnTo>
                    <a:pt x="59690" y="59690"/>
                  </a:lnTo>
                  <a:lnTo>
                    <a:pt x="33031388" y="59690"/>
                  </a:lnTo>
                  <a:lnTo>
                    <a:pt x="33031388" y="16718259"/>
                  </a:lnTo>
                  <a:close/>
                </a:path>
              </a:pathLst>
            </a:custGeom>
            <a:solidFill>
              <a:srgbClr val="1A29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39939" name="Picture 8">
            <a:extLst>
              <a:ext uri="{FF2B5EF4-FFF2-40B4-BE49-F238E27FC236}">
                <a16:creationId xmlns:a16="http://schemas.microsoft.com/office/drawing/2014/main" id="{A8F965C1-FE61-4CC9-946B-3CD1FA6F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5800" y="-323850"/>
            <a:ext cx="3386138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38374E-710D-4F17-923F-49F7B0E1D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3990"/>
          <a:stretch/>
        </p:blipFill>
        <p:spPr>
          <a:xfrm>
            <a:off x="792163" y="301625"/>
            <a:ext cx="3516312" cy="465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0AEE65-38BA-420D-BEA6-069CD19AD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3771"/>
          <a:stretch/>
        </p:blipFill>
        <p:spPr>
          <a:xfrm>
            <a:off x="4932364" y="301625"/>
            <a:ext cx="3627437" cy="465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4" name="TextBox 3">
            <a:extLst>
              <a:ext uri="{FF2B5EF4-FFF2-40B4-BE49-F238E27FC236}">
                <a16:creationId xmlns:a16="http://schemas.microsoft.com/office/drawing/2014/main" id="{E6BE9824-7E09-484C-B61C-1D2A300E1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213" y="4398964"/>
            <a:ext cx="25619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3600" b="1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15 ตุลาคม 2564</a:t>
            </a:r>
            <a:endParaRPr lang="en-US" altLang="en-US" sz="3600" b="1">
              <a:solidFill>
                <a:srgbClr val="C0000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</p:spTree>
  </p:cSld>
  <p:clrMapOvr>
    <a:masterClrMapping/>
  </p:clrMapOvr>
  <p:transition spd="med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: มุมมน 2">
            <a:extLst>
              <a:ext uri="{FF2B5EF4-FFF2-40B4-BE49-F238E27FC236}">
                <a16:creationId xmlns:a16="http://schemas.microsoft.com/office/drawing/2014/main" id="{CB689585-F693-F711-8AD8-B8E38A00FD9C}"/>
              </a:ext>
            </a:extLst>
          </p:cNvPr>
          <p:cNvSpPr/>
          <p:nvPr/>
        </p:nvSpPr>
        <p:spPr>
          <a:xfrm>
            <a:off x="507060" y="2543252"/>
            <a:ext cx="8520484" cy="2484805"/>
          </a:xfrm>
          <a:prstGeom prst="roundRect">
            <a:avLst/>
          </a:prstGeom>
          <a:solidFill>
            <a:srgbClr val="558ED5"/>
          </a:solidFill>
          <a:ln>
            <a:solidFill>
              <a:srgbClr val="CFE0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D4AA3124-33A9-45D0-8C9B-CE14568A6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96" y="2723827"/>
            <a:ext cx="7872412" cy="21236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3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รัฐพึงจัดให้มีมาตรฐานทางจริยธรรมเพื่อให้หน่วยงาน</a:t>
            </a:r>
            <a:br>
              <a:rPr kumimoji="1" lang="th-TH" altLang="en-US" sz="33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kumimoji="1" lang="th-TH" altLang="en-US" sz="33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ของรัฐใช้เป็นหลักในการกำหนดประมวลจริยธรรม</a:t>
            </a:r>
            <a:br>
              <a:rPr kumimoji="1" lang="th-TH" altLang="en-US" sz="33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kumimoji="1" lang="th-TH" altLang="en-US" sz="33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สำหรับเจ้าหน้าที่ของรัฐในหน่วยงานนั้น ๆ ซึ่งต้องไม่ต่ำกว่ามาตรฐานทางจริยธรรมดังกล่าว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A24E73A-0C75-4311-A939-F4297771273F}"/>
              </a:ext>
            </a:extLst>
          </p:cNvPr>
          <p:cNvGrpSpPr/>
          <p:nvPr/>
        </p:nvGrpSpPr>
        <p:grpSpPr>
          <a:xfrm>
            <a:off x="0" y="-25400"/>
            <a:ext cx="9334500" cy="2296401"/>
            <a:chOff x="0" y="-50799"/>
            <a:chExt cx="18668999" cy="4592801"/>
          </a:xfrm>
        </p:grpSpPr>
        <p:pic>
          <p:nvPicPr>
            <p:cNvPr id="38" name="Picture 19">
              <a:extLst>
                <a:ext uri="{FF2B5EF4-FFF2-40B4-BE49-F238E27FC236}">
                  <a16:creationId xmlns:a16="http://schemas.microsoft.com/office/drawing/2014/main" id="{94BA450F-6947-4A71-B5B3-B7A1C579E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395072" y="0"/>
              <a:ext cx="1497856" cy="748928"/>
            </a:xfrm>
            <a:prstGeom prst="rect">
              <a:avLst/>
            </a:prstGeom>
          </p:spPr>
        </p:pic>
        <p:grpSp>
          <p:nvGrpSpPr>
            <p:cNvPr id="39" name="Group 6">
              <a:extLst>
                <a:ext uri="{FF2B5EF4-FFF2-40B4-BE49-F238E27FC236}">
                  <a16:creationId xmlns:a16="http://schemas.microsoft.com/office/drawing/2014/main" id="{E9D9818D-B4EB-4EF9-9A31-68388D16DC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50799"/>
              <a:ext cx="18668999" cy="1828800"/>
              <a:chOff x="0" y="265"/>
              <a:chExt cx="11687268" cy="121831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8C47CD9-26A8-4234-8981-A21250612EE5}"/>
                  </a:ext>
                </a:extLst>
              </p:cNvPr>
              <p:cNvSpPr/>
              <p:nvPr/>
            </p:nvSpPr>
            <p:spPr>
              <a:xfrm>
                <a:off x="0" y="265"/>
                <a:ext cx="11436728" cy="121831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207C3A4D-AA45-44BB-B92E-988FAE6202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540" y="178534"/>
                <a:ext cx="11436728" cy="861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ngsana New" panose="02020603050405020304" pitchFamily="18" charset="-34"/>
                  </a:defRPr>
                </a:lvl9pPr>
              </a:lstStyle>
              <a:p>
                <a:pPr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th-TH" altLang="th-TH" sz="3600" b="1" dirty="0">
                    <a:latin typeface="DB BrandVoice X" panose="02000506090000020004" pitchFamily="2" charset="-34"/>
                    <a:cs typeface="DB BrandVoice X" panose="02000506090000020004" pitchFamily="2" charset="-34"/>
                  </a:rPr>
                  <a:t>รัฐธรรมนูญแห่งราชอาณาจักรไทย พุทธศักราช </a:t>
                </a:r>
                <a:r>
                  <a:rPr kumimoji="1" lang="en-US" altLang="th-TH" sz="3600" b="1" dirty="0">
                    <a:latin typeface="DB BrandVoice X" panose="02000506090000020004" pitchFamily="2" charset="-34"/>
                    <a:cs typeface="DB BrandVoice X" panose="02000506090000020004" pitchFamily="2" charset="-34"/>
                  </a:rPr>
                  <a:t>2560</a:t>
                </a:r>
                <a:r>
                  <a:rPr kumimoji="1" lang="th-TH" altLang="th-TH" sz="3600" b="1" dirty="0">
                    <a:latin typeface="DB BrandVoice X" panose="02000506090000020004" pitchFamily="2" charset="-34"/>
                    <a:cs typeface="DB BrandVoice X" panose="02000506090000020004" pitchFamily="2" charset="-34"/>
                  </a:rPr>
                  <a:t> </a:t>
                </a:r>
                <a:endParaRPr lang="en-US" altLang="en-US" sz="3600" dirty="0">
                  <a:latin typeface="DB BrandVoice X" panose="02000506090000020004" pitchFamily="2" charset="-34"/>
                  <a:cs typeface="DB BrandVoice X" panose="02000506090000020004" pitchFamily="2" charset="-34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A6669F3-277A-48F1-8A30-3DB527CB294D}"/>
                </a:ext>
              </a:extLst>
            </p:cNvPr>
            <p:cNvSpPr/>
            <p:nvPr/>
          </p:nvSpPr>
          <p:spPr bwMode="auto">
            <a:xfrm>
              <a:off x="10836" y="3249340"/>
              <a:ext cx="18277163" cy="12926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defTabSz="914355"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th-TH" sz="3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  มาตรา 76 วรรคสาม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2D1E648-3CFC-4F94-912B-2E0243B091E4}"/>
                </a:ext>
              </a:extLst>
            </p:cNvPr>
            <p:cNvSpPr/>
            <p:nvPr/>
          </p:nvSpPr>
          <p:spPr bwMode="auto">
            <a:xfrm>
              <a:off x="6018" y="1879645"/>
              <a:ext cx="18281981" cy="12926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defTabSz="914355" latinLnBrk="0">
                <a:defRPr/>
              </a:pPr>
              <a:r>
                <a:rPr kumimoji="1" lang="th-TH" sz="2800" b="1" dirty="0">
                  <a:solidFill>
                    <a:prstClr val="black"/>
                  </a:solidFill>
                  <a:latin typeface="supermarket" panose="02000000000000000000" pitchFamily="2" charset="0"/>
                  <a:cs typeface="supermarket" panose="02000000000000000000" pitchFamily="2" charset="0"/>
                </a:rPr>
                <a:t>  </a:t>
              </a:r>
              <a:r>
                <a:rPr kumimoji="1" lang="th-TH" sz="3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หมวด  6 แนวนโยบายแห่งรัฐ</a:t>
              </a:r>
              <a:endParaRPr kumimoji="1" lang="th-TH" sz="28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0D9F4812-DDF8-447A-A9C1-0251C40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96" y="51470"/>
            <a:ext cx="9073008" cy="5040560"/>
            <a:chOff x="0" y="0"/>
            <a:chExt cx="4462251" cy="2386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2251" cy="2386252"/>
            </a:xfrm>
            <a:custGeom>
              <a:avLst/>
              <a:gdLst/>
              <a:ahLst/>
              <a:cxnLst/>
              <a:rect l="l" t="t" r="r" b="b"/>
              <a:pathLst>
                <a:path w="4462251" h="2386252">
                  <a:moveTo>
                    <a:pt x="45695" y="0"/>
                  </a:moveTo>
                  <a:lnTo>
                    <a:pt x="4416556" y="0"/>
                  </a:lnTo>
                  <a:cubicBezTo>
                    <a:pt x="4441792" y="0"/>
                    <a:pt x="4462251" y="20458"/>
                    <a:pt x="4462251" y="45695"/>
                  </a:cubicBezTo>
                  <a:lnTo>
                    <a:pt x="4462251" y="2340557"/>
                  </a:lnTo>
                  <a:cubicBezTo>
                    <a:pt x="4462251" y="2365794"/>
                    <a:pt x="4441792" y="2386252"/>
                    <a:pt x="4416556" y="2386252"/>
                  </a:cubicBezTo>
                  <a:lnTo>
                    <a:pt x="45695" y="2386252"/>
                  </a:lnTo>
                  <a:cubicBezTo>
                    <a:pt x="33576" y="2386252"/>
                    <a:pt x="21953" y="2381438"/>
                    <a:pt x="13384" y="2372868"/>
                  </a:cubicBezTo>
                  <a:cubicBezTo>
                    <a:pt x="4814" y="2364299"/>
                    <a:pt x="0" y="2352676"/>
                    <a:pt x="0" y="2340557"/>
                  </a:cubicBezTo>
                  <a:lnTo>
                    <a:pt x="0" y="45695"/>
                  </a:lnTo>
                  <a:cubicBezTo>
                    <a:pt x="0" y="20458"/>
                    <a:pt x="20458" y="0"/>
                    <a:pt x="45695" y="0"/>
                  </a:cubicBezTo>
                  <a:close/>
                </a:path>
              </a:pathLst>
            </a:custGeom>
            <a:solidFill>
              <a:srgbClr val="F6E7D8"/>
            </a:solidFill>
          </p:spPr>
          <p:txBody>
            <a:bodyPr/>
            <a:lstStyle/>
            <a:p>
              <a:pPr defTabSz="914378">
                <a:defRPr/>
              </a:pPr>
              <a:endParaRPr lang="th-TH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189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TextBox 8">
            <a:extLst>
              <a:ext uri="{FF2B5EF4-FFF2-40B4-BE49-F238E27FC236}">
                <a16:creationId xmlns:a16="http://schemas.microsoft.com/office/drawing/2014/main" id="{5549D6DD-EF75-4642-8082-63DAB3216B30}"/>
              </a:ext>
            </a:extLst>
          </p:cNvPr>
          <p:cNvSpPr txBox="1"/>
          <p:nvPr/>
        </p:nvSpPr>
        <p:spPr>
          <a:xfrm>
            <a:off x="479432" y="123478"/>
            <a:ext cx="8349300" cy="511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lnSpc>
                <a:spcPts val="4200"/>
              </a:lnSpc>
              <a:defRPr/>
            </a:pPr>
            <a:r>
              <a:rPr lang="th-TH" sz="28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DB BrandVoice X" panose="02000506090000020004" pitchFamily="2" charset="-34"/>
                <a:ea typeface="TH SarabunPSK" panose="020B0500040200020003" pitchFamily="34" charset="-34"/>
                <a:cs typeface="DB BrandVoice X" panose="02000506090000020004" pitchFamily="2" charset="-34"/>
              </a:rPr>
              <a:t>คณะกรรมการจริยธรรมประจำสำนักงานปลัดกระทรวงสาธารณสุข</a:t>
            </a:r>
          </a:p>
        </p:txBody>
      </p:sp>
      <p:pic>
        <p:nvPicPr>
          <p:cNvPr id="1026" name="Picture 2" descr="อาจเป็นรูปภาพของ 1 คน และ ข้อความพูดว่า &quot;- TAC TẠC พลอ พลอากาศเอก พลอากาศเอกวีรวิทคงศักดี์ วีรีวิท คงศักดิ์ กรรมการ&quot;">
            <a:extLst>
              <a:ext uri="{FF2B5EF4-FFF2-40B4-BE49-F238E27FC236}">
                <a16:creationId xmlns:a16="http://schemas.microsoft.com/office/drawing/2014/main" id="{FCD29A5C-1520-B4B9-9338-8BE49F26B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t="26200"/>
          <a:stretch/>
        </p:blipFill>
        <p:spPr bwMode="auto">
          <a:xfrm>
            <a:off x="2771800" y="2257624"/>
            <a:ext cx="1146857" cy="129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อาจเป็นรูปภาพของ 1 คน และ ข้อความพูดว่า &quot;นายวินัย วิริยกิจจา นายวินัยวีิริยกิจจา TAC ประธานกรรมการ&quot;">
            <a:extLst>
              <a:ext uri="{FF2B5EF4-FFF2-40B4-BE49-F238E27FC236}">
                <a16:creationId xmlns:a16="http://schemas.microsoft.com/office/drawing/2014/main" id="{BC1CC0F2-3EA4-6465-BCC0-8F72D2A9B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0" b="17176"/>
          <a:stretch/>
        </p:blipFill>
        <p:spPr bwMode="auto">
          <a:xfrm>
            <a:off x="3902971" y="685940"/>
            <a:ext cx="1248140" cy="1021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ไม่มีคำอธิบายรูปภาพ">
            <a:extLst>
              <a:ext uri="{FF2B5EF4-FFF2-40B4-BE49-F238E27FC236}">
                <a16:creationId xmlns:a16="http://schemas.microsoft.com/office/drawing/2014/main" id="{275BBA72-D1AC-C0F7-3221-FD4A35D62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5910" r="10800" b="26200"/>
          <a:stretch/>
        </p:blipFill>
        <p:spPr bwMode="auto">
          <a:xfrm>
            <a:off x="694920" y="2231299"/>
            <a:ext cx="1284792" cy="130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2EDF80AB-7A2C-FE68-1B19-CDE9BC64029C}"/>
              </a:ext>
            </a:extLst>
          </p:cNvPr>
          <p:cNvSpPr txBox="1"/>
          <p:nvPr/>
        </p:nvSpPr>
        <p:spPr>
          <a:xfrm>
            <a:off x="3798357" y="1770370"/>
            <a:ext cx="142588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นายแพทย์วินัย  </a:t>
            </a:r>
            <a:r>
              <a:rPr lang="th-TH" sz="1200" b="1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วิริย</a:t>
            </a: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กิจจา</a:t>
            </a:r>
          </a:p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ประ</a:t>
            </a:r>
            <a:r>
              <a:rPr lang="th-TH" sz="1200" b="1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ธาน</a:t>
            </a: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กรรมการ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AC3DD-A3FE-D8A3-921F-1DC1E257612B}"/>
              </a:ext>
            </a:extLst>
          </p:cNvPr>
          <p:cNvSpPr txBox="1"/>
          <p:nvPr/>
        </p:nvSpPr>
        <p:spPr>
          <a:xfrm>
            <a:off x="129254" y="3630011"/>
            <a:ext cx="228250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ศาสตราจารย์พิเศษ นายแพทย์ไพจิตร  ปวะบุตร</a:t>
            </a:r>
          </a:p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กรรมการ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CF6711-F256-7CCD-3F9A-34BD9AF1C2C7}"/>
              </a:ext>
            </a:extLst>
          </p:cNvPr>
          <p:cNvSpPr txBox="1"/>
          <p:nvPr/>
        </p:nvSpPr>
        <p:spPr>
          <a:xfrm>
            <a:off x="2627784" y="3630011"/>
            <a:ext cx="143181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พลอากาศเอก วีรวิท  คงศักดิ์</a:t>
            </a:r>
          </a:p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กรรมการ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5BC58B-7862-D931-55FB-D522C99AC884}"/>
              </a:ext>
            </a:extLst>
          </p:cNvPr>
          <p:cNvSpPr txBox="1"/>
          <p:nvPr/>
        </p:nvSpPr>
        <p:spPr>
          <a:xfrm>
            <a:off x="4283968" y="3630011"/>
            <a:ext cx="143181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นายสรรเสริญ  นามพรหม</a:t>
            </a:r>
          </a:p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กรรมการ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2281DD-BA44-8FEE-A4F2-81269D98D890}"/>
              </a:ext>
            </a:extLst>
          </p:cNvPr>
          <p:cNvSpPr txBox="1"/>
          <p:nvPr/>
        </p:nvSpPr>
        <p:spPr>
          <a:xfrm>
            <a:off x="5876490" y="3630010"/>
            <a:ext cx="143181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นายแพทย์ภูวเดช  สุระโคตร กรรมการ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34E9D-8B12-CF67-5F49-F4EA9510C9C6}"/>
              </a:ext>
            </a:extLst>
          </p:cNvPr>
          <p:cNvSpPr txBox="1"/>
          <p:nvPr/>
        </p:nvSpPr>
        <p:spPr>
          <a:xfrm>
            <a:off x="7532674" y="3630010"/>
            <a:ext cx="143181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 defTabSz="457178" latinLnBrk="0">
              <a:defRPr/>
            </a:pP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นายแพทย์ศักดา  </a:t>
            </a:r>
            <a:r>
              <a:rPr lang="th-TH" sz="1200" b="1" dirty="0" err="1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อัล</a:t>
            </a:r>
            <a:r>
              <a:rPr lang="th-TH" sz="1200" b="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FreesiaUPC" panose="020B0604020202020204" pitchFamily="34" charset="-34"/>
                <a:ea typeface="TH SarabunPSK" panose="020B0500040200020003" pitchFamily="34" charset="-34"/>
                <a:cs typeface="FreesiaUPC" panose="020B0604020202020204" pitchFamily="34" charset="-34"/>
              </a:rPr>
              <a:t>ภาชน์  กรรมการและเลขานุการ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F7448B1-7E0E-75B4-FFDA-658ACD450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t="19371" r="15030" b="34969"/>
          <a:stretch/>
        </p:blipFill>
        <p:spPr>
          <a:xfrm>
            <a:off x="7560973" y="2243254"/>
            <a:ext cx="1331507" cy="127866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7DC7488-E9FF-7301-E893-1B7ABD57FD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64" y="2243254"/>
            <a:ext cx="1031624" cy="127866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297CB96-1A1E-A770-EE92-9D48FBFA00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r="8423" b="34080"/>
          <a:stretch/>
        </p:blipFill>
        <p:spPr>
          <a:xfrm>
            <a:off x="4472332" y="2243254"/>
            <a:ext cx="1107780" cy="12929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B9D3B-E5B8-079B-C8C6-63E13B433D1D}"/>
              </a:ext>
            </a:extLst>
          </p:cNvPr>
          <p:cNvSpPr txBox="1"/>
          <p:nvPr/>
        </p:nvSpPr>
        <p:spPr>
          <a:xfrm>
            <a:off x="5876490" y="4054301"/>
            <a:ext cx="3087998" cy="461665"/>
          </a:xfrm>
          <a:prstGeom prst="rect">
            <a:avLst/>
          </a:prstGeom>
          <a:solidFill>
            <a:srgbClr val="FED9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อยู่ระหว่างการเสนอรายชื่อให้สำนักงาน ก.พ. ดำเนินการแต่งตั้ง จำนวน 2 ท่าน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50564-F744-D3A9-6B2D-0E761B9C7061}"/>
              </a:ext>
            </a:extLst>
          </p:cNvPr>
          <p:cNvSpPr txBox="1"/>
          <p:nvPr/>
        </p:nvSpPr>
        <p:spPr>
          <a:xfrm>
            <a:off x="5876490" y="4570925"/>
            <a:ext cx="308799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th-TH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อยู่ระหว่างการสรรหากรรมการแทนตำแหน่งที่ว่าง </a:t>
            </a:r>
            <a:br>
              <a:rPr lang="th-TH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12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จำนวน 1 ท่าน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9F14D4-D1E6-CF74-B1A0-8B9830E268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10615"/>
            <a:ext cx="864096" cy="521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E3758C-6F48-2D4A-C271-5E5B8D25866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3" y="4550806"/>
            <a:ext cx="719955" cy="46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70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40AFE-DABA-16D3-2847-90670671B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36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 flipV="1">
            <a:off x="928163" y="528548"/>
            <a:ext cx="7946824" cy="22143"/>
          </a:xfrm>
          <a:prstGeom prst="line">
            <a:avLst/>
          </a:prstGeom>
          <a:ln w="47625" cap="rnd">
            <a:solidFill>
              <a:srgbClr val="2206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9013" y="147390"/>
            <a:ext cx="542942" cy="421550"/>
          </a:xfrm>
          <a:prstGeom prst="rect">
            <a:avLst/>
          </a:prstGeom>
        </p:spPr>
      </p:pic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8DB04902-6365-4784-85FA-034416B74570}"/>
              </a:ext>
            </a:extLst>
          </p:cNvPr>
          <p:cNvSpPr txBox="1">
            <a:spLocks/>
          </p:cNvSpPr>
          <p:nvPr/>
        </p:nvSpPr>
        <p:spPr>
          <a:xfrm>
            <a:off x="811955" y="4442"/>
            <a:ext cx="8504880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6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6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8">
            <a:extLst>
              <a:ext uri="{FF2B5EF4-FFF2-40B4-BE49-F238E27FC236}">
                <a16:creationId xmlns:a16="http://schemas.microsoft.com/office/drawing/2014/main" id="{3F7C567F-6A5D-41BB-8678-4E9539AC11E3}"/>
              </a:ext>
            </a:extLst>
          </p:cNvPr>
          <p:cNvSpPr txBox="1"/>
          <p:nvPr/>
        </p:nvSpPr>
        <p:spPr>
          <a:xfrm>
            <a:off x="3851920" y="1491630"/>
            <a:ext cx="5040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“คนไทยมีพฤติกรรมที่สะท้อนการมีคุณธรรมเพิ่มขึ้น มุ่งสู่สังคมคุณธรรมที่คนไทย</a:t>
            </a:r>
            <a:b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</a:t>
            </a:r>
            <a:b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และประเทศไทยปลอดการทุจริตและประพฤติมิชอบ”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2465C-533A-4ACC-9C1F-B5E46767E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9" y="796981"/>
            <a:ext cx="3168351" cy="425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>
            <a:extLst>
              <a:ext uri="{FF2B5EF4-FFF2-40B4-BE49-F238E27FC236}">
                <a16:creationId xmlns:a16="http://schemas.microsoft.com/office/drawing/2014/main" id="{0263C3D3-162C-4760-9039-55A79D6E4254}"/>
              </a:ext>
            </a:extLst>
          </p:cNvPr>
          <p:cNvGrpSpPr>
            <a:grpSpLocks/>
          </p:cNvGrpSpPr>
          <p:nvPr/>
        </p:nvGrpSpPr>
        <p:grpSpPr bwMode="auto">
          <a:xfrm>
            <a:off x="317501" y="373064"/>
            <a:ext cx="8442325" cy="4403725"/>
            <a:chOff x="0" y="0"/>
            <a:chExt cx="3583678" cy="2319191"/>
          </a:xfrm>
          <a:solidFill>
            <a:srgbClr val="FFFF61"/>
          </a:solidFill>
        </p:grpSpPr>
        <p:sp>
          <p:nvSpPr>
            <p:cNvPr id="129032" name="Freeform 3">
              <a:extLst>
                <a:ext uri="{FF2B5EF4-FFF2-40B4-BE49-F238E27FC236}">
                  <a16:creationId xmlns:a16="http://schemas.microsoft.com/office/drawing/2014/main" id="{866BC812-078A-4A6D-B869-70E225A98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583678" cy="2319191"/>
            </a:xfrm>
            <a:custGeom>
              <a:avLst/>
              <a:gdLst>
                <a:gd name="T0" fmla="*/ 29018 w 3583678"/>
                <a:gd name="T1" fmla="*/ 0 h 2319191"/>
                <a:gd name="T2" fmla="*/ 3554661 w 3583678"/>
                <a:gd name="T3" fmla="*/ 0 h 2319191"/>
                <a:gd name="T4" fmla="*/ 3583678 w 3583678"/>
                <a:gd name="T5" fmla="*/ 29018 h 2319191"/>
                <a:gd name="T6" fmla="*/ 3583678 w 3583678"/>
                <a:gd name="T7" fmla="*/ 2290174 h 2319191"/>
                <a:gd name="T8" fmla="*/ 3575179 w 3583678"/>
                <a:gd name="T9" fmla="*/ 2310692 h 2319191"/>
                <a:gd name="T10" fmla="*/ 3554661 w 3583678"/>
                <a:gd name="T11" fmla="*/ 2319191 h 2319191"/>
                <a:gd name="T12" fmla="*/ 29018 w 3583678"/>
                <a:gd name="T13" fmla="*/ 2319191 h 2319191"/>
                <a:gd name="T14" fmla="*/ 8499 w 3583678"/>
                <a:gd name="T15" fmla="*/ 2310692 h 2319191"/>
                <a:gd name="T16" fmla="*/ 0 w 3583678"/>
                <a:gd name="T17" fmla="*/ 2290174 h 2319191"/>
                <a:gd name="T18" fmla="*/ 0 w 3583678"/>
                <a:gd name="T19" fmla="*/ 29018 h 2319191"/>
                <a:gd name="T20" fmla="*/ 8499 w 3583678"/>
                <a:gd name="T21" fmla="*/ 8499 h 2319191"/>
                <a:gd name="T22" fmla="*/ 29018 w 3583678"/>
                <a:gd name="T23" fmla="*/ 0 h 2319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83678" h="2319191">
                  <a:moveTo>
                    <a:pt x="29018" y="0"/>
                  </a:moveTo>
                  <a:lnTo>
                    <a:pt x="3554661" y="0"/>
                  </a:lnTo>
                  <a:cubicBezTo>
                    <a:pt x="3570686" y="0"/>
                    <a:pt x="3583678" y="12992"/>
                    <a:pt x="3583678" y="29018"/>
                  </a:cubicBezTo>
                  <a:lnTo>
                    <a:pt x="3583678" y="2290174"/>
                  </a:lnTo>
                  <a:cubicBezTo>
                    <a:pt x="3583678" y="2297870"/>
                    <a:pt x="3580621" y="2305250"/>
                    <a:pt x="3575179" y="2310692"/>
                  </a:cubicBezTo>
                  <a:cubicBezTo>
                    <a:pt x="3569737" y="2316134"/>
                    <a:pt x="3562357" y="2319191"/>
                    <a:pt x="3554661" y="2319191"/>
                  </a:cubicBezTo>
                  <a:lnTo>
                    <a:pt x="29018" y="2319191"/>
                  </a:lnTo>
                  <a:cubicBezTo>
                    <a:pt x="21322" y="2319191"/>
                    <a:pt x="13941" y="2316134"/>
                    <a:pt x="8499" y="2310692"/>
                  </a:cubicBezTo>
                  <a:cubicBezTo>
                    <a:pt x="3057" y="2305250"/>
                    <a:pt x="0" y="2297870"/>
                    <a:pt x="0" y="2290174"/>
                  </a:cubicBezTo>
                  <a:lnTo>
                    <a:pt x="0" y="29018"/>
                  </a:lnTo>
                  <a:cubicBezTo>
                    <a:pt x="0" y="21322"/>
                    <a:pt x="3057" y="13941"/>
                    <a:pt x="8499" y="8499"/>
                  </a:cubicBezTo>
                  <a:cubicBezTo>
                    <a:pt x="13941" y="3057"/>
                    <a:pt x="21322" y="0"/>
                    <a:pt x="290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78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  <p:sp>
          <p:nvSpPr>
            <p:cNvPr id="129033" name="TextBox 4">
              <a:extLst>
                <a:ext uri="{FF2B5EF4-FFF2-40B4-BE49-F238E27FC236}">
                  <a16:creationId xmlns:a16="http://schemas.microsoft.com/office/drawing/2014/main" id="{AEE14DBD-D2DF-4890-A2DE-99703BA67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426"/>
              <a:ext cx="812724" cy="8410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12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0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 defTabSz="457189" fontAlgn="base" latinLnBrk="0">
                <a:lnSpc>
                  <a:spcPts val="1125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900" dirty="0">
                <a:solidFill>
                  <a:srgbClr val="000000"/>
                </a:solidFill>
                <a:cs typeface="Angsana New" panose="02020603050405020304" pitchFamily="18" charset="-34"/>
              </a:endParaRPr>
            </a:p>
          </p:txBody>
        </p:sp>
      </p:grpSp>
      <p:pic>
        <p:nvPicPr>
          <p:cNvPr id="129027" name="Picture 15">
            <a:extLst>
              <a:ext uri="{FF2B5EF4-FFF2-40B4-BE49-F238E27FC236}">
                <a16:creationId xmlns:a16="http://schemas.microsoft.com/office/drawing/2014/main" id="{AF259023-75E3-4EA1-927D-E37FA724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744" flipH="1">
            <a:off x="6861025" y="-461008"/>
            <a:ext cx="323215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6">
            <a:extLst>
              <a:ext uri="{FF2B5EF4-FFF2-40B4-BE49-F238E27FC236}">
                <a16:creationId xmlns:a16="http://schemas.microsoft.com/office/drawing/2014/main" id="{B4E743DF-FFEC-44C4-89F5-59F9D3E3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86" y="454054"/>
            <a:ext cx="11176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7">
            <a:extLst>
              <a:ext uri="{FF2B5EF4-FFF2-40B4-BE49-F238E27FC236}">
                <a16:creationId xmlns:a16="http://schemas.microsoft.com/office/drawing/2014/main" id="{D4E0388D-0BDD-4E2B-A65F-E209E2C4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-527050"/>
            <a:ext cx="11191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11">
            <a:extLst>
              <a:ext uri="{FF2B5EF4-FFF2-40B4-BE49-F238E27FC236}">
                <a16:creationId xmlns:a16="http://schemas.microsoft.com/office/drawing/2014/main" id="{24440A1E-DF26-498F-8D80-4418715E1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87" y="2418994"/>
            <a:ext cx="1628362" cy="23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4">
            <a:extLst>
              <a:ext uri="{FF2B5EF4-FFF2-40B4-BE49-F238E27FC236}">
                <a16:creationId xmlns:a16="http://schemas.microsoft.com/office/drawing/2014/main" id="{37F7D77C-27F7-495B-9D5C-D7BCAD87A3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26201"/>
          <a:stretch/>
        </p:blipFill>
        <p:spPr>
          <a:xfrm>
            <a:off x="1268540" y="366711"/>
            <a:ext cx="6166570" cy="450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29922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97052894-2DB9-482F-AB9A-90C8C88DF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1256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18BE72-1E15-4213-A6A6-9632F15D218C}"/>
              </a:ext>
            </a:extLst>
          </p:cNvPr>
          <p:cNvSpPr/>
          <p:nvPr/>
        </p:nvSpPr>
        <p:spPr>
          <a:xfrm>
            <a:off x="-108520" y="627534"/>
            <a:ext cx="1363362" cy="3848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92D713-AF8E-4045-9EB6-27EDCF778B0E}"/>
              </a:ext>
            </a:extLst>
          </p:cNvPr>
          <p:cNvGrpSpPr/>
          <p:nvPr/>
        </p:nvGrpSpPr>
        <p:grpSpPr>
          <a:xfrm>
            <a:off x="381000" y="844830"/>
            <a:ext cx="873842" cy="3568141"/>
            <a:chOff x="152400" y="1257300"/>
            <a:chExt cx="1206615" cy="7924800"/>
          </a:xfrm>
        </p:grpSpPr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4FECF2AC-2624-41ED-9295-1E0E519E85CA}"/>
                </a:ext>
              </a:extLst>
            </p:cNvPr>
            <p:cNvSpPr/>
            <p:nvPr/>
          </p:nvSpPr>
          <p:spPr>
            <a:xfrm>
              <a:off x="152400" y="1257300"/>
              <a:ext cx="1179576" cy="2133600"/>
            </a:xfrm>
            <a:prstGeom prst="homePlate">
              <a:avLst>
                <a:gd name="adj" fmla="val 483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200" latinLnBrk="0"/>
              <a:r>
                <a:rPr lang="th-TH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แผนระดับ 1</a:t>
              </a:r>
              <a:endParaRPr lang="en-US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A064BF8-4297-4C89-BAB8-11FFCCCAF89A}"/>
                </a:ext>
              </a:extLst>
            </p:cNvPr>
            <p:cNvSpPr/>
            <p:nvPr/>
          </p:nvSpPr>
          <p:spPr>
            <a:xfrm>
              <a:off x="179439" y="3502742"/>
              <a:ext cx="1179576" cy="2715768"/>
            </a:xfrm>
            <a:prstGeom prst="homePlate">
              <a:avLst>
                <a:gd name="adj" fmla="val 4838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200" latinLnBrk="0"/>
              <a:r>
                <a:rPr lang="th-TH" b="1" dirty="0">
                  <a:solidFill>
                    <a:prstClr val="black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แผนระดับ 2</a:t>
              </a:r>
              <a:endParaRPr lang="en-US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8D871C4A-E6B1-4F44-A843-98CEB46BB597}"/>
                </a:ext>
              </a:extLst>
            </p:cNvPr>
            <p:cNvSpPr/>
            <p:nvPr/>
          </p:nvSpPr>
          <p:spPr>
            <a:xfrm>
              <a:off x="152400" y="6525768"/>
              <a:ext cx="1179576" cy="2656332"/>
            </a:xfrm>
            <a:prstGeom prst="homePlate">
              <a:avLst>
                <a:gd name="adj" fmla="val 4838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defTabSz="457200" latinLnBrk="0"/>
              <a:r>
                <a:rPr lang="th-TH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แผนระดับ 3</a:t>
              </a:r>
              <a:endParaRPr lang="en-US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164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2D600017-DA91-4BC3-9DAA-F584231F0D83}"/>
              </a:ext>
            </a:extLst>
          </p:cNvPr>
          <p:cNvSpPr/>
          <p:nvPr/>
        </p:nvSpPr>
        <p:spPr>
          <a:xfrm>
            <a:off x="811596" y="935526"/>
            <a:ext cx="8125072" cy="964880"/>
          </a:xfrm>
          <a:prstGeom prst="rect">
            <a:avLst/>
          </a:prstGeom>
          <a:solidFill>
            <a:srgbClr val="FF7C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ลูกศร: รูปห้าเหลี่ยม 5">
            <a:extLst>
              <a:ext uri="{FF2B5EF4-FFF2-40B4-BE49-F238E27FC236}">
                <a16:creationId xmlns:a16="http://schemas.microsoft.com/office/drawing/2014/main" id="{1C88F428-634D-4B75-981D-B88EF10A0771}"/>
              </a:ext>
            </a:extLst>
          </p:cNvPr>
          <p:cNvSpPr/>
          <p:nvPr/>
        </p:nvSpPr>
        <p:spPr>
          <a:xfrm>
            <a:off x="-108520" y="1138613"/>
            <a:ext cx="1150452" cy="624530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เป้าหมาย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61E490F1-934C-405D-BC28-04AB16860D1D}"/>
              </a:ext>
            </a:extLst>
          </p:cNvPr>
          <p:cNvSpPr/>
          <p:nvPr/>
        </p:nvSpPr>
        <p:spPr>
          <a:xfrm>
            <a:off x="1049497" y="1003744"/>
            <a:ext cx="7944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คนไทยมีพฤติกรรมที่สะท้อนการมีคุณธรรมเพิ่มขึ้น มุ่งสู่สังคมคุณธรรมที่คนไทยอยู่ร่วมกันด้วยความสมานฉันท์ ภายใต้หลักธรรมทางศาสนา หลักปรัชญาเศรษฐกิจพอเพียง วิถีวัฒนธรรมไทยที่ดีงาม และประเทศไทย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ปลอดการทุจริตและประพฤติมิชอบ</a:t>
            </a:r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1C52D99-83D3-4E5E-B755-09DC67CAEA45}"/>
              </a:ext>
            </a:extLst>
          </p:cNvPr>
          <p:cNvSpPr/>
          <p:nvPr/>
        </p:nvSpPr>
        <p:spPr>
          <a:xfrm>
            <a:off x="799480" y="2011198"/>
            <a:ext cx="4098486" cy="1290140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1" name="ลูกศร: รูปห้าเหลี่ยม 10">
            <a:extLst>
              <a:ext uri="{FF2B5EF4-FFF2-40B4-BE49-F238E27FC236}">
                <a16:creationId xmlns:a16="http://schemas.microsoft.com/office/drawing/2014/main" id="{C1E19697-A720-4A54-995C-B692668538C8}"/>
              </a:ext>
            </a:extLst>
          </p:cNvPr>
          <p:cNvSpPr/>
          <p:nvPr/>
        </p:nvSpPr>
        <p:spPr>
          <a:xfrm>
            <a:off x="-67294" y="2127216"/>
            <a:ext cx="1150452" cy="108290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ตัวชี้วัด / ค่าเป้าหมาย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DADDA47C-FEB6-4D55-8367-EDFC2591CB5C}"/>
              </a:ext>
            </a:extLst>
          </p:cNvPr>
          <p:cNvSpPr/>
          <p:nvPr/>
        </p:nvSpPr>
        <p:spPr>
          <a:xfrm>
            <a:off x="4909844" y="2011197"/>
            <a:ext cx="4020685" cy="1290139"/>
          </a:xfrm>
          <a:prstGeom prst="rect">
            <a:avLst/>
          </a:prstGeom>
          <a:solidFill>
            <a:srgbClr val="F6A8F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C4988C18-66BA-4E26-B7A1-76F5BA09DDA8}"/>
              </a:ext>
            </a:extLst>
          </p:cNvPr>
          <p:cNvSpPr/>
          <p:nvPr/>
        </p:nvSpPr>
        <p:spPr>
          <a:xfrm>
            <a:off x="1041469" y="2122385"/>
            <a:ext cx="3787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ดัชนีคุณธรรม 5 ประการ “พอเพียง วินัย สุจริต จิตอาสา กตัญญู” เพิ่มขึ้นร้อยละ 10 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ภายในปี พ.ศ. 2570</a:t>
            </a:r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92B5704D-98A4-4EBE-A035-8D77F3E2B29A}"/>
              </a:ext>
            </a:extLst>
          </p:cNvPr>
          <p:cNvSpPr/>
          <p:nvPr/>
        </p:nvSpPr>
        <p:spPr>
          <a:xfrm>
            <a:off x="4866134" y="2101007"/>
            <a:ext cx="4098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หน่วยงานภาครัฐน้อมนำ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หลักปรัชญาของเศรษฐกิจพอเพียง</a:t>
            </a:r>
            <a:b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ในการบริหารงาน มีค่า </a:t>
            </a:r>
            <a:r>
              <a:rPr lang="en-US" b="1" dirty="0">
                <a:latin typeface="DB Adman X" panose="02000506090000020004" pitchFamily="2" charset="-34"/>
                <a:cs typeface="DB Adman X" panose="02000506090000020004" pitchFamily="2" charset="-34"/>
              </a:rPr>
              <a:t>ITA </a:t>
            </a:r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เพิ่มขึ้นร้อยละ 5 </a:t>
            </a:r>
          </a:p>
          <a:p>
            <a:pPr algn="ctr"/>
            <a:r>
              <a:rPr lang="th-TH" b="1" dirty="0">
                <a:latin typeface="DB Adman X" panose="02000506090000020004" pitchFamily="2" charset="-34"/>
                <a:cs typeface="DB Adman X" panose="02000506090000020004" pitchFamily="2" charset="-34"/>
              </a:rPr>
              <a:t>ภายในปี พ.ศ. 2570</a:t>
            </a:r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1FBD8F20-6967-47B1-B140-37E394EC2BC3}"/>
              </a:ext>
            </a:extLst>
          </p:cNvPr>
          <p:cNvSpPr/>
          <p:nvPr/>
        </p:nvSpPr>
        <p:spPr>
          <a:xfrm>
            <a:off x="811596" y="3452506"/>
            <a:ext cx="2660421" cy="154730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5" name="ลูกศร: รูปห้าเหลี่ยม 14">
            <a:extLst>
              <a:ext uri="{FF2B5EF4-FFF2-40B4-BE49-F238E27FC236}">
                <a16:creationId xmlns:a16="http://schemas.microsoft.com/office/drawing/2014/main" id="{9096C506-D78E-4FF1-9EA1-3772FC7F50DB}"/>
              </a:ext>
            </a:extLst>
          </p:cNvPr>
          <p:cNvSpPr/>
          <p:nvPr/>
        </p:nvSpPr>
        <p:spPr>
          <a:xfrm>
            <a:off x="-32672" y="3766713"/>
            <a:ext cx="1150452" cy="872534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แผนย่อย</a:t>
            </a:r>
            <a:endParaRPr lang="en-US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6917C773-84AE-4877-9837-35B1B2B882F2}"/>
              </a:ext>
            </a:extLst>
          </p:cNvPr>
          <p:cNvSpPr/>
          <p:nvPr/>
        </p:nvSpPr>
        <p:spPr>
          <a:xfrm>
            <a:off x="973179" y="3687547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1. การส่งเสริมสภาพแวดล้อมที่เอื้อ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ต่อการส่งเสริมคุณธรรม / 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การทำความดีที่เหมาะสมกับบริบท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ของสังคมไทย </a:t>
            </a:r>
            <a:endParaRPr lang="en-US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3BCB9CFC-1AE9-4C97-9C72-C300C57778DD}"/>
              </a:ext>
            </a:extLst>
          </p:cNvPr>
          <p:cNvSpPr/>
          <p:nvPr/>
        </p:nvSpPr>
        <p:spPr>
          <a:xfrm>
            <a:off x="3465816" y="3452504"/>
            <a:ext cx="2742385" cy="154730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D98C0ED5-0063-44C9-AC22-06F9733C667D}"/>
              </a:ext>
            </a:extLst>
          </p:cNvPr>
          <p:cNvSpPr/>
          <p:nvPr/>
        </p:nvSpPr>
        <p:spPr>
          <a:xfrm>
            <a:off x="6204343" y="3452505"/>
            <a:ext cx="2732325" cy="154730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7AF5B752-4ACF-4E81-8EA9-3629F1272DDC}"/>
              </a:ext>
            </a:extLst>
          </p:cNvPr>
          <p:cNvSpPr/>
          <p:nvPr/>
        </p:nvSpPr>
        <p:spPr>
          <a:xfrm>
            <a:off x="3558787" y="3687547"/>
            <a:ext cx="25674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2. การพัฒนาระบบและการเสริมสร้าง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ขีดความสามารถของกลไก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เพื่อการขับเคลื่อนและส่งเสริมคุณธรรม</a:t>
            </a:r>
            <a:endParaRPr lang="en-US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สี่เหลี่ยมผืนผ้า 20">
            <a:extLst>
              <a:ext uri="{FF2B5EF4-FFF2-40B4-BE49-F238E27FC236}">
                <a16:creationId xmlns:a16="http://schemas.microsoft.com/office/drawing/2014/main" id="{1A82134B-A4C1-4B6C-9840-3B168D941810}"/>
              </a:ext>
            </a:extLst>
          </p:cNvPr>
          <p:cNvSpPr/>
          <p:nvPr/>
        </p:nvSpPr>
        <p:spPr>
          <a:xfrm>
            <a:off x="6367571" y="3721090"/>
            <a:ext cx="24058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3. การส่งเสริมการเรียนรู้ 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และการพัฒนาศักยภาพคน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และองค์กรเครือข่าย </a:t>
            </a:r>
            <a:b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16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เพื่อขับเคลื่อนการส่งเสริมคุณธรรม</a:t>
            </a:r>
            <a:endParaRPr lang="en-US" sz="16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181477"/>
            <a:ext cx="9179496" cy="624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43" y="20733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983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876006"/>
            <a:ext cx="9144000" cy="309846"/>
          </a:xfrm>
          <a:prstGeom prst="rect">
            <a:avLst/>
          </a:prstGeom>
          <a:solidFill>
            <a:srgbClr val="FFC00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35F831F-AD30-4507-A06D-DDDB6FBDD7D7}"/>
              </a:ext>
            </a:extLst>
          </p:cNvPr>
          <p:cNvSpPr txBox="1"/>
          <p:nvPr/>
        </p:nvSpPr>
        <p:spPr>
          <a:xfrm>
            <a:off x="4055728" y="633753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440"/>
              </a:lnSpc>
              <a:defRPr/>
            </a:pPr>
            <a:r>
              <a:rPr lang="en-US" sz="1200" spc="37" dirty="0">
                <a:solidFill>
                  <a:srgbClr val="EEEEEE"/>
                </a:solidFill>
                <a:latin typeface="Poppins Medium"/>
              </a:rPr>
              <a:t>III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BF8328-F492-41DF-A7C2-0E21405D239D}"/>
              </a:ext>
            </a:extLst>
          </p:cNvPr>
          <p:cNvSpPr/>
          <p:nvPr/>
        </p:nvSpPr>
        <p:spPr>
          <a:xfrm>
            <a:off x="226318" y="813289"/>
            <a:ext cx="4865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>
              <a:defRPr/>
            </a:pPr>
            <a:r>
              <a:rPr lang="th-TH" sz="3600" b="1" spc="-20" dirty="0">
                <a:solidFill>
                  <a:prstClr val="black"/>
                </a:solidFill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ให้ความสำคัญกับ</a:t>
            </a:r>
          </a:p>
          <a:p>
            <a:pPr defTabSz="457200" latinLnBrk="0">
              <a:defRPr/>
            </a:pPr>
            <a:r>
              <a:rPr lang="th-TH" sz="3600" b="1" spc="-20" dirty="0">
                <a:solidFill>
                  <a:prstClr val="black"/>
                </a:solidFill>
                <a:latin typeface="Danto Lite" panose="00000400000000000000" pitchFamily="2" charset="0"/>
                <a:ea typeface="Calibri" panose="020F0502020204030204" pitchFamily="34" charset="0"/>
                <a:cs typeface="DB Adman X" panose="02000506090000020004" pitchFamily="2" charset="-34"/>
              </a:rPr>
              <a:t>ความสอดคล้องของแผน 3 ระดับ </a:t>
            </a:r>
            <a:endParaRPr lang="en-US" sz="3600" b="1" dirty="0">
              <a:solidFill>
                <a:prstClr val="black"/>
              </a:solidFill>
              <a:latin typeface="Danto Lite" panose="00000400000000000000" pitchFamily="2" charset="0"/>
              <a:cs typeface="DB Adman X" panose="02000506090000020004" pitchFamily="2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1DE611-4CCC-42AF-A627-EE29F7396C44}"/>
              </a:ext>
            </a:extLst>
          </p:cNvPr>
          <p:cNvSpPr/>
          <p:nvPr/>
        </p:nvSpPr>
        <p:spPr>
          <a:xfrm>
            <a:off x="341021" y="2473066"/>
            <a:ext cx="403668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defRPr/>
            </a:pPr>
            <a:r>
              <a:rPr lang="th-TH" sz="3600" b="1" dirty="0">
                <a:solidFill>
                  <a:prstClr val="black"/>
                </a:solidFill>
                <a:latin typeface="Danto Lite" panose="00000400000000000000" pitchFamily="2" charset="0"/>
                <a:cs typeface="DB Adman X" panose="02000506090000020004" pitchFamily="2" charset="-34"/>
              </a:rPr>
              <a:t>ตามมติคณะรัฐมนตรี</a:t>
            </a:r>
          </a:p>
          <a:p>
            <a:pPr defTabSz="457200" latinLnBrk="0">
              <a:defRPr/>
            </a:pPr>
            <a:r>
              <a:rPr lang="th-TH" sz="3600" b="1" dirty="0">
                <a:solidFill>
                  <a:prstClr val="black"/>
                </a:solidFill>
                <a:latin typeface="Danto Lite" panose="00000400000000000000" pitchFamily="2" charset="0"/>
                <a:cs typeface="DB Adman X" panose="02000506090000020004" pitchFamily="2" charset="-34"/>
              </a:rPr>
              <a:t>เมื่อวันที่ 4 ธันวาคม 2560 </a:t>
            </a:r>
            <a:endParaRPr lang="en-US" sz="3600" b="1" dirty="0">
              <a:solidFill>
                <a:prstClr val="black"/>
              </a:solidFill>
              <a:latin typeface="Danto Lite" panose="00000400000000000000" pitchFamily="2" charset="0"/>
              <a:cs typeface="DB Adman X" panose="02000506090000020004" pitchFamily="2" charset="-34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DEA0025-BF6D-4709-B4FD-C5E98B4FDEC1}"/>
              </a:ext>
            </a:extLst>
          </p:cNvPr>
          <p:cNvSpPr txBox="1"/>
          <p:nvPr/>
        </p:nvSpPr>
        <p:spPr>
          <a:xfrm>
            <a:off x="4108576" y="2571750"/>
            <a:ext cx="269127" cy="179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 latinLnBrk="0">
              <a:lnSpc>
                <a:spcPts val="1440"/>
              </a:lnSpc>
              <a:defRPr/>
            </a:pPr>
            <a:r>
              <a:rPr lang="en-US" sz="1200" spc="37" dirty="0">
                <a:solidFill>
                  <a:srgbClr val="EEEEEE"/>
                </a:solidFill>
                <a:latin typeface="Poppins Medium"/>
              </a:rPr>
              <a:t>III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6EF5C-2C6D-4B66-9267-7EE6FF16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209" y="95897"/>
            <a:ext cx="3804208" cy="485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33F93A-1DE3-4C41-AA56-0E0339FE9E99}"/>
              </a:ext>
            </a:extLst>
          </p:cNvPr>
          <p:cNvSpPr/>
          <p:nvPr/>
        </p:nvSpPr>
        <p:spPr>
          <a:xfrm>
            <a:off x="193536" y="115756"/>
            <a:ext cx="8756927" cy="69164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lnSpc>
                <a:spcPts val="2025"/>
              </a:lnSpc>
            </a:pPr>
            <a:r>
              <a:rPr lang="th-TH" sz="2100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33327F-352B-4029-AD4A-FB3A8A0D6D4C}"/>
              </a:ext>
            </a:extLst>
          </p:cNvPr>
          <p:cNvSpPr/>
          <p:nvPr/>
        </p:nvSpPr>
        <p:spPr>
          <a:xfrm>
            <a:off x="193536" y="887761"/>
            <a:ext cx="8763855" cy="3746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latinLnBrk="0">
              <a:lnSpc>
                <a:spcPts val="1875"/>
              </a:lnSpc>
              <a:spcBef>
                <a:spcPts val="300"/>
              </a:spcBef>
              <a:defRPr/>
            </a:pPr>
            <a:r>
              <a:rPr lang="th-TH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เป้าหมาย </a:t>
            </a:r>
            <a:r>
              <a:rPr lang="en-US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: </a:t>
            </a:r>
            <a:r>
              <a:rPr lang="th-TH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กระทรวงสาธารณสุข เป็นองค์กรคุณธรรมต้นแบบอย่างยั่งยืน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859257D-B7DF-4CBB-8C2D-DF564BA77002}"/>
              </a:ext>
            </a:extLst>
          </p:cNvPr>
          <p:cNvSpPr/>
          <p:nvPr/>
        </p:nvSpPr>
        <p:spPr>
          <a:xfrm>
            <a:off x="1364363" y="3158721"/>
            <a:ext cx="7543800" cy="3985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latinLnBrk="0">
              <a:lnSpc>
                <a:spcPts val="1800"/>
              </a:lnSpc>
              <a:defRPr/>
            </a:pPr>
            <a:r>
              <a:rPr lang="th-TH" sz="1600" b="1" spc="-38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AECD12-D3AB-48D3-ABF7-536049021147}"/>
              </a:ext>
            </a:extLst>
          </p:cNvPr>
          <p:cNvSpPr txBox="1"/>
          <p:nvPr/>
        </p:nvSpPr>
        <p:spPr>
          <a:xfrm>
            <a:off x="-108520" y="3557222"/>
            <a:ext cx="1752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defRPr/>
            </a:pPr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KPI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E8FE710-C6EE-4EBB-B5AA-3A8BB04ECD7E}"/>
              </a:ext>
            </a:extLst>
          </p:cNvPr>
          <p:cNvSpPr/>
          <p:nvPr/>
        </p:nvSpPr>
        <p:spPr>
          <a:xfrm>
            <a:off x="1382680" y="3639721"/>
            <a:ext cx="7553683" cy="39850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latinLnBrk="0">
              <a:lnSpc>
                <a:spcPts val="1800"/>
              </a:lnSpc>
              <a:defRPr/>
            </a:pPr>
            <a:r>
              <a:rPr lang="th-TH" sz="1600" b="1" spc="-38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้อยละของหน่วยงานในสังกัดสำนักงานปลัดกระทรวงสาธารณสุขผ่านเกณฑ์การประเมินเป็นองค์กรคุณธรรมต้นแบบ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92B7A7-32B2-405D-BA0E-3B93B0C9790C}"/>
              </a:ext>
            </a:extLst>
          </p:cNvPr>
          <p:cNvSpPr/>
          <p:nvPr/>
        </p:nvSpPr>
        <p:spPr>
          <a:xfrm>
            <a:off x="1382680" y="4136001"/>
            <a:ext cx="7553683" cy="38056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latinLnBrk="0">
              <a:lnSpc>
                <a:spcPts val="1800"/>
              </a:lnSpc>
              <a:defRPr/>
            </a:pPr>
            <a:r>
              <a:rPr lang="th-TH" sz="1600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ร้อยละของหน่วยงานในสังกัดกระทรวงสาธารณสุขผ่านเกณฑ์การประเมิน </a:t>
            </a:r>
            <a:r>
              <a:rPr lang="en-US" sz="1600" b="1" spc="-38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ITA</a:t>
            </a:r>
            <a:endParaRPr lang="th-TH" sz="1600" b="1" spc="-38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30C0A0-27A0-495D-A6B4-3E200E9DFF75}"/>
              </a:ext>
            </a:extLst>
          </p:cNvPr>
          <p:cNvGrpSpPr/>
          <p:nvPr/>
        </p:nvGrpSpPr>
        <p:grpSpPr>
          <a:xfrm>
            <a:off x="193536" y="1376757"/>
            <a:ext cx="8838837" cy="1696238"/>
            <a:chOff x="226694" y="1484355"/>
            <a:chExt cx="8838837" cy="169623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A124FA-4743-4A16-AD51-661B94376406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3A664E4-7DA0-411A-9E83-ED126B54087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162A1B7-7A17-4D26-B6AE-CFE2AAFE7774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1FC90B6-1BEF-40DC-A45A-DDC9B153C0F8}"/>
                </a:ext>
              </a:extLst>
            </p:cNvPr>
            <p:cNvSpPr txBox="1"/>
            <p:nvPr/>
          </p:nvSpPr>
          <p:spPr>
            <a:xfrm>
              <a:off x="352535" y="14907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1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76740B0-5023-46D7-9BE9-1575A73BBB53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2</a:t>
              </a:r>
              <a:endParaRPr lang="en-US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0771BBE-C9EB-4110-85FC-7613B6967967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B1CE12D-E07D-4B67-AD15-71CBB90D10DB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0C63738-3155-47CE-A6D5-58487A071ECA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schemeClr val="bg1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4EF229-B49E-426D-9396-52872A4D8FD5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2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69EFCF9-8348-40C2-B22A-3E1AC82319F3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84FB7FF-0E02-4E14-98A1-3D131ED4F63E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E10A8F3-92FC-4D9D-BE5C-94EE9C4C4B25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52DFEF-413E-4095-A54E-B5A4335D2ED9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3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24E643-4B60-4172-BC8A-C8BCAF53EC17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EA106A2-C0E2-45BD-B71A-AD2BBBE8F1FA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DE2DF74-3E73-4096-8866-78EA3555628D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B35A93-DCC3-4B44-871F-612F0604A9FC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4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5B0CF8-1621-406F-88A4-40383A9634E7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lang="en-US" sz="1600" b="1" dirty="0"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C9D439F-E9A0-42DD-B8E6-776C6682DCD7}"/>
                </a:ext>
              </a:extLst>
            </p:cNvPr>
            <p:cNvSpPr txBox="1"/>
            <p:nvPr/>
          </p:nvSpPr>
          <p:spPr>
            <a:xfrm>
              <a:off x="2586727" y="1984676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lang="en-US" sz="1600" b="1" dirty="0"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D04715-0394-48E8-9761-A61B7C7E0BB7}"/>
                </a:ext>
              </a:extLst>
            </p:cNvPr>
            <p:cNvSpPr txBox="1"/>
            <p:nvPr/>
          </p:nvSpPr>
          <p:spPr>
            <a:xfrm>
              <a:off x="4740148" y="1980779"/>
              <a:ext cx="22881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ส่งเสริมให้กระทรวงสาธารณสุข </a:t>
              </a:r>
            </a:p>
            <a:p>
              <a:pPr defTabSz="457200" latinLnBrk="0"/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เป็นแบบอย่างการส่งเสริมองค์กรคุณธรรมต้นแบบ</a:t>
              </a:r>
              <a:endParaRPr lang="en-US" sz="1600" b="1" dirty="0"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71F9E4-9BF2-4062-B2B2-86F84EC4D0CA}"/>
                </a:ext>
              </a:extLst>
            </p:cNvPr>
            <p:cNvSpPr txBox="1"/>
            <p:nvPr/>
          </p:nvSpPr>
          <p:spPr>
            <a:xfrm>
              <a:off x="7186381" y="1969788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ทางจริยธรรม และสร้าง</a:t>
              </a:r>
              <a:b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สังคม-วัฒนธรรม</a:t>
              </a:r>
              <a:b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ภายในหน่วยงาน</a:t>
              </a:r>
              <a:endParaRPr lang="en-US" sz="1600" b="1" dirty="0"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4AF5D6-9994-43EE-AE99-EA2B00CBA938}"/>
              </a:ext>
            </a:extLst>
          </p:cNvPr>
          <p:cNvSpPr/>
          <p:nvPr/>
        </p:nvSpPr>
        <p:spPr>
          <a:xfrm>
            <a:off x="1382680" y="4609904"/>
            <a:ext cx="7553683" cy="39850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latinLnBrk="0">
              <a:lnSpc>
                <a:spcPts val="1800"/>
              </a:lnSpc>
              <a:defRPr/>
            </a:pPr>
            <a:r>
              <a:rPr lang="th-TH" sz="1600" b="1" spc="-38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ดัชนีความสุขคนทำงาน</a:t>
            </a:r>
          </a:p>
        </p:txBody>
      </p:sp>
    </p:spTree>
    <p:extLst>
      <p:ext uri="{BB962C8B-B14F-4D97-AF65-F5344CB8AC3E}">
        <p14:creationId xmlns:p14="http://schemas.microsoft.com/office/powerpoint/2010/main" val="1737835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AF014B-BDCD-404B-82BD-976DE434B4A3}"/>
              </a:ext>
            </a:extLst>
          </p:cNvPr>
          <p:cNvGrpSpPr/>
          <p:nvPr/>
        </p:nvGrpSpPr>
        <p:grpSpPr>
          <a:xfrm>
            <a:off x="-34836" y="681951"/>
            <a:ext cx="9019263" cy="1547598"/>
            <a:chOff x="-53578" y="3452504"/>
            <a:chExt cx="9019263" cy="1547598"/>
          </a:xfrm>
        </p:grpSpPr>
        <p:sp>
          <p:nvSpPr>
            <p:cNvPr id="16" name="สี่เหลี่ยมผืนผ้า 15">
              <a:extLst>
                <a:ext uri="{FF2B5EF4-FFF2-40B4-BE49-F238E27FC236}">
                  <a16:creationId xmlns:a16="http://schemas.microsoft.com/office/drawing/2014/main" id="{1FBD8F20-6967-47B1-B140-37E394EC2BC3}"/>
                </a:ext>
              </a:extLst>
            </p:cNvPr>
            <p:cNvSpPr/>
            <p:nvPr/>
          </p:nvSpPr>
          <p:spPr>
            <a:xfrm>
              <a:off x="811596" y="3452506"/>
              <a:ext cx="2660421" cy="1547302"/>
            </a:xfrm>
            <a:prstGeom prst="rect">
              <a:avLst/>
            </a:prstGeom>
            <a:solidFill>
              <a:srgbClr val="CDCF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5" name="ลูกศร: รูปห้าเหลี่ยม 14">
              <a:extLst>
                <a:ext uri="{FF2B5EF4-FFF2-40B4-BE49-F238E27FC236}">
                  <a16:creationId xmlns:a16="http://schemas.microsoft.com/office/drawing/2014/main" id="{9096C506-D78E-4FF1-9EA1-3772FC7F50DB}"/>
                </a:ext>
              </a:extLst>
            </p:cNvPr>
            <p:cNvSpPr/>
            <p:nvPr/>
          </p:nvSpPr>
          <p:spPr>
            <a:xfrm>
              <a:off x="-53578" y="3766713"/>
              <a:ext cx="1150452" cy="872534"/>
            </a:xfrm>
            <a:prstGeom prst="homePlat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แผนย่อย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7" name="สี่เหลี่ยมผืนผ้า 16">
              <a:extLst>
                <a:ext uri="{FF2B5EF4-FFF2-40B4-BE49-F238E27FC236}">
                  <a16:creationId xmlns:a16="http://schemas.microsoft.com/office/drawing/2014/main" id="{6917C773-84AE-4877-9837-35B1B2B882F2}"/>
                </a:ext>
              </a:extLst>
            </p:cNvPr>
            <p:cNvSpPr/>
            <p:nvPr/>
          </p:nvSpPr>
          <p:spPr>
            <a:xfrm>
              <a:off x="973179" y="3687547"/>
              <a:ext cx="2407771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1. การส่งเสริมสภาพแวดล้อม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ที่เอื้อต่อการส่งเสริมคุณธรรม /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การทำความดีที่เหมาะสมกับบริบท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ของสังคมไทย 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3BCB9CFC-1AE9-4C97-9C72-C300C57778DD}"/>
                </a:ext>
              </a:extLst>
            </p:cNvPr>
            <p:cNvSpPr/>
            <p:nvPr/>
          </p:nvSpPr>
          <p:spPr>
            <a:xfrm>
              <a:off x="3465816" y="3452504"/>
              <a:ext cx="2742385" cy="1547301"/>
            </a:xfrm>
            <a:prstGeom prst="rect">
              <a:avLst/>
            </a:prstGeom>
            <a:solidFill>
              <a:srgbClr val="CDCF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D98C0ED5-0063-44C9-AC22-06F9733C667D}"/>
                </a:ext>
              </a:extLst>
            </p:cNvPr>
            <p:cNvSpPr/>
            <p:nvPr/>
          </p:nvSpPr>
          <p:spPr>
            <a:xfrm>
              <a:off x="6233360" y="3452802"/>
              <a:ext cx="2732325" cy="1547300"/>
            </a:xfrm>
            <a:prstGeom prst="rect">
              <a:avLst/>
            </a:prstGeom>
            <a:solidFill>
              <a:srgbClr val="CDCFE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7AF5B752-4ACF-4E81-8EA9-3629F1272DDC}"/>
                </a:ext>
              </a:extLst>
            </p:cNvPr>
            <p:cNvSpPr/>
            <p:nvPr/>
          </p:nvSpPr>
          <p:spPr>
            <a:xfrm>
              <a:off x="3558787" y="3687547"/>
              <a:ext cx="256745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2. การพัฒนาระบบ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และการเสริมสร้างขีดความสามารถของกลไกเพื่อการขับเคลื่อน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1" name="สี่เหลี่ยมผืนผ้า 20">
              <a:extLst>
                <a:ext uri="{FF2B5EF4-FFF2-40B4-BE49-F238E27FC236}">
                  <a16:creationId xmlns:a16="http://schemas.microsoft.com/office/drawing/2014/main" id="{1A82134B-A4C1-4B6C-9840-3B168D941810}"/>
                </a:ext>
              </a:extLst>
            </p:cNvPr>
            <p:cNvSpPr/>
            <p:nvPr/>
          </p:nvSpPr>
          <p:spPr>
            <a:xfrm>
              <a:off x="6354026" y="3577405"/>
              <a:ext cx="2490992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3. การส่งเสริมการเรียนรู้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และการพัฒนาศักยภาพคน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และองค์กรเครือข่าย </a:t>
              </a:r>
              <a:b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</a:b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เพื่อขับเคลื่อนการส่งเสริมคุณธรรม</a:t>
              </a:r>
              <a:endPara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</p:grp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FDFBB6DD-1928-4154-8075-869F1F1D6338}"/>
              </a:ext>
            </a:extLst>
          </p:cNvPr>
          <p:cNvSpPr/>
          <p:nvPr/>
        </p:nvSpPr>
        <p:spPr>
          <a:xfrm>
            <a:off x="-35496" y="-69935"/>
            <a:ext cx="9179496" cy="62453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1EB97F2-B28E-4E1D-B3CD-7C67A6EFC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6545" y="2293"/>
            <a:ext cx="8909025" cy="576064"/>
          </a:xfrm>
        </p:spPr>
        <p:txBody>
          <a:bodyPr/>
          <a:lstStyle/>
          <a:p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แผนปฏิบัติการด้านการส่งเสริมคุณธรรมแห่งชาติ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3C1DDA9-F516-4112-9677-2F598A6173F2}"/>
              </a:ext>
            </a:extLst>
          </p:cNvPr>
          <p:cNvSpPr/>
          <p:nvPr/>
        </p:nvSpPr>
        <p:spPr>
          <a:xfrm>
            <a:off x="170969" y="2797381"/>
            <a:ext cx="8756927" cy="511981"/>
          </a:xfrm>
          <a:prstGeom prst="roundRect">
            <a:avLst/>
          </a:prstGeom>
          <a:solidFill>
            <a:srgbClr val="8CB2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lnSpc>
                <a:spcPts val="2025"/>
              </a:lnSpc>
            </a:pPr>
            <a:r>
              <a:rPr lang="th-TH" sz="2100" b="1" spc="-38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แผนปฏิบัติราชการด้านการส่งเสริมคุณธรรม จริยธรรม กระทรวงสาธารณสุข ระยะที่ 2 (พ.ศ. 2566-2570)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F75CD64-A4DE-4822-89A0-E5648F5DA65F}"/>
              </a:ext>
            </a:extLst>
          </p:cNvPr>
          <p:cNvGrpSpPr/>
          <p:nvPr/>
        </p:nvGrpSpPr>
        <p:grpSpPr>
          <a:xfrm>
            <a:off x="193956" y="3378387"/>
            <a:ext cx="8756927" cy="1696238"/>
            <a:chOff x="226694" y="1484355"/>
            <a:chExt cx="8756927" cy="16962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DF73D8-82E3-4EB1-875D-63566A609581}"/>
                </a:ext>
              </a:extLst>
            </p:cNvPr>
            <p:cNvGrpSpPr/>
            <p:nvPr/>
          </p:nvGrpSpPr>
          <p:grpSpPr>
            <a:xfrm>
              <a:off x="226694" y="1495265"/>
              <a:ext cx="2094513" cy="1630322"/>
              <a:chOff x="427784" y="4806945"/>
              <a:chExt cx="3859173" cy="19585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E17AE6-6C4E-458A-B162-795B1CA12E2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06C253-7ADD-4B23-BF21-24C1B393423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B411FE-A7AB-4ED3-A680-53AF2E6FEC36}"/>
                </a:ext>
              </a:extLst>
            </p:cNvPr>
            <p:cNvSpPr txBox="1"/>
            <p:nvPr/>
          </p:nvSpPr>
          <p:spPr>
            <a:xfrm>
              <a:off x="29255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1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9DEB04-23EF-4BD2-A90D-6A92C5049F88}"/>
                </a:ext>
              </a:extLst>
            </p:cNvPr>
            <p:cNvSpPr txBox="1"/>
            <p:nvPr/>
          </p:nvSpPr>
          <p:spPr>
            <a:xfrm>
              <a:off x="2353356" y="1484355"/>
              <a:ext cx="2208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prstClr val="white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2</a:t>
              </a:r>
              <a:endParaRPr lang="en-US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A84A699-54C4-48DE-883B-8266E0F94A81}"/>
                </a:ext>
              </a:extLst>
            </p:cNvPr>
            <p:cNvGrpSpPr/>
            <p:nvPr/>
          </p:nvGrpSpPr>
          <p:grpSpPr>
            <a:xfrm>
              <a:off x="2431960" y="1495265"/>
              <a:ext cx="2094513" cy="1630322"/>
              <a:chOff x="427784" y="4806945"/>
              <a:chExt cx="3859173" cy="1958542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4C3BCFBA-DD50-4C87-B5E8-CF809CA727C7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043C069-8D8E-419A-B07B-71D03ECA00AB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4B1A34-27DC-4BB2-9819-1E98E131EF34}"/>
                </a:ext>
              </a:extLst>
            </p:cNvPr>
            <p:cNvSpPr txBox="1"/>
            <p:nvPr/>
          </p:nvSpPr>
          <p:spPr>
            <a:xfrm>
              <a:off x="2550431" y="1504127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2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A956BA-B2D5-44E2-A127-B5A3EF1F3FEE}"/>
                </a:ext>
              </a:extLst>
            </p:cNvPr>
            <p:cNvGrpSpPr/>
            <p:nvPr/>
          </p:nvGrpSpPr>
          <p:grpSpPr>
            <a:xfrm>
              <a:off x="4657885" y="1491368"/>
              <a:ext cx="2094513" cy="1630322"/>
              <a:chOff x="427784" y="4806945"/>
              <a:chExt cx="3859173" cy="195854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26200E-FECB-40C5-842B-38B32D0B8693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1541904-FDFE-4559-8148-FEAB2CF48582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F5B13B-0A77-4E7E-ADFB-8E9EBB3A72E8}"/>
                </a:ext>
              </a:extLst>
            </p:cNvPr>
            <p:cNvSpPr txBox="1"/>
            <p:nvPr/>
          </p:nvSpPr>
          <p:spPr>
            <a:xfrm>
              <a:off x="4811797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3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453FDB9-52EC-49C2-96E4-8B3D4A54BB0C}"/>
                </a:ext>
              </a:extLst>
            </p:cNvPr>
            <p:cNvGrpSpPr/>
            <p:nvPr/>
          </p:nvGrpSpPr>
          <p:grpSpPr>
            <a:xfrm>
              <a:off x="6848403" y="1484355"/>
              <a:ext cx="2094513" cy="1630322"/>
              <a:chOff x="427784" y="4806945"/>
              <a:chExt cx="3859173" cy="19585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851BAE8-194C-422C-8A7E-2EA0EBAC512F}"/>
                  </a:ext>
                </a:extLst>
              </p:cNvPr>
              <p:cNvSpPr/>
              <p:nvPr/>
            </p:nvSpPr>
            <p:spPr>
              <a:xfrm>
                <a:off x="436897" y="4806945"/>
                <a:ext cx="3847370" cy="1958542"/>
              </a:xfrm>
              <a:prstGeom prst="rect">
                <a:avLst/>
              </a:prstGeom>
              <a:solidFill>
                <a:srgbClr val="66CC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0E11A6-1AE1-430B-9CBC-6A61D3A95700}"/>
                  </a:ext>
                </a:extLst>
              </p:cNvPr>
              <p:cNvSpPr/>
              <p:nvPr/>
            </p:nvSpPr>
            <p:spPr>
              <a:xfrm>
                <a:off x="427784" y="4806945"/>
                <a:ext cx="3859173" cy="393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latinLnBrk="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6834A6-48F4-4D47-ADAA-F9DBDA3718EF}"/>
                </a:ext>
              </a:extLst>
            </p:cNvPr>
            <p:cNvSpPr txBox="1"/>
            <p:nvPr/>
          </p:nvSpPr>
          <p:spPr>
            <a:xfrm>
              <a:off x="7028271" y="1514730"/>
              <a:ext cx="195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latinLnBrk="0">
                <a:defRPr/>
              </a:pPr>
              <a:r>
                <a:rPr lang="th-TH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แผนย่อยที่ 4</a:t>
              </a:r>
              <a:endParaRPr 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256459-FAF2-4178-A735-88CD06A47F78}"/>
                </a:ext>
              </a:extLst>
            </p:cNvPr>
            <p:cNvSpPr txBox="1"/>
            <p:nvPr/>
          </p:nvSpPr>
          <p:spPr>
            <a:xfrm>
              <a:off x="368751" y="1857154"/>
              <a:ext cx="1879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สร้างสภาพแวดล้อม </a:t>
              </a:r>
              <a:br>
                <a:rPr lang="th-TH" sz="1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และพัฒนาหน่วยงานในสังกัดกระทรวงสาธารณสุขให้เป็นองค์กรส่งเสริมการทำความดี </a:t>
              </a:r>
              <a:br>
                <a:rPr lang="th-TH" sz="1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solidFill>
                    <a:prstClr val="black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เป็นองค์กรคุณธรรมต้นแบบ</a:t>
              </a:r>
              <a:endParaRPr lang="en-US" sz="16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373F47-C578-4089-B0A9-CDF058782B62}"/>
                </a:ext>
              </a:extLst>
            </p:cNvPr>
            <p:cNvSpPr txBox="1"/>
            <p:nvPr/>
          </p:nvSpPr>
          <p:spPr>
            <a:xfrm>
              <a:off x="2641600" y="1867798"/>
              <a:ext cx="1879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เพิ่มประสิทธิภาพการเรียนรู้ ระบบ และกลไกการส่งเสริมคุณธรรม จริยธรรม</a:t>
              </a:r>
              <a:endParaRPr lang="en-US" sz="16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7DC75A-1E95-4EED-B5C6-AFD077E28F1B}"/>
                </a:ext>
              </a:extLst>
            </p:cNvPr>
            <p:cNvSpPr txBox="1"/>
            <p:nvPr/>
          </p:nvSpPr>
          <p:spPr>
            <a:xfrm>
              <a:off x="4752281" y="1894885"/>
              <a:ext cx="19993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ส่งเสริมให้กระทรวงสาธารณสุข เป็นแบบอย่างการส่งเสริมองค์กรคุณธรรมต้นแบบ</a:t>
              </a:r>
              <a:endParaRPr lang="en-US" sz="16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DB49C1-E56C-4D65-98C8-2A275FEA9ED3}"/>
                </a:ext>
              </a:extLst>
            </p:cNvPr>
            <p:cNvSpPr txBox="1"/>
            <p:nvPr/>
          </p:nvSpPr>
          <p:spPr>
            <a:xfrm>
              <a:off x="7046068" y="1904007"/>
              <a:ext cx="1879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latinLnBrk="0"/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ส่งเสริมมาตรฐาน</a:t>
              </a:r>
              <a:b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ทางจริยธรรม </a:t>
              </a:r>
              <a:b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และสร้างสังคม-วัฒนธรรม</a:t>
              </a:r>
              <a:b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</a:br>
              <a:r>
                <a:rPr lang="th-TH" sz="1600" b="1" dirty="0">
                  <a:solidFill>
                    <a:srgbClr val="002060"/>
                  </a:solidFill>
                  <a:latin typeface="DB BrandVoice X" panose="02000506090000020004" pitchFamily="2" charset="-34"/>
                  <a:cs typeface="DB BrandVoice X" panose="02000506090000020004" pitchFamily="2" charset="-34"/>
                </a:rPr>
                <a:t>ภายในหน่วยงาน</a:t>
              </a:r>
              <a:endParaRPr lang="en-US" sz="16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endParaRPr>
            </a:p>
          </p:txBody>
        </p:sp>
      </p:grpSp>
      <p:sp>
        <p:nvSpPr>
          <p:cNvPr id="3" name="Arrow: Right 2">
            <a:extLst>
              <a:ext uri="{FF2B5EF4-FFF2-40B4-BE49-F238E27FC236}">
                <a16:creationId xmlns:a16="http://schemas.microsoft.com/office/drawing/2014/main" id="{D89F6306-75D2-417B-8244-E8429AE821FA}"/>
              </a:ext>
            </a:extLst>
          </p:cNvPr>
          <p:cNvSpPr/>
          <p:nvPr/>
        </p:nvSpPr>
        <p:spPr>
          <a:xfrm rot="16200000">
            <a:off x="3772355" y="2060036"/>
            <a:ext cx="359324" cy="971900"/>
          </a:xfrm>
          <a:prstGeom prst="rightArrow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4E4C21A-DA01-4335-9836-B4BD5BAE47C7}"/>
              </a:ext>
            </a:extLst>
          </p:cNvPr>
          <p:cNvSpPr/>
          <p:nvPr/>
        </p:nvSpPr>
        <p:spPr>
          <a:xfrm rot="5400000">
            <a:off x="5006402" y="2060036"/>
            <a:ext cx="359324" cy="971900"/>
          </a:xfrm>
          <a:prstGeom prst="rightArrow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8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25E746-C2E0-488D-9FE9-2E6C54376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10099"/>
          <a:stretch/>
        </p:blipFill>
        <p:spPr>
          <a:xfrm>
            <a:off x="5413431" y="231775"/>
            <a:ext cx="3529013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5A7185DD-3F02-4495-9FC1-C86B4F07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23" y="2407409"/>
            <a:ext cx="4397375" cy="1938988"/>
          </a:xfrm>
          <a:prstGeom prst="rect">
            <a:avLst/>
          </a:prstGeom>
          <a:noFill/>
          <a:ln>
            <a:noFill/>
          </a:ln>
        </p:spPr>
        <p:txBody>
          <a:bodyPr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defTabSz="91279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0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ประกาศในราชกิจจานุเบกษา </a:t>
            </a:r>
          </a:p>
          <a:p>
            <a:pPr algn="ctr" defTabSz="91279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0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เมื่อวันที่ 16 เมษายน พ.ศ. 2562 </a:t>
            </a:r>
          </a:p>
          <a:p>
            <a:pPr algn="ctr" defTabSz="91279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0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มีผลใช้บังคับ</a:t>
            </a:r>
          </a:p>
          <a:p>
            <a:pPr algn="ctr" defTabSz="91279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0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เมื่อวันที่ 17 เมษายน พ.ศ. 2562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18E10F-34C2-4696-95BF-C848656C78C6}"/>
              </a:ext>
            </a:extLst>
          </p:cNvPr>
          <p:cNvSpPr/>
          <p:nvPr/>
        </p:nvSpPr>
        <p:spPr>
          <a:xfrm>
            <a:off x="107504" y="504649"/>
            <a:ext cx="51530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8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6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พระราชบัญญัติ</a:t>
            </a:r>
          </a:p>
          <a:p>
            <a:pPr algn="ctr" defTabSz="914378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600" b="1" spc="-60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มาตรฐานทางจริยธรรม พ.ศ. 2562 </a:t>
            </a:r>
          </a:p>
        </p:txBody>
      </p:sp>
      <p:sp>
        <p:nvSpPr>
          <p:cNvPr id="103430" name="AutoShape 4">
            <a:extLst>
              <a:ext uri="{FF2B5EF4-FFF2-40B4-BE49-F238E27FC236}">
                <a16:creationId xmlns:a16="http://schemas.microsoft.com/office/drawing/2014/main" id="{E5406E35-9A96-4E5A-940A-83E0A93DB0B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2714449" y="526193"/>
            <a:ext cx="6350" cy="306000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A315FAA-FAAB-4042-9818-B80824731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623533" y="623533"/>
            <a:ext cx="2494130" cy="124706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3F683-7B9E-4F59-8FFC-DEFDE2B36F4C}"/>
              </a:ext>
            </a:extLst>
          </p:cNvPr>
          <p:cNvGrpSpPr/>
          <p:nvPr/>
        </p:nvGrpSpPr>
        <p:grpSpPr>
          <a:xfrm>
            <a:off x="2301715" y="192106"/>
            <a:ext cx="2385235" cy="1611279"/>
            <a:chOff x="3947772" y="744008"/>
            <a:chExt cx="4770469" cy="4244252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9E94FEFE-374B-4AEC-BF58-6BDC55406993}"/>
                </a:ext>
              </a:extLst>
            </p:cNvPr>
            <p:cNvGrpSpPr/>
            <p:nvPr/>
          </p:nvGrpSpPr>
          <p:grpSpPr>
            <a:xfrm>
              <a:off x="3947772" y="744008"/>
              <a:ext cx="4770469" cy="4244252"/>
              <a:chOff x="0" y="0"/>
              <a:chExt cx="1173225" cy="1109667"/>
            </a:xfrm>
            <a:solidFill>
              <a:srgbClr val="D1EBFD"/>
            </a:solidFill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E27E0265-7000-41BB-8245-D8195805AC1B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</p:spPr>
            <p:txBody>
              <a:bodyPr/>
              <a:lstStyle/>
              <a:p>
                <a:endParaRPr lang="th-TH" dirty="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BFCA7D-3426-4687-9954-B338DF64EA5A}"/>
                </a:ext>
              </a:extLst>
            </p:cNvPr>
            <p:cNvSpPr txBox="1"/>
            <p:nvPr/>
          </p:nvSpPr>
          <p:spPr>
            <a:xfrm>
              <a:off x="4890596" y="1033966"/>
              <a:ext cx="3180999" cy="3607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>
                <a:defRPr/>
              </a:pPr>
              <a:r>
                <a:rPr lang="th-TH" sz="8300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บวร</a:t>
              </a:r>
              <a:endParaRPr lang="en-US" sz="83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41707C-0A81-452A-8100-033F80FF6391}"/>
              </a:ext>
            </a:extLst>
          </p:cNvPr>
          <p:cNvGrpSpPr/>
          <p:nvPr/>
        </p:nvGrpSpPr>
        <p:grpSpPr>
          <a:xfrm>
            <a:off x="266700" y="2662005"/>
            <a:ext cx="2385235" cy="2156862"/>
            <a:chOff x="6977704" y="5523124"/>
            <a:chExt cx="4770469" cy="4313724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F74BB5C3-BBBB-41E6-9590-F3CE86AFB2CC}"/>
                </a:ext>
              </a:extLst>
            </p:cNvPr>
            <p:cNvGrpSpPr/>
            <p:nvPr/>
          </p:nvGrpSpPr>
          <p:grpSpPr>
            <a:xfrm>
              <a:off x="6977704" y="5523124"/>
              <a:ext cx="4770469" cy="4244252"/>
              <a:chOff x="0" y="0"/>
              <a:chExt cx="1173225" cy="1109667"/>
            </a:xfrm>
            <a:solidFill>
              <a:srgbClr val="D1EBFD"/>
            </a:solidFill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AE811D82-BFC3-4910-9C52-EA72B6BECC40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th-TH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6D51D4-5E4A-4EAC-9CE4-0FA266B878B3}"/>
                </a:ext>
              </a:extLst>
            </p:cNvPr>
            <p:cNvSpPr txBox="1"/>
            <p:nvPr/>
          </p:nvSpPr>
          <p:spPr>
            <a:xfrm>
              <a:off x="8001000" y="5589532"/>
              <a:ext cx="3036727" cy="4247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latinLnBrk="0">
                <a:defRPr/>
              </a:pPr>
              <a:r>
                <a:rPr lang="en-US" sz="4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Social </a:t>
              </a:r>
            </a:p>
            <a:p>
              <a:pPr defTabSz="457200" latinLnBrk="0">
                <a:defRPr/>
              </a:pPr>
              <a:r>
                <a:rPr lang="en-US" sz="4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Credit </a:t>
              </a:r>
            </a:p>
            <a:p>
              <a:pPr defTabSz="457200" latinLnBrk="0">
                <a:defRPr/>
              </a:pPr>
              <a:r>
                <a:rPr lang="en-US" sz="44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System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6F9EB9-844E-4997-BB15-EA339CAEAF61}"/>
              </a:ext>
            </a:extLst>
          </p:cNvPr>
          <p:cNvSpPr txBox="1"/>
          <p:nvPr/>
        </p:nvSpPr>
        <p:spPr>
          <a:xfrm>
            <a:off x="76200" y="25698"/>
            <a:ext cx="2018501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en-US" sz="8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2568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6E079-2BC1-4041-80D8-AC03707F932E}"/>
              </a:ext>
            </a:extLst>
          </p:cNvPr>
          <p:cNvGrpSpPr/>
          <p:nvPr/>
        </p:nvGrpSpPr>
        <p:grpSpPr>
          <a:xfrm rot="11346902" flipH="1">
            <a:off x="6836153" y="2057176"/>
            <a:ext cx="692770" cy="744096"/>
            <a:chOff x="0" y="0"/>
            <a:chExt cx="1715587" cy="19842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F248003-76E2-4BCB-8CCF-C54DEBD64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5400000">
              <a:off x="0" y="0"/>
              <a:ext cx="1339276" cy="133927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76C4C40-8349-4227-B512-14D87D10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2700000">
              <a:off x="549177" y="820266"/>
              <a:ext cx="967703" cy="962864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2843D8A7-F305-486F-BF41-F3AC94A7E6C4}"/>
              </a:ext>
            </a:extLst>
          </p:cNvPr>
          <p:cNvSpPr/>
          <p:nvPr/>
        </p:nvSpPr>
        <p:spPr>
          <a:xfrm>
            <a:off x="4995753" y="546873"/>
            <a:ext cx="4225837" cy="15414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>
              <a:lnSpc>
                <a:spcPts val="5550"/>
              </a:lnSpc>
              <a:defRPr/>
            </a:pPr>
            <a:r>
              <a:rPr lang="en-US" sz="5000" b="1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Positive Reflection </a:t>
            </a:r>
          </a:p>
          <a:p>
            <a:pPr defTabSz="457200" latinLnBrk="0">
              <a:lnSpc>
                <a:spcPts val="5550"/>
              </a:lnSpc>
              <a:defRPr/>
            </a:pPr>
            <a:r>
              <a:rPr lang="th-TH" sz="5000" b="1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ในตนเอง</a:t>
            </a:r>
            <a:r>
              <a:rPr lang="th-TH" sz="5000" dirty="0">
                <a:solidFill>
                  <a:schemeClr val="bg1"/>
                </a:solidFill>
                <a:latin typeface="DB Adman X" panose="02000506090000020004" pitchFamily="2" charset="-34"/>
                <a:ea typeface="Calibri" panose="020F0502020204030204" pitchFamily="34" charset="0"/>
                <a:cs typeface="DB Adman X" panose="02000506090000020004" pitchFamily="2" charset="-34"/>
              </a:rPr>
              <a:t> </a:t>
            </a:r>
            <a:endParaRPr lang="en-US" sz="5000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B5BF31-A34A-424C-8915-D19072BC08B4}"/>
              </a:ext>
            </a:extLst>
          </p:cNvPr>
          <p:cNvGrpSpPr/>
          <p:nvPr/>
        </p:nvGrpSpPr>
        <p:grpSpPr>
          <a:xfrm>
            <a:off x="2326160" y="1905032"/>
            <a:ext cx="2385235" cy="1513946"/>
            <a:chOff x="3947772" y="744008"/>
            <a:chExt cx="4770469" cy="4244252"/>
          </a:xfrm>
          <a:solidFill>
            <a:srgbClr val="0073E6"/>
          </a:solidFill>
        </p:grpSpPr>
        <p:grpSp>
          <p:nvGrpSpPr>
            <p:cNvPr id="23" name="Group 3">
              <a:extLst>
                <a:ext uri="{FF2B5EF4-FFF2-40B4-BE49-F238E27FC236}">
                  <a16:creationId xmlns:a16="http://schemas.microsoft.com/office/drawing/2014/main" id="{9F88AAFC-4DA2-465C-9A4A-428F0014E79A}"/>
                </a:ext>
              </a:extLst>
            </p:cNvPr>
            <p:cNvGrpSpPr/>
            <p:nvPr/>
          </p:nvGrpSpPr>
          <p:grpSpPr>
            <a:xfrm>
              <a:off x="3947772" y="744008"/>
              <a:ext cx="4770469" cy="4244252"/>
              <a:chOff x="0" y="0"/>
              <a:chExt cx="1173225" cy="1109667"/>
            </a:xfrm>
            <a:grpFill/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0590D9C3-5B87-4444-8110-15D09FC81DAC}"/>
                  </a:ext>
                </a:extLst>
              </p:cNvPr>
              <p:cNvSpPr/>
              <p:nvPr/>
            </p:nvSpPr>
            <p:spPr>
              <a:xfrm>
                <a:off x="0" y="0"/>
                <a:ext cx="1173225" cy="1109667"/>
              </a:xfrm>
              <a:custGeom>
                <a:avLst/>
                <a:gdLst/>
                <a:ahLst/>
                <a:cxnLst/>
                <a:rect l="l" t="t" r="r" b="b"/>
                <a:pathLst>
                  <a:path w="1173225" h="1109667">
                    <a:moveTo>
                      <a:pt x="1048765" y="1109667"/>
                    </a:moveTo>
                    <a:lnTo>
                      <a:pt x="124460" y="1109667"/>
                    </a:lnTo>
                    <a:cubicBezTo>
                      <a:pt x="55880" y="1109667"/>
                      <a:pt x="0" y="1053787"/>
                      <a:pt x="0" y="98520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48765" y="0"/>
                    </a:lnTo>
                    <a:cubicBezTo>
                      <a:pt x="1117345" y="0"/>
                      <a:pt x="1173225" y="55880"/>
                      <a:pt x="1173225" y="124460"/>
                    </a:cubicBezTo>
                    <a:lnTo>
                      <a:pt x="1173225" y="985207"/>
                    </a:lnTo>
                    <a:cubicBezTo>
                      <a:pt x="1173225" y="1053787"/>
                      <a:pt x="1117345" y="1109667"/>
                      <a:pt x="1048765" y="1109667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CDC321-775F-4D16-8715-0F32F140A46B}"/>
                </a:ext>
              </a:extLst>
            </p:cNvPr>
            <p:cNvSpPr txBox="1"/>
            <p:nvPr/>
          </p:nvSpPr>
          <p:spPr>
            <a:xfrm>
              <a:off x="4388522" y="1075758"/>
              <a:ext cx="4014561" cy="371017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 defTabSz="457200" latinLnBrk="0">
                <a:defRPr/>
              </a:pPr>
              <a:r>
                <a:rPr lang="th-TH" sz="40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อนุรักษ์</a:t>
              </a:r>
            </a:p>
            <a:p>
              <a:pPr algn="ctr" defTabSz="457200" latinLnBrk="0">
                <a:defRPr/>
              </a:pPr>
              <a:r>
                <a:rPr lang="th-TH" sz="4000" b="1" dirty="0">
                  <a:latin typeface="DB Adman X" panose="02000506090000020004" pitchFamily="2" charset="-34"/>
                  <a:cs typeface="DB Adman X" panose="02000506090000020004" pitchFamily="2" charset="-34"/>
                </a:rPr>
                <a:t>สิ่งแวดล้อม</a:t>
              </a:r>
              <a:endParaRPr lang="en-US" sz="4000" b="1" dirty="0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FD6F3-5203-4F1B-95D4-46EAA7B65A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85" y="2777823"/>
            <a:ext cx="4083988" cy="22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206742" y="-4353331"/>
            <a:ext cx="831448" cy="9301187"/>
            <a:chOff x="0" y="-38100"/>
            <a:chExt cx="949103" cy="5256395"/>
          </a:xfrm>
        </p:grpSpPr>
        <p:sp>
          <p:nvSpPr>
            <p:cNvPr id="3" name="Freeform 3"/>
            <p:cNvSpPr/>
            <p:nvPr/>
          </p:nvSpPr>
          <p:spPr>
            <a:xfrm>
              <a:off x="136303" y="0"/>
              <a:ext cx="812800" cy="5218295"/>
            </a:xfrm>
            <a:custGeom>
              <a:avLst/>
              <a:gdLst/>
              <a:ahLst/>
              <a:cxnLst/>
              <a:rect l="l" t="t" r="r" b="b"/>
              <a:pathLst>
                <a:path w="949103" h="5218295">
                  <a:moveTo>
                    <a:pt x="0" y="0"/>
                  </a:moveTo>
                  <a:lnTo>
                    <a:pt x="949103" y="0"/>
                  </a:lnTo>
                  <a:lnTo>
                    <a:pt x="949103" y="5218295"/>
                  </a:lnTo>
                  <a:lnTo>
                    <a:pt x="0" y="5218295"/>
                  </a:lnTo>
                  <a:close/>
                </a:path>
              </a:pathLst>
            </a:custGeom>
            <a:solidFill>
              <a:srgbClr val="000000">
                <a:alpha val="44706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 latinLnBrk="0">
                <a:lnSpc>
                  <a:spcPts val="1330"/>
                </a:lnSpc>
                <a:defRPr/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B52751A-FC01-4C7B-BC32-41034965E322}"/>
              </a:ext>
            </a:extLst>
          </p:cNvPr>
          <p:cNvSpPr txBox="1"/>
          <p:nvPr/>
        </p:nvSpPr>
        <p:spPr>
          <a:xfrm>
            <a:off x="0" y="52051"/>
            <a:ext cx="9183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defRPr/>
            </a:pPr>
            <a:r>
              <a:rPr lang="th-TH" sz="22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ตัวชี้วัดแผนปฏิบัติราชการด้านการส่งเสริมคุณธรรมฯ ระยะที่ 2 (พ.ศ. 2566-2570) และผลฯ ปีงบฯ</a:t>
            </a:r>
            <a:endParaRPr lang="en-US" sz="2200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9E679AF1-F633-45C8-AD42-BCE95C9E1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738015"/>
              </p:ext>
            </p:extLst>
          </p:nvPr>
        </p:nvGraphicFramePr>
        <p:xfrm>
          <a:off x="332055" y="712987"/>
          <a:ext cx="8519655" cy="419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0452">
                  <a:extLst>
                    <a:ext uri="{9D8B030D-6E8A-4147-A177-3AD203B41FA5}">
                      <a16:colId xmlns:a16="http://schemas.microsoft.com/office/drawing/2014/main" val="392089830"/>
                    </a:ext>
                  </a:extLst>
                </a:gridCol>
                <a:gridCol w="1266675">
                  <a:extLst>
                    <a:ext uri="{9D8B030D-6E8A-4147-A177-3AD203B41FA5}">
                      <a16:colId xmlns:a16="http://schemas.microsoft.com/office/drawing/2014/main" val="2547387410"/>
                    </a:ext>
                  </a:extLst>
                </a:gridCol>
                <a:gridCol w="1292235">
                  <a:extLst>
                    <a:ext uri="{9D8B030D-6E8A-4147-A177-3AD203B41FA5}">
                      <a16:colId xmlns:a16="http://schemas.microsoft.com/office/drawing/2014/main" val="21557080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73242638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85949006"/>
                    </a:ext>
                  </a:extLst>
                </a:gridCol>
                <a:gridCol w="814109">
                  <a:extLst>
                    <a:ext uri="{9D8B030D-6E8A-4147-A177-3AD203B41FA5}">
                      <a16:colId xmlns:a16="http://schemas.microsoft.com/office/drawing/2014/main" val="3920871986"/>
                    </a:ext>
                  </a:extLst>
                </a:gridCol>
              </a:tblGrid>
              <a:tr h="370432">
                <a:tc rowSpan="2">
                  <a:txBody>
                    <a:bodyPr/>
                    <a:lstStyle/>
                    <a:p>
                      <a:pPr algn="ctr"/>
                      <a:r>
                        <a:rPr lang="th-TH" sz="27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ตัวชี้วัด</a:t>
                      </a:r>
                      <a:endParaRPr lang="en-US" sz="27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ค่าเป้าหมาย และผลของตัวชี้วัด ปีงบประมาณ...  </a:t>
                      </a:r>
                      <a:endParaRPr lang="en-US" sz="2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4302750"/>
                  </a:ext>
                </a:extLst>
              </a:tr>
              <a:tr h="577874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2566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2567</a:t>
                      </a:r>
                      <a:endParaRPr lang="en-US" sz="20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2568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2569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ปี 2570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34401"/>
                  </a:ext>
                </a:extLst>
              </a:tr>
              <a:tr h="844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ร้อยละของหน่วยงานในสังกัดกระทรวงสาธารณสุข</a:t>
                      </a:r>
                      <a:b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ผ่านเกณฑ์การประเมินเป็นองค์กรคุณธรรมต้นแบบ</a:t>
                      </a:r>
                    </a:p>
                    <a:p>
                      <a:pPr algn="l"/>
                      <a:endParaRPr lang="en-US" sz="1600" spc="0" baseline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algn="ctr"/>
                      <a:endParaRPr lang="th-TH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81.05)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algn="ctr"/>
                      <a:endParaRPr lang="th-TH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75 Naraias" pitchFamily="2" charset="2"/>
                          <a:cs typeface="DB Adman X" panose="02000506090000020004" pitchFamily="2" charset="-34"/>
                        </a:rPr>
                        <a:t>(ร้อยละ 79.60)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272247"/>
                  </a:ext>
                </a:extLst>
              </a:tr>
              <a:tr h="992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ร้อยละของหน่วยงานในสังกัดสำนักงาน</a:t>
                      </a:r>
                      <a:b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ปลัดกระทรวงสาธารณสุขผ่านเกณฑ์การประเมิน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0" baseline="0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เป็นองค์กรคุณธรรมต้นแบบ</a:t>
                      </a:r>
                    </a:p>
                    <a:p>
                      <a:pPr algn="l"/>
                      <a:endParaRPr lang="en-US" sz="1600" spc="0" baseline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algn="ctr"/>
                      <a:endParaRPr lang="th-TH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84.62)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b="1" dirty="0">
                        <a:solidFill>
                          <a:srgbClr val="C00000"/>
                        </a:solidFill>
                        <a:latin typeface="DB 75 Naraias" pitchFamily="2" charset="2"/>
                        <a:cs typeface="DB Adman X" panose="02000506090000020004" pitchFamily="2" charset="-34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75 Naraias" pitchFamily="2" charset="2"/>
                          <a:cs typeface="DB Adman X" panose="02000506090000020004" pitchFamily="2" charset="-34"/>
                        </a:rPr>
                        <a:t>(ร้อยละ 95.83)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2190747"/>
                  </a:ext>
                </a:extLst>
              </a:tr>
              <a:tr h="8445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ร้อยละของหน่วยงานในสังกัดกระทรวงสาธารณสุข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ผ่านเกณฑ์การประเมิน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ITA</a:t>
                      </a:r>
                    </a:p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92</a:t>
                      </a:r>
                    </a:p>
                    <a:p>
                      <a:pPr algn="ctr"/>
                      <a:endParaRPr lang="th-TH" sz="14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algn="ctr"/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(ร้อยละ 64.71)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DD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  <a:p>
                      <a:pPr algn="ctr"/>
                      <a:endParaRPr lang="en-US" sz="14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75 Naraias" pitchFamily="2" charset="2"/>
                          <a:cs typeface="DB Adman X" panose="02000506090000020004" pitchFamily="2" charset="-34"/>
                        </a:rPr>
                        <a:t>(ร้อยละ 94.12)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94</a:t>
                      </a: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95</a:t>
                      </a:r>
                      <a:endParaRPr lang="en-US" sz="18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213185"/>
                  </a:ext>
                </a:extLst>
              </a:tr>
              <a:tr h="480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spc="-76" dirty="0">
                          <a:solidFill>
                            <a:prstClr val="black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ดัชนีความสุขคนทำงาน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ร้อยละ 70 เมื่อสิ้นปี พ.ศ. 2580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51464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31183C-3DF1-4D5E-B94F-9E9FA24D5067}"/>
              </a:ext>
            </a:extLst>
          </p:cNvPr>
          <p:cNvCxnSpPr>
            <a:cxnSpLocks/>
          </p:cNvCxnSpPr>
          <p:nvPr/>
        </p:nvCxnSpPr>
        <p:spPr>
          <a:xfrm>
            <a:off x="3808989" y="2139702"/>
            <a:ext cx="12573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8CA3BECE-E4E7-7BD7-A345-E5B135EE5065}"/>
              </a:ext>
            </a:extLst>
          </p:cNvPr>
          <p:cNvCxnSpPr>
            <a:cxnSpLocks/>
          </p:cNvCxnSpPr>
          <p:nvPr/>
        </p:nvCxnSpPr>
        <p:spPr>
          <a:xfrm>
            <a:off x="5066289" y="2139702"/>
            <a:ext cx="1273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4B2259C2-1880-6D97-4689-7AC393B9FE54}"/>
              </a:ext>
            </a:extLst>
          </p:cNvPr>
          <p:cNvCxnSpPr>
            <a:cxnSpLocks/>
          </p:cNvCxnSpPr>
          <p:nvPr/>
        </p:nvCxnSpPr>
        <p:spPr>
          <a:xfrm>
            <a:off x="3792359" y="3003798"/>
            <a:ext cx="1273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5">
            <a:extLst>
              <a:ext uri="{FF2B5EF4-FFF2-40B4-BE49-F238E27FC236}">
                <a16:creationId xmlns:a16="http://schemas.microsoft.com/office/drawing/2014/main" id="{E14EFACF-5B56-D885-B448-E7D1085A56B5}"/>
              </a:ext>
            </a:extLst>
          </p:cNvPr>
          <p:cNvCxnSpPr>
            <a:cxnSpLocks/>
          </p:cNvCxnSpPr>
          <p:nvPr/>
        </p:nvCxnSpPr>
        <p:spPr>
          <a:xfrm>
            <a:off x="3808989" y="3939902"/>
            <a:ext cx="1273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5">
            <a:extLst>
              <a:ext uri="{FF2B5EF4-FFF2-40B4-BE49-F238E27FC236}">
                <a16:creationId xmlns:a16="http://schemas.microsoft.com/office/drawing/2014/main" id="{E44763D0-E93E-0A53-512F-22B9756EB622}"/>
              </a:ext>
            </a:extLst>
          </p:cNvPr>
          <p:cNvCxnSpPr>
            <a:cxnSpLocks/>
          </p:cNvCxnSpPr>
          <p:nvPr/>
        </p:nvCxnSpPr>
        <p:spPr>
          <a:xfrm>
            <a:off x="5066289" y="3003798"/>
            <a:ext cx="1273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">
            <a:extLst>
              <a:ext uri="{FF2B5EF4-FFF2-40B4-BE49-F238E27FC236}">
                <a16:creationId xmlns:a16="http://schemas.microsoft.com/office/drawing/2014/main" id="{5DEFAAEC-7F10-0DE9-E56D-9EC0641368F7}"/>
              </a:ext>
            </a:extLst>
          </p:cNvPr>
          <p:cNvCxnSpPr>
            <a:cxnSpLocks/>
          </p:cNvCxnSpPr>
          <p:nvPr/>
        </p:nvCxnSpPr>
        <p:spPr>
          <a:xfrm>
            <a:off x="5082919" y="3939902"/>
            <a:ext cx="12739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40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283691" y="2832"/>
            <a:ext cx="4855677" cy="5143500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7AFB3379-CCFE-47D6-9937-24D6084CF1B6}"/>
              </a:ext>
            </a:extLst>
          </p:cNvPr>
          <p:cNvGrpSpPr>
            <a:grpSpLocks noChangeAspect="1"/>
          </p:cNvGrpSpPr>
          <p:nvPr/>
        </p:nvGrpSpPr>
        <p:grpSpPr>
          <a:xfrm>
            <a:off x="2544135" y="786506"/>
            <a:ext cx="3549572" cy="3505291"/>
            <a:chOff x="0" y="0"/>
            <a:chExt cx="2540000" cy="2540000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4878BC5-EEBC-4191-92BC-19489C22B24B}"/>
                </a:ext>
              </a:extLst>
            </p:cNvPr>
            <p:cNvSpPr/>
            <p:nvPr/>
          </p:nvSpPr>
          <p:spPr>
            <a:xfrm>
              <a:off x="1270000" y="0"/>
              <a:ext cx="1225947" cy="1104203"/>
            </a:xfrm>
            <a:custGeom>
              <a:avLst/>
              <a:gdLst/>
              <a:ahLst/>
              <a:cxnLst/>
              <a:rect l="l" t="t" r="r" b="b"/>
              <a:pathLst>
                <a:path w="1225947" h="1104203">
                  <a:moveTo>
                    <a:pt x="0" y="0"/>
                  </a:moveTo>
                  <a:cubicBezTo>
                    <a:pt x="573695" y="0"/>
                    <a:pt x="1076156" y="384611"/>
                    <a:pt x="1225947" y="938406"/>
                  </a:cubicBezTo>
                  <a:lnTo>
                    <a:pt x="612973" y="1104203"/>
                  </a:lnTo>
                  <a:cubicBezTo>
                    <a:pt x="538078" y="827305"/>
                    <a:pt x="286848" y="635000"/>
                    <a:pt x="0" y="63500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1D2E2B9-A124-440C-B687-8152DED7BCB1}"/>
                </a:ext>
              </a:extLst>
            </p:cNvPr>
            <p:cNvSpPr/>
            <p:nvPr/>
          </p:nvSpPr>
          <p:spPr>
            <a:xfrm>
              <a:off x="1617102" y="877548"/>
              <a:ext cx="1038022" cy="1455928"/>
            </a:xfrm>
            <a:custGeom>
              <a:avLst/>
              <a:gdLst/>
              <a:ahLst/>
              <a:cxnLst/>
              <a:rect l="l" t="t" r="r" b="b"/>
              <a:pathLst>
                <a:path w="1038022" h="1455928">
                  <a:moveTo>
                    <a:pt x="860740" y="0"/>
                  </a:moveTo>
                  <a:cubicBezTo>
                    <a:pt x="1038021" y="545617"/>
                    <a:pt x="827504" y="1142337"/>
                    <a:pt x="347101" y="1455928"/>
                  </a:cubicBezTo>
                  <a:lnTo>
                    <a:pt x="0" y="924190"/>
                  </a:lnTo>
                  <a:cubicBezTo>
                    <a:pt x="240201" y="767394"/>
                    <a:pt x="345460" y="469035"/>
                    <a:pt x="256819" y="19622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82FAD75-EE0A-4613-87CB-F30101A69540}"/>
                </a:ext>
              </a:extLst>
            </p:cNvPr>
            <p:cNvSpPr/>
            <p:nvPr/>
          </p:nvSpPr>
          <p:spPr>
            <a:xfrm>
              <a:off x="473094" y="1764429"/>
              <a:ext cx="1543393" cy="870232"/>
            </a:xfrm>
            <a:custGeom>
              <a:avLst/>
              <a:gdLst/>
              <a:ahLst/>
              <a:cxnLst/>
              <a:rect l="l" t="t" r="r" b="b"/>
              <a:pathLst>
                <a:path w="1543393" h="870232">
                  <a:moveTo>
                    <a:pt x="1543393" y="533023"/>
                  </a:moveTo>
                  <a:cubicBezTo>
                    <a:pt x="1079264" y="870232"/>
                    <a:pt x="446696" y="854415"/>
                    <a:pt x="0" y="494430"/>
                  </a:cubicBezTo>
                  <a:lnTo>
                    <a:pt x="398453" y="0"/>
                  </a:lnTo>
                  <a:cubicBezTo>
                    <a:pt x="621801" y="179993"/>
                    <a:pt x="938085" y="187902"/>
                    <a:pt x="1170150" y="1929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9DE6A68-5A25-4F64-BC0A-FC1A083926BF}"/>
                </a:ext>
              </a:extLst>
            </p:cNvPr>
            <p:cNvSpPr/>
            <p:nvPr/>
          </p:nvSpPr>
          <p:spPr>
            <a:xfrm>
              <a:off x="-121047" y="817672"/>
              <a:ext cx="1017804" cy="1479780"/>
            </a:xfrm>
            <a:custGeom>
              <a:avLst/>
              <a:gdLst/>
              <a:ahLst/>
              <a:cxnLst/>
              <a:rect l="l" t="t" r="r" b="b"/>
              <a:pathLst>
                <a:path w="1017804" h="1479780">
                  <a:moveTo>
                    <a:pt x="644560" y="1479780"/>
                  </a:moveTo>
                  <a:cubicBezTo>
                    <a:pt x="180430" y="1142570"/>
                    <a:pt x="0" y="536074"/>
                    <a:pt x="204329" y="0"/>
                  </a:cubicBezTo>
                  <a:lnTo>
                    <a:pt x="797688" y="226164"/>
                  </a:lnTo>
                  <a:cubicBezTo>
                    <a:pt x="695523" y="494201"/>
                    <a:pt x="785739" y="797449"/>
                    <a:pt x="1017803" y="96605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B3735AF-8CFF-4FE3-8ACF-21E7A7F01EE2}"/>
                </a:ext>
              </a:extLst>
            </p:cNvPr>
            <p:cNvSpPr/>
            <p:nvPr/>
          </p:nvSpPr>
          <p:spPr>
            <a:xfrm>
              <a:off x="62158" y="0"/>
              <a:ext cx="1207778" cy="1073774"/>
            </a:xfrm>
            <a:custGeom>
              <a:avLst/>
              <a:gdLst/>
              <a:ahLst/>
              <a:cxnLst/>
              <a:rect l="l" t="t" r="r" b="b"/>
              <a:pathLst>
                <a:path w="1207778" h="1073774">
                  <a:moveTo>
                    <a:pt x="0" y="877548"/>
                  </a:moveTo>
                  <a:cubicBezTo>
                    <a:pt x="170006" y="354324"/>
                    <a:pt x="657564" y="55"/>
                    <a:pt x="1207715" y="0"/>
                  </a:cubicBezTo>
                  <a:lnTo>
                    <a:pt x="1207779" y="635000"/>
                  </a:lnTo>
                  <a:cubicBezTo>
                    <a:pt x="932703" y="635027"/>
                    <a:pt x="688924" y="812162"/>
                    <a:pt x="603921" y="107377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20" name="Picture 14">
            <a:extLst>
              <a:ext uri="{FF2B5EF4-FFF2-40B4-BE49-F238E27FC236}">
                <a16:creationId xmlns:a16="http://schemas.microsoft.com/office/drawing/2014/main" id="{4A5BAD1E-4E75-4BEF-BB0E-0EB45348B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73117" y="1662734"/>
            <a:ext cx="1218546" cy="16110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27EDD4-3744-47F2-B110-2A60F0FD9075}"/>
              </a:ext>
            </a:extLst>
          </p:cNvPr>
          <p:cNvSpPr txBox="1"/>
          <p:nvPr/>
        </p:nvSpPr>
        <p:spPr>
          <a:xfrm>
            <a:off x="3368043" y="2306929"/>
            <a:ext cx="194394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lnSpc>
                <a:spcPts val="3000"/>
              </a:lnSpc>
            </a:pPr>
            <a:r>
              <a:rPr lang="th-TH" sz="33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มนุษย์</a:t>
            </a:r>
            <a:br>
              <a:rPr lang="th-TH" sz="33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3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ที่สมบูรณ์</a:t>
            </a:r>
            <a:endParaRPr lang="en-US" sz="33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13A093-B3F7-467F-82C0-1B08305F4CE9}"/>
              </a:ext>
            </a:extLst>
          </p:cNvPr>
          <p:cNvSpPr txBox="1"/>
          <p:nvPr/>
        </p:nvSpPr>
        <p:spPr>
          <a:xfrm>
            <a:off x="5874827" y="387760"/>
            <a:ext cx="3016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ปรับเปลี่ยน</a:t>
            </a:r>
          </a:p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ระบบนิเวศคุณธรรม </a:t>
            </a:r>
            <a:b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ระบบนิเวศจริยธรรม 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F510E-5C80-421C-94D9-9B7F8E903012}"/>
              </a:ext>
            </a:extLst>
          </p:cNvPr>
          <p:cNvSpPr txBox="1"/>
          <p:nvPr/>
        </p:nvSpPr>
        <p:spPr>
          <a:xfrm>
            <a:off x="6109501" y="2306929"/>
            <a:ext cx="314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การเรียนรู้เพื่อ</a:t>
            </a:r>
          </a:p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เสริมสร้างแรงบันดาลใจ </a:t>
            </a:r>
          </a:p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บ่มเพาะความคิดสร้างสรรค์ </a:t>
            </a:r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id="{84167FC5-60C3-4343-97D2-685C5D13739F}"/>
              </a:ext>
            </a:extLst>
          </p:cNvPr>
          <p:cNvSpPr/>
          <p:nvPr/>
        </p:nvSpPr>
        <p:spPr>
          <a:xfrm>
            <a:off x="317147" y="4998131"/>
            <a:ext cx="8496300" cy="114300"/>
          </a:xfrm>
          <a:prstGeom prst="rect">
            <a:avLst/>
          </a:prstGeom>
          <a:solidFill>
            <a:srgbClr val="0C45A6"/>
          </a:solidFill>
        </p:spPr>
        <p:txBody>
          <a:bodyPr/>
          <a:lstStyle/>
          <a:p>
            <a:endParaRPr lang="th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8B67B4-94B3-4D5E-A92A-40C0492F6C46}"/>
              </a:ext>
            </a:extLst>
          </p:cNvPr>
          <p:cNvSpPr txBox="1"/>
          <p:nvPr/>
        </p:nvSpPr>
        <p:spPr>
          <a:xfrm>
            <a:off x="1487357" y="440069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ปลูกฝังจิตสาธารณะ ยึดประโยชน์ส่วนรวมเป็นที่ตั้ง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7208E-E9E3-406E-B072-1BEC9347FB0D}"/>
              </a:ext>
            </a:extLst>
          </p:cNvPr>
          <p:cNvSpPr txBox="1"/>
          <p:nvPr/>
        </p:nvSpPr>
        <p:spPr>
          <a:xfrm>
            <a:off x="337964" y="2476206"/>
            <a:ext cx="27560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มีความซื่อสัตย์สุจริต </a:t>
            </a: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มีวินัย </a:t>
            </a: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มีคุณธรรมจริยธรรม </a:t>
            </a: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มีความรับผิดชอบ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0C8944-3E17-438B-8E50-8F4499EC702F}"/>
              </a:ext>
            </a:extLst>
          </p:cNvPr>
          <p:cNvSpPr txBox="1"/>
          <p:nvPr/>
        </p:nvSpPr>
        <p:spPr>
          <a:xfrm>
            <a:off x="169318" y="395656"/>
            <a:ext cx="4170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เน้นการสร้างคุณธรรมร่วมและค่านิยมที่ดี คือ </a:t>
            </a: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สังคมมีความหวัง (</a:t>
            </a:r>
            <a:r>
              <a:rPr lang="en-US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Hope) </a:t>
            </a:r>
            <a:endParaRPr lang="th-TH" sz="22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สังคมที่เปี่ยมสุข (</a:t>
            </a:r>
            <a:r>
              <a:rPr lang="en-US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Happiness) </a:t>
            </a:r>
            <a:endParaRPr lang="th-TH" sz="22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  <a:p>
            <a:pPr defTabSz="457200" latinLnBrk="0"/>
            <a:r>
              <a:rPr lang="th-TH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สังคมที่มีความสมานฉันท์ (</a:t>
            </a:r>
            <a:r>
              <a:rPr lang="en-US" sz="2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Harmony)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>
            <a:extLst>
              <a:ext uri="{FF2B5EF4-FFF2-40B4-BE49-F238E27FC236}">
                <a16:creationId xmlns:a16="http://schemas.microsoft.com/office/drawing/2014/main" id="{14CE6986-8FB2-4DF2-B2ED-F7CD1700435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325439"/>
            <a:ext cx="8567738" cy="4694237"/>
            <a:chOff x="0" y="-228361"/>
            <a:chExt cx="22844278" cy="12517725"/>
          </a:xfrm>
        </p:grpSpPr>
        <p:grpSp>
          <p:nvGrpSpPr>
            <p:cNvPr id="249860" name="Group 3">
              <a:extLst>
                <a:ext uri="{FF2B5EF4-FFF2-40B4-BE49-F238E27FC236}">
                  <a16:creationId xmlns:a16="http://schemas.microsoft.com/office/drawing/2014/main" id="{CAF1C64E-7EDC-499E-ADB3-2E9AD50F1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49868" name="Freeform 4">
                <a:extLst>
                  <a:ext uri="{FF2B5EF4-FFF2-40B4-BE49-F238E27FC236}">
                    <a16:creationId xmlns:a16="http://schemas.microsoft.com/office/drawing/2014/main" id="{606E0860-2C14-41C4-BE14-2FCCCA06A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249861" name="AutoShape 5">
              <a:extLst>
                <a:ext uri="{FF2B5EF4-FFF2-40B4-BE49-F238E27FC236}">
                  <a16:creationId xmlns:a16="http://schemas.microsoft.com/office/drawing/2014/main" id="{8B43E2D0-891B-458F-8F28-9BAFEBE93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249862" name="Group 6">
              <a:extLst>
                <a:ext uri="{FF2B5EF4-FFF2-40B4-BE49-F238E27FC236}">
                  <a16:creationId xmlns:a16="http://schemas.microsoft.com/office/drawing/2014/main" id="{FE7E4F40-3571-468D-9043-D5C9FE19E5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49867" name="Freeform 7">
                <a:extLst>
                  <a:ext uri="{FF2B5EF4-FFF2-40B4-BE49-F238E27FC236}">
                    <a16:creationId xmlns:a16="http://schemas.microsoft.com/office/drawing/2014/main" id="{0A85B792-B46E-41FC-AEB3-9E4D5437F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3" name="Group 8">
              <a:extLst>
                <a:ext uri="{FF2B5EF4-FFF2-40B4-BE49-F238E27FC236}">
                  <a16:creationId xmlns:a16="http://schemas.microsoft.com/office/drawing/2014/main" id="{6CADB84F-6379-4020-8708-8A247B32D37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49866" name="Freeform 9">
                <a:extLst>
                  <a:ext uri="{FF2B5EF4-FFF2-40B4-BE49-F238E27FC236}">
                    <a16:creationId xmlns:a16="http://schemas.microsoft.com/office/drawing/2014/main" id="{293F7449-3DDA-410C-A1E1-DC959AA5C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249864" name="Group 10">
              <a:extLst>
                <a:ext uri="{FF2B5EF4-FFF2-40B4-BE49-F238E27FC236}">
                  <a16:creationId xmlns:a16="http://schemas.microsoft.com/office/drawing/2014/main" id="{DDF235CC-FFD9-46BA-8B09-B3AC184D58E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249865" name="Freeform 11">
                <a:extLst>
                  <a:ext uri="{FF2B5EF4-FFF2-40B4-BE49-F238E27FC236}">
                    <a16:creationId xmlns:a16="http://schemas.microsoft.com/office/drawing/2014/main" id="{02FB0335-CF18-4C9B-B2C1-06EAB417E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B521BD6F-E617-48AA-8D6C-11604FAEC6D1}"/>
              </a:ext>
            </a:extLst>
          </p:cNvPr>
          <p:cNvGrpSpPr>
            <a:grpSpLocks/>
          </p:cNvGrpSpPr>
          <p:nvPr/>
        </p:nvGrpSpPr>
        <p:grpSpPr bwMode="auto">
          <a:xfrm>
            <a:off x="243424" y="341860"/>
            <a:ext cx="8567738" cy="4694237"/>
            <a:chOff x="0" y="-228361"/>
            <a:chExt cx="22844278" cy="12517725"/>
          </a:xfrm>
        </p:grpSpPr>
        <p:grpSp>
          <p:nvGrpSpPr>
            <p:cNvPr id="14" name="Group 3">
              <a:extLst>
                <a:ext uri="{FF2B5EF4-FFF2-40B4-BE49-F238E27FC236}">
                  <a16:creationId xmlns:a16="http://schemas.microsoft.com/office/drawing/2014/main" id="{059BD096-2A69-4A66-BD6B-33C5FEBF1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279" y="-228361"/>
              <a:ext cx="22645999" cy="11977999"/>
              <a:chOff x="50304" y="-57936"/>
              <a:chExt cx="5745374" cy="30388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3E9C14CA-82F4-4C7D-AD01-BD7634C0E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04" y="-57936"/>
                <a:ext cx="5745374" cy="3038863"/>
              </a:xfrm>
              <a:custGeom>
                <a:avLst/>
                <a:gdLst>
                  <a:gd name="T0" fmla="*/ 5620914 w 5745374"/>
                  <a:gd name="T1" fmla="*/ 3038863 h 3038863"/>
                  <a:gd name="T2" fmla="*/ 124460 w 5745374"/>
                  <a:gd name="T3" fmla="*/ 3038863 h 3038863"/>
                  <a:gd name="T4" fmla="*/ 0 w 5745374"/>
                  <a:gd name="T5" fmla="*/ 2914403 h 3038863"/>
                  <a:gd name="T6" fmla="*/ 0 w 5745374"/>
                  <a:gd name="T7" fmla="*/ 124460 h 3038863"/>
                  <a:gd name="T8" fmla="*/ 124460 w 5745374"/>
                  <a:gd name="T9" fmla="*/ 0 h 3038863"/>
                  <a:gd name="T10" fmla="*/ 5620914 w 5745374"/>
                  <a:gd name="T11" fmla="*/ 0 h 3038863"/>
                  <a:gd name="T12" fmla="*/ 5745374 w 5745374"/>
                  <a:gd name="T13" fmla="*/ 124460 h 3038863"/>
                  <a:gd name="T14" fmla="*/ 5745374 w 5745374"/>
                  <a:gd name="T15" fmla="*/ 2914403 h 3038863"/>
                  <a:gd name="T16" fmla="*/ 5620914 w 5745374"/>
                  <a:gd name="T17" fmla="*/ 3038863 h 30388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745374" h="3038863">
                    <a:moveTo>
                      <a:pt x="5620914" y="3038863"/>
                    </a:moveTo>
                    <a:lnTo>
                      <a:pt x="124460" y="3038863"/>
                    </a:lnTo>
                    <a:cubicBezTo>
                      <a:pt x="55880" y="3038863"/>
                      <a:pt x="0" y="2982983"/>
                      <a:pt x="0" y="29144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20914" y="0"/>
                    </a:lnTo>
                    <a:cubicBezTo>
                      <a:pt x="5689494" y="0"/>
                      <a:pt x="5745374" y="55880"/>
                      <a:pt x="5745374" y="124460"/>
                    </a:cubicBezTo>
                    <a:lnTo>
                      <a:pt x="5745374" y="2914403"/>
                    </a:lnTo>
                    <a:cubicBezTo>
                      <a:pt x="5745374" y="2982983"/>
                      <a:pt x="5689494" y="3038863"/>
                      <a:pt x="5620914" y="3038863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926A1372-FF19-4A0F-8FCD-E97CF168F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2289364"/>
              <a:ext cx="22645999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18B92574-9F82-4E1A-83CB-8083DDD3E79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386781" y="502600"/>
              <a:ext cx="289704" cy="289704"/>
              <a:chOff x="0" y="0"/>
              <a:chExt cx="6350000" cy="63500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3C7B01E-2FDE-46A3-AAC3-EE8CEAA89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DEC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80F6BE39-7A6D-4F73-AE06-7EDCCC95755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039940" y="502600"/>
              <a:ext cx="289704" cy="289704"/>
              <a:chOff x="0" y="0"/>
              <a:chExt cx="6350000" cy="6350000"/>
            </a:xfrm>
          </p:grpSpPr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87A0B792-44AF-43CE-8B59-5907F139E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5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A6F450D-E254-4264-908D-2F39F1D8FD0D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693100" y="502600"/>
              <a:ext cx="289704" cy="289704"/>
              <a:chOff x="0" y="0"/>
              <a:chExt cx="6350000" cy="6350000"/>
            </a:xfrm>
          </p:grpSpPr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91D6A5A-0C5B-40AB-8B95-6C7817D8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F3E34D1D-3B9C-4444-A9C0-9377997ED4C2}"/>
              </a:ext>
            </a:extLst>
          </p:cNvPr>
          <p:cNvSpPr txBox="1">
            <a:spLocks/>
          </p:cNvSpPr>
          <p:nvPr/>
        </p:nvSpPr>
        <p:spPr>
          <a:xfrm>
            <a:off x="395536" y="391726"/>
            <a:ext cx="8357899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altLang="ko-KR" sz="2800" b="1" dirty="0">
                <a:solidFill>
                  <a:schemeClr val="tx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กลไกการขับเคลื่อนการดำเนินงานตามแผนปฏิบัติราชการด้านการส่งเสริมคุณธรรม จริยธรรม กระทรวงสาธารณสุข ระยะที่ 2 (พ.ศ. 2566-2570)</a:t>
            </a:r>
            <a:endParaRPr lang="ko-KR" altLang="en-US" sz="2800" b="1" dirty="0">
              <a:solidFill>
                <a:schemeClr val="tx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7" name="กล่องข้อความ 5">
            <a:extLst>
              <a:ext uri="{FF2B5EF4-FFF2-40B4-BE49-F238E27FC236}">
                <a16:creationId xmlns:a16="http://schemas.microsoft.com/office/drawing/2014/main" id="{5A3AA57A-01E7-4DF0-B5AE-122B1B215AF4}"/>
              </a:ext>
            </a:extLst>
          </p:cNvPr>
          <p:cNvSpPr txBox="1"/>
          <p:nvPr/>
        </p:nvSpPr>
        <p:spPr>
          <a:xfrm>
            <a:off x="6238171" y="1249712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การมีส่วนร่วมของทุกภาคส่วน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8" name="กล่องข้อความ 6">
            <a:extLst>
              <a:ext uri="{FF2B5EF4-FFF2-40B4-BE49-F238E27FC236}">
                <a16:creationId xmlns:a16="http://schemas.microsoft.com/office/drawing/2014/main" id="{F2EE409D-85FF-401D-888B-BC4C483FA497}"/>
              </a:ext>
            </a:extLst>
          </p:cNvPr>
          <p:cNvSpPr txBox="1"/>
          <p:nvPr/>
        </p:nvSpPr>
        <p:spPr>
          <a:xfrm>
            <a:off x="5534649" y="2316121"/>
            <a:ext cx="3340979" cy="10156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ประสานทุกภาคส่วน </a:t>
            </a:r>
            <a:b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ให้ได้ข้อเสนอเชิงนโยบาย </a:t>
            </a:r>
            <a:b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งบประมาณ และองค์ความรู้ด้านวิชาการ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9" name="กล่องข้อความ 7">
            <a:extLst>
              <a:ext uri="{FF2B5EF4-FFF2-40B4-BE49-F238E27FC236}">
                <a16:creationId xmlns:a16="http://schemas.microsoft.com/office/drawing/2014/main" id="{42E5C590-AEFC-4DE3-AFD6-4E7D9A56B379}"/>
              </a:ext>
            </a:extLst>
          </p:cNvPr>
          <p:cNvSpPr txBox="1"/>
          <p:nvPr/>
        </p:nvSpPr>
        <p:spPr>
          <a:xfrm>
            <a:off x="325189" y="2824219"/>
            <a:ext cx="236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รายงานผลการดำเนินงานฯ ภายใต้แผนปฏิบัติงาน</a:t>
            </a:r>
            <a:b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0" name="กล่องข้อความ 8">
            <a:extLst>
              <a:ext uri="{FF2B5EF4-FFF2-40B4-BE49-F238E27FC236}">
                <a16:creationId xmlns:a16="http://schemas.microsoft.com/office/drawing/2014/main" id="{317261B5-990A-46BB-AEF3-C17C9385E291}"/>
              </a:ext>
            </a:extLst>
          </p:cNvPr>
          <p:cNvSpPr txBox="1"/>
          <p:nvPr/>
        </p:nvSpPr>
        <p:spPr>
          <a:xfrm>
            <a:off x="3778276" y="4092470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จัดกระบวนการอย่างเป็นระบบ</a:t>
            </a:r>
            <a:b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และต่อเนื่องให้สอดคล้องกับแผน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1" name="กล่องข้อความ 9">
            <a:extLst>
              <a:ext uri="{FF2B5EF4-FFF2-40B4-BE49-F238E27FC236}">
                <a16:creationId xmlns:a16="http://schemas.microsoft.com/office/drawing/2014/main" id="{43E22790-B634-4E2F-9F9F-D311360EA1A5}"/>
              </a:ext>
            </a:extLst>
          </p:cNvPr>
          <p:cNvSpPr txBox="1"/>
          <p:nvPr/>
        </p:nvSpPr>
        <p:spPr>
          <a:xfrm>
            <a:off x="407311" y="1402669"/>
            <a:ext cx="221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ใช้กลไกให้เกิดประสิทธิภาพปรับปรุงหรือปรับเปลี่ยน</a:t>
            </a:r>
            <a:b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schemeClr val="accent1">
                    <a:lumMod val="50000"/>
                  </a:schemeClr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เท่าที่จำเป็น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32" name="รูปภาพ 11">
            <a:extLst>
              <a:ext uri="{FF2B5EF4-FFF2-40B4-BE49-F238E27FC236}">
                <a16:creationId xmlns:a16="http://schemas.microsoft.com/office/drawing/2014/main" id="{8EFB0662-47A3-4FE4-9C7C-E52271E8D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64" y="1590432"/>
            <a:ext cx="1587387" cy="158738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3" name="คำบรรยายภาพ: เส้นโค้ง 12">
            <a:extLst>
              <a:ext uri="{FF2B5EF4-FFF2-40B4-BE49-F238E27FC236}">
                <a16:creationId xmlns:a16="http://schemas.microsoft.com/office/drawing/2014/main" id="{C98FCA1D-DDCC-4297-BCAF-3462F1D06756}"/>
              </a:ext>
            </a:extLst>
          </p:cNvPr>
          <p:cNvSpPr/>
          <p:nvPr/>
        </p:nvSpPr>
        <p:spPr>
          <a:xfrm flipH="1">
            <a:off x="337191" y="1362594"/>
            <a:ext cx="2418068" cy="1028539"/>
          </a:xfrm>
          <a:prstGeom prst="borderCallout2">
            <a:avLst>
              <a:gd name="adj1" fmla="val 15649"/>
              <a:gd name="adj2" fmla="val -2561"/>
              <a:gd name="adj3" fmla="val 19784"/>
              <a:gd name="adj4" fmla="val -19775"/>
              <a:gd name="adj5" fmla="val 49562"/>
              <a:gd name="adj6" fmla="val -32591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4" name="คำบรรยายภาพ: เส้นโค้ง 13">
            <a:extLst>
              <a:ext uri="{FF2B5EF4-FFF2-40B4-BE49-F238E27FC236}">
                <a16:creationId xmlns:a16="http://schemas.microsoft.com/office/drawing/2014/main" id="{8687953E-2E02-4707-AF50-FFFD7E05F8A3}"/>
              </a:ext>
            </a:extLst>
          </p:cNvPr>
          <p:cNvSpPr/>
          <p:nvPr/>
        </p:nvSpPr>
        <p:spPr>
          <a:xfrm flipH="1">
            <a:off x="316448" y="2752367"/>
            <a:ext cx="2650101" cy="1087193"/>
          </a:xfrm>
          <a:prstGeom prst="borderCallout2">
            <a:avLst>
              <a:gd name="adj1" fmla="val 47539"/>
              <a:gd name="adj2" fmla="val -3126"/>
              <a:gd name="adj3" fmla="val 61357"/>
              <a:gd name="adj4" fmla="val -15799"/>
              <a:gd name="adj5" fmla="val 16431"/>
              <a:gd name="adj6" fmla="val -3715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5" name="คำบรรยายภาพ: เส้นโค้ง 14">
            <a:extLst>
              <a:ext uri="{FF2B5EF4-FFF2-40B4-BE49-F238E27FC236}">
                <a16:creationId xmlns:a16="http://schemas.microsoft.com/office/drawing/2014/main" id="{0E7585B9-6DFD-4F08-B7BC-BD5B5BE94F5D}"/>
              </a:ext>
            </a:extLst>
          </p:cNvPr>
          <p:cNvSpPr/>
          <p:nvPr/>
        </p:nvSpPr>
        <p:spPr>
          <a:xfrm>
            <a:off x="5956560" y="1179714"/>
            <a:ext cx="2850248" cy="576064"/>
          </a:xfrm>
          <a:prstGeom prst="borderCallout2">
            <a:avLst>
              <a:gd name="adj1" fmla="val 30655"/>
              <a:gd name="adj2" fmla="val -8333"/>
              <a:gd name="adj3" fmla="val 18750"/>
              <a:gd name="adj4" fmla="val -16667"/>
              <a:gd name="adj5" fmla="val 103272"/>
              <a:gd name="adj6" fmla="val -3574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6" name="คำบรรยายภาพ: เส้นโค้ง 15">
            <a:extLst>
              <a:ext uri="{FF2B5EF4-FFF2-40B4-BE49-F238E27FC236}">
                <a16:creationId xmlns:a16="http://schemas.microsoft.com/office/drawing/2014/main" id="{EB55C960-72BD-4554-934F-15EE58AB5290}"/>
              </a:ext>
            </a:extLst>
          </p:cNvPr>
          <p:cNvSpPr/>
          <p:nvPr/>
        </p:nvSpPr>
        <p:spPr>
          <a:xfrm>
            <a:off x="5534649" y="2311437"/>
            <a:ext cx="3284155" cy="1025564"/>
          </a:xfrm>
          <a:prstGeom prst="borderCallout2">
            <a:avLst>
              <a:gd name="adj1" fmla="val 53009"/>
              <a:gd name="adj2" fmla="val -4526"/>
              <a:gd name="adj3" fmla="val 67351"/>
              <a:gd name="adj4" fmla="val -15144"/>
              <a:gd name="adj5" fmla="val 52142"/>
              <a:gd name="adj6" fmla="val -21597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7" name="คำบรรยายภาพ: เส้นโค้ง 16">
            <a:extLst>
              <a:ext uri="{FF2B5EF4-FFF2-40B4-BE49-F238E27FC236}">
                <a16:creationId xmlns:a16="http://schemas.microsoft.com/office/drawing/2014/main" id="{BE200519-523E-4950-92EF-D24B6AEF5691}"/>
              </a:ext>
            </a:extLst>
          </p:cNvPr>
          <p:cNvSpPr/>
          <p:nvPr/>
        </p:nvSpPr>
        <p:spPr>
          <a:xfrm rot="5400000">
            <a:off x="4712926" y="2673269"/>
            <a:ext cx="846508" cy="3456384"/>
          </a:xfrm>
          <a:prstGeom prst="borderCallout2">
            <a:avLst>
              <a:gd name="adj1" fmla="val 59365"/>
              <a:gd name="adj2" fmla="val -8811"/>
              <a:gd name="adj3" fmla="val 55765"/>
              <a:gd name="adj4" fmla="val -40564"/>
              <a:gd name="adj5" fmla="val 73137"/>
              <a:gd name="adj6" fmla="val -99202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38" name="Group 4">
            <a:extLst>
              <a:ext uri="{FF2B5EF4-FFF2-40B4-BE49-F238E27FC236}">
                <a16:creationId xmlns:a16="http://schemas.microsoft.com/office/drawing/2014/main" id="{7C3EA94E-E97D-483D-95A7-62D1C67C3C6E}"/>
              </a:ext>
            </a:extLst>
          </p:cNvPr>
          <p:cNvGrpSpPr/>
          <p:nvPr/>
        </p:nvGrpSpPr>
        <p:grpSpPr>
          <a:xfrm>
            <a:off x="5691552" y="1272898"/>
            <a:ext cx="468000" cy="468000"/>
            <a:chOff x="242294" y="1579145"/>
            <a:chExt cx="468000" cy="468000"/>
          </a:xfrm>
        </p:grpSpPr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D0C579F1-9C2B-46DF-A5E0-9B890E9BBFA5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2CF8558A-7E81-4BB0-BB9F-D910DFFF2595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th-TH" altLang="ko-KR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1</a:t>
              </a:r>
              <a:endParaRPr lang="ko-KR" alt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id="{8C034A3C-66D9-46E6-9699-524258A1DE2A}"/>
              </a:ext>
            </a:extLst>
          </p:cNvPr>
          <p:cNvGrpSpPr/>
          <p:nvPr/>
        </p:nvGrpSpPr>
        <p:grpSpPr>
          <a:xfrm>
            <a:off x="5276303" y="2538391"/>
            <a:ext cx="468000" cy="468000"/>
            <a:chOff x="242294" y="1579145"/>
            <a:chExt cx="468000" cy="468000"/>
          </a:xfrm>
        </p:grpSpPr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00FF748B-A24B-46D1-BDB8-7B781065B6DA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C9168081-E8CC-4376-BDC7-F271A97A1F1C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th-TH" altLang="ko-KR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2</a:t>
              </a:r>
              <a:endParaRPr lang="ko-KR" alt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grpSp>
        <p:nvGrpSpPr>
          <p:cNvPr id="44" name="Group 4">
            <a:extLst>
              <a:ext uri="{FF2B5EF4-FFF2-40B4-BE49-F238E27FC236}">
                <a16:creationId xmlns:a16="http://schemas.microsoft.com/office/drawing/2014/main" id="{AE3E0A3B-C9B2-4DC8-BB31-73F351F61582}"/>
              </a:ext>
            </a:extLst>
          </p:cNvPr>
          <p:cNvGrpSpPr/>
          <p:nvPr/>
        </p:nvGrpSpPr>
        <p:grpSpPr>
          <a:xfrm>
            <a:off x="4549099" y="3726299"/>
            <a:ext cx="468000" cy="468000"/>
            <a:chOff x="242294" y="1579145"/>
            <a:chExt cx="468000" cy="468000"/>
          </a:xfrm>
        </p:grpSpPr>
        <p:sp>
          <p:nvSpPr>
            <p:cNvPr id="45" name="Oval 9">
              <a:extLst>
                <a:ext uri="{FF2B5EF4-FFF2-40B4-BE49-F238E27FC236}">
                  <a16:creationId xmlns:a16="http://schemas.microsoft.com/office/drawing/2014/main" id="{2C22A520-6C7F-4E9D-B664-541CE067A84C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6" name="TextBox 10">
              <a:extLst>
                <a:ext uri="{FF2B5EF4-FFF2-40B4-BE49-F238E27FC236}">
                  <a16:creationId xmlns:a16="http://schemas.microsoft.com/office/drawing/2014/main" id="{8D9F1636-A073-4D28-AF52-263BE0AAF27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th-TH" altLang="ko-KR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3</a:t>
              </a:r>
              <a:endParaRPr lang="ko-KR" alt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grpSp>
        <p:nvGrpSpPr>
          <p:cNvPr id="47" name="Group 4">
            <a:extLst>
              <a:ext uri="{FF2B5EF4-FFF2-40B4-BE49-F238E27FC236}">
                <a16:creationId xmlns:a16="http://schemas.microsoft.com/office/drawing/2014/main" id="{CCC27E06-A6AF-4198-AA40-DA94B84B6696}"/>
              </a:ext>
            </a:extLst>
          </p:cNvPr>
          <p:cNvGrpSpPr/>
          <p:nvPr/>
        </p:nvGrpSpPr>
        <p:grpSpPr>
          <a:xfrm>
            <a:off x="2663077" y="3021429"/>
            <a:ext cx="468000" cy="468000"/>
            <a:chOff x="242294" y="1579145"/>
            <a:chExt cx="468000" cy="468000"/>
          </a:xfrm>
        </p:grpSpPr>
        <p:sp>
          <p:nvSpPr>
            <p:cNvPr id="48" name="Oval 9">
              <a:extLst>
                <a:ext uri="{FF2B5EF4-FFF2-40B4-BE49-F238E27FC236}">
                  <a16:creationId xmlns:a16="http://schemas.microsoft.com/office/drawing/2014/main" id="{DE3422B0-2C22-4913-99A1-C61D1B502482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90906AEF-79FC-421E-A67A-5F1A329A1F59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th-TH" altLang="ko-KR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4</a:t>
              </a:r>
              <a:endParaRPr lang="ko-KR" alt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  <p:grpSp>
        <p:nvGrpSpPr>
          <p:cNvPr id="50" name="Group 4">
            <a:extLst>
              <a:ext uri="{FF2B5EF4-FFF2-40B4-BE49-F238E27FC236}">
                <a16:creationId xmlns:a16="http://schemas.microsoft.com/office/drawing/2014/main" id="{0E1510F7-9513-4F73-9E45-1E83F26D00B3}"/>
              </a:ext>
            </a:extLst>
          </p:cNvPr>
          <p:cNvGrpSpPr/>
          <p:nvPr/>
        </p:nvGrpSpPr>
        <p:grpSpPr>
          <a:xfrm>
            <a:off x="2638022" y="1150536"/>
            <a:ext cx="468000" cy="468000"/>
            <a:chOff x="242294" y="1579145"/>
            <a:chExt cx="468000" cy="468000"/>
          </a:xfrm>
        </p:grpSpPr>
        <p:sp>
          <p:nvSpPr>
            <p:cNvPr id="51" name="Oval 9">
              <a:extLst>
                <a:ext uri="{FF2B5EF4-FFF2-40B4-BE49-F238E27FC236}">
                  <a16:creationId xmlns:a16="http://schemas.microsoft.com/office/drawing/2014/main" id="{E12FD048-DF67-4496-8D4B-267550C217D6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b="1"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9B57D4D0-EE07-4AB1-9E44-F42EE8521287}"/>
                </a:ext>
              </a:extLst>
            </p:cNvPr>
            <p:cNvSpPr txBox="1"/>
            <p:nvPr/>
          </p:nvSpPr>
          <p:spPr>
            <a:xfrm>
              <a:off x="251520" y="1620723"/>
              <a:ext cx="423664" cy="369332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th-TH" altLang="ko-KR" b="1" dirty="0">
                  <a:solidFill>
                    <a:schemeClr val="bg1"/>
                  </a:solidFill>
                  <a:latin typeface="DB Adman X" panose="02000506090000020004" pitchFamily="2" charset="-34"/>
                  <a:cs typeface="DB Adman X" panose="02000506090000020004" pitchFamily="2" charset="-34"/>
                </a:rPr>
                <a:t>5</a:t>
              </a:r>
              <a:endParaRPr lang="ko-KR" altLang="en-US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091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8">
            <a:extLst>
              <a:ext uri="{FF2B5EF4-FFF2-40B4-BE49-F238E27FC236}">
                <a16:creationId xmlns:a16="http://schemas.microsoft.com/office/drawing/2014/main" id="{5FC74ACC-D060-44F8-AE8A-A9AE6C61290F}"/>
              </a:ext>
            </a:extLst>
          </p:cNvPr>
          <p:cNvSpPr txBox="1"/>
          <p:nvPr/>
        </p:nvSpPr>
        <p:spPr>
          <a:xfrm>
            <a:off x="2492300" y="99905"/>
            <a:ext cx="425043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 latinLnBrk="0">
              <a:defRPr/>
            </a:pPr>
            <a:r>
              <a:rPr lang="th-TH" sz="4400" b="1" dirty="0">
                <a:latin typeface="RSU" panose="02000506040000020003" pitchFamily="2" charset="-34"/>
                <a:cs typeface="RSU" panose="02000506040000020003" pitchFamily="2" charset="-34"/>
              </a:rPr>
              <a:t>มนุษย์ที่สมบูรณ์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0DA19E-3FDF-43E0-9AA3-F3BC7646C4D8}"/>
              </a:ext>
            </a:extLst>
          </p:cNvPr>
          <p:cNvGrpSpPr/>
          <p:nvPr/>
        </p:nvGrpSpPr>
        <p:grpSpPr>
          <a:xfrm>
            <a:off x="827584" y="1059582"/>
            <a:ext cx="3887879" cy="3857411"/>
            <a:chOff x="261928" y="937945"/>
            <a:chExt cx="3595223" cy="3530853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333733" y="957444"/>
              <a:ext cx="1648281" cy="1648093"/>
              <a:chOff x="0" y="0"/>
              <a:chExt cx="6350013" cy="63492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119358" y="937945"/>
              <a:ext cx="1648281" cy="1648093"/>
              <a:chOff x="0" y="0"/>
              <a:chExt cx="6350013" cy="63492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 dirty="0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1217827" y="1947265"/>
              <a:ext cx="1648281" cy="1648093"/>
              <a:chOff x="0" y="0"/>
              <a:chExt cx="6350013" cy="634928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2208870" y="2810296"/>
              <a:ext cx="1648281" cy="1648093"/>
              <a:chOff x="0" y="0"/>
              <a:chExt cx="6350013" cy="634928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 dirty="0"/>
              </a:p>
            </p:txBody>
          </p:sp>
        </p:grp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298855" y="2820705"/>
              <a:ext cx="1648281" cy="1648093"/>
              <a:chOff x="0" y="0"/>
              <a:chExt cx="6350013" cy="634928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95250" y="-95136"/>
                <a:ext cx="6540525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solidFill>
                <a:srgbClr val="FFFF00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th-TH"/>
              </a:p>
            </p:txBody>
          </p:sp>
        </p:grpSp>
        <p:sp>
          <p:nvSpPr>
            <p:cNvPr id="44" name="原创设计师QQ598969553     _9">
              <a:extLst>
                <a:ext uri="{FF2B5EF4-FFF2-40B4-BE49-F238E27FC236}">
                  <a16:creationId xmlns:a16="http://schemas.microsoft.com/office/drawing/2014/main" id="{B16BDA8D-6040-49BF-99BD-11B04E006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928" y="1489103"/>
              <a:ext cx="179189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defTabSz="457223" latinLnBrk="0">
                <a:defRPr/>
              </a:pPr>
              <a:r>
                <a:rPr lang="th-TH" altLang="en-US" sz="32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แรงบันดาลใจ</a:t>
              </a:r>
            </a:p>
          </p:txBody>
        </p:sp>
        <p:sp>
          <p:nvSpPr>
            <p:cNvPr id="45" name="原创设计师QQ598969553     _9">
              <a:extLst>
                <a:ext uri="{FF2B5EF4-FFF2-40B4-BE49-F238E27FC236}">
                  <a16:creationId xmlns:a16="http://schemas.microsoft.com/office/drawing/2014/main" id="{3250AAE1-E6AB-4985-A981-D4759B6D7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634" y="1446641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defTabSz="457223" latinLnBrk="0">
                <a:defRPr/>
              </a:pPr>
              <a:r>
                <a:rPr lang="th-TH" altLang="en-US" sz="32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จิตสำนึก</a:t>
              </a:r>
            </a:p>
          </p:txBody>
        </p:sp>
        <p:sp>
          <p:nvSpPr>
            <p:cNvPr id="46" name="原创设计师QQ598969553     _9">
              <a:extLst>
                <a:ext uri="{FF2B5EF4-FFF2-40B4-BE49-F238E27FC236}">
                  <a16:creationId xmlns:a16="http://schemas.microsoft.com/office/drawing/2014/main" id="{49E379BA-00E1-4F17-920B-20A8628ECB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7720" y="3080344"/>
              <a:ext cx="1660525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defTabSz="457223" latinLnBrk="0">
                <a:defRPr/>
              </a:pPr>
              <a:r>
                <a:rPr lang="th-TH" altLang="en-US" sz="32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คุณธรรมจริยธรรม</a:t>
              </a:r>
            </a:p>
          </p:txBody>
        </p:sp>
        <p:sp>
          <p:nvSpPr>
            <p:cNvPr id="47" name="原创设计师QQ598969553     _9">
              <a:extLst>
                <a:ext uri="{FF2B5EF4-FFF2-40B4-BE49-F238E27FC236}">
                  <a16:creationId xmlns:a16="http://schemas.microsoft.com/office/drawing/2014/main" id="{FB477B2B-7F96-4FE6-82AB-71DB7452E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386" y="2463535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defTabSz="457223" latinLnBrk="0">
                <a:defRPr/>
              </a:pPr>
              <a:r>
                <a:rPr lang="th-TH" altLang="en-US" sz="32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ศรัทธา</a:t>
              </a:r>
            </a:p>
          </p:txBody>
        </p:sp>
        <p:sp>
          <p:nvSpPr>
            <p:cNvPr id="48" name="原创设计师QQ598969553     _9">
              <a:extLst>
                <a:ext uri="{FF2B5EF4-FFF2-40B4-BE49-F238E27FC236}">
                  <a16:creationId xmlns:a16="http://schemas.microsoft.com/office/drawing/2014/main" id="{7AD6FF84-0CB0-41F9-8588-DC6D8E14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734" y="3344670"/>
              <a:ext cx="166052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algn="ctr" defTabSz="457223" latinLnBrk="0">
                <a:defRPr/>
              </a:pPr>
              <a:r>
                <a:rPr lang="th-TH" altLang="en-US" sz="3200" b="1" dirty="0">
                  <a:latin typeface="DB BrandVoice X" panose="02000506090000020004" pitchFamily="2" charset="-34"/>
                  <a:cs typeface="DB BrandVoice X" panose="02000506090000020004" pitchFamily="2" charset="-34"/>
                </a:rPr>
                <a:t>จินตนาการ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4026D65-3D77-4E70-B1B3-21F8E0027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8" y="865253"/>
            <a:ext cx="3233114" cy="4078722"/>
          </a:xfrm>
          <a:prstGeom prst="rect">
            <a:avLst/>
          </a:prstGeom>
        </p:spPr>
      </p:pic>
      <p:sp>
        <p:nvSpPr>
          <p:cNvPr id="51" name="AutoShape 4">
            <a:extLst>
              <a:ext uri="{FF2B5EF4-FFF2-40B4-BE49-F238E27FC236}">
                <a16:creationId xmlns:a16="http://schemas.microsoft.com/office/drawing/2014/main" id="{72C509D0-7D06-4691-9685-69E271FC9E63}"/>
              </a:ext>
            </a:extLst>
          </p:cNvPr>
          <p:cNvSpPr/>
          <p:nvPr/>
        </p:nvSpPr>
        <p:spPr>
          <a:xfrm>
            <a:off x="357019" y="736658"/>
            <a:ext cx="8496300" cy="66221"/>
          </a:xfrm>
          <a:prstGeom prst="rect">
            <a:avLst/>
          </a:prstGeom>
          <a:solidFill>
            <a:srgbClr val="B4A492"/>
          </a:solid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512" y="-732427"/>
            <a:ext cx="8640960" cy="5361577"/>
            <a:chOff x="0" y="0"/>
            <a:chExt cx="72888844" cy="43385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888841" cy="43385659"/>
            </a:xfrm>
            <a:custGeom>
              <a:avLst/>
              <a:gdLst/>
              <a:ahLst/>
              <a:cxnLst/>
              <a:rect l="l" t="t" r="r" b="b"/>
              <a:pathLst>
                <a:path w="72888841" h="43385659">
                  <a:moveTo>
                    <a:pt x="72662783" y="0"/>
                  </a:moveTo>
                  <a:lnTo>
                    <a:pt x="0" y="0"/>
                  </a:lnTo>
                  <a:lnTo>
                    <a:pt x="0" y="43385659"/>
                  </a:lnTo>
                  <a:lnTo>
                    <a:pt x="72888841" y="43385659"/>
                  </a:lnTo>
                  <a:lnTo>
                    <a:pt x="72888841" y="0"/>
                  </a:lnTo>
                  <a:lnTo>
                    <a:pt x="72662783" y="0"/>
                  </a:lnTo>
                  <a:close/>
                  <a:moveTo>
                    <a:pt x="72662783" y="43159598"/>
                  </a:moveTo>
                  <a:lnTo>
                    <a:pt x="228600" y="43159598"/>
                  </a:lnTo>
                  <a:lnTo>
                    <a:pt x="228600" y="228600"/>
                  </a:lnTo>
                  <a:lnTo>
                    <a:pt x="72662783" y="228600"/>
                  </a:lnTo>
                  <a:lnTo>
                    <a:pt x="72662783" y="43159598"/>
                  </a:lnTo>
                  <a:close/>
                </a:path>
              </a:pathLst>
            </a:custGeom>
            <a:solidFill>
              <a:srgbClr val="01949A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3528" y="315125"/>
            <a:ext cx="8640960" cy="4560881"/>
            <a:chOff x="0" y="0"/>
            <a:chExt cx="61017743" cy="41773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17745" cy="41773534"/>
            </a:xfrm>
            <a:custGeom>
              <a:avLst/>
              <a:gdLst/>
              <a:ahLst/>
              <a:cxnLst/>
              <a:rect l="l" t="t" r="r" b="b"/>
              <a:pathLst>
                <a:path w="61017745" h="41773534">
                  <a:moveTo>
                    <a:pt x="60791682" y="0"/>
                  </a:moveTo>
                  <a:lnTo>
                    <a:pt x="0" y="0"/>
                  </a:lnTo>
                  <a:lnTo>
                    <a:pt x="0" y="41773534"/>
                  </a:lnTo>
                  <a:lnTo>
                    <a:pt x="61017745" y="41773534"/>
                  </a:lnTo>
                  <a:lnTo>
                    <a:pt x="61017745" y="0"/>
                  </a:lnTo>
                  <a:lnTo>
                    <a:pt x="60791682" y="0"/>
                  </a:lnTo>
                  <a:close/>
                  <a:moveTo>
                    <a:pt x="60791682" y="41547473"/>
                  </a:moveTo>
                  <a:lnTo>
                    <a:pt x="228600" y="41547473"/>
                  </a:lnTo>
                  <a:lnTo>
                    <a:pt x="228600" y="228600"/>
                  </a:lnTo>
                  <a:lnTo>
                    <a:pt x="60791682" y="228600"/>
                  </a:lnTo>
                  <a:lnTo>
                    <a:pt x="60791682" y="41547473"/>
                  </a:lnTo>
                  <a:close/>
                </a:path>
              </a:pathLst>
            </a:custGeom>
            <a:solidFill>
              <a:srgbClr val="01949A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2" name="原创设计师QQ598969553     _9">
            <a:extLst>
              <a:ext uri="{FF2B5EF4-FFF2-40B4-BE49-F238E27FC236}">
                <a16:creationId xmlns:a16="http://schemas.microsoft.com/office/drawing/2014/main" id="{2DAAAE5F-44C4-404B-A1CC-B01E93114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744768"/>
            <a:ext cx="6635456" cy="298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แนวทางการขับเคลื่อนการดำเนินงาน</a:t>
            </a:r>
            <a:b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  <a:b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ของหน่วยงานในสังกัด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สำนักงาน</a:t>
            </a:r>
            <a:r>
              <a:rPr lang="th-TH" altLang="en-US" sz="4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ปลัดกระทรวงสาธารณสุข</a:t>
            </a:r>
          </a:p>
          <a:p>
            <a:pPr marL="0" marR="0" lvl="0" indent="0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4000" b="1" noProof="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ราชการบริหารส่วนกลาง</a:t>
            </a:r>
            <a:endParaRPr kumimoji="0" lang="th-TH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3" name="原创设计师QQ598969553     _9">
            <a:extLst>
              <a:ext uri="{FF2B5EF4-FFF2-40B4-BE49-F238E27FC236}">
                <a16:creationId xmlns:a16="http://schemas.microsoft.com/office/drawing/2014/main" id="{0E997566-6C71-47F7-A6E4-104156DC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404304"/>
            <a:ext cx="2808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8800" b="1" noProof="0" dirty="0">
                <a:solidFill>
                  <a:srgbClr val="FFFF00"/>
                </a:solidFill>
                <a:latin typeface="RSU" panose="02000506040000020003" pitchFamily="2" charset="-34"/>
                <a:cs typeface="RSU" panose="02000506040000020003" pitchFamily="2" charset="-34"/>
              </a:rPr>
              <a:t>2568</a:t>
            </a:r>
            <a:endParaRPr kumimoji="0" lang="th-TH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161833-6149-4B73-9502-3307DA7B4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267494"/>
            <a:ext cx="1944215" cy="483488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343" y="298904"/>
            <a:ext cx="508654" cy="5086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071" y="4772148"/>
            <a:ext cx="9144000" cy="683195"/>
            <a:chOff x="-8078" y="17373"/>
            <a:chExt cx="6671512" cy="1018725"/>
          </a:xfrm>
        </p:grpSpPr>
        <p:sp>
          <p:nvSpPr>
            <p:cNvPr id="4" name="Freeform 4"/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2196964" y="4379163"/>
            <a:ext cx="1519149" cy="0"/>
          </a:xfrm>
          <a:prstGeom prst="line">
            <a:avLst/>
          </a:prstGeom>
          <a:ln w="76200" cap="rnd">
            <a:solidFill>
              <a:srgbClr val="F9F5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11" name="原创设计师QQ598969553     _9">
            <a:extLst>
              <a:ext uri="{FF2B5EF4-FFF2-40B4-BE49-F238E27FC236}">
                <a16:creationId xmlns:a16="http://schemas.microsoft.com/office/drawing/2014/main" id="{8ED688C5-9965-4256-80D3-5220CD74D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42" y="256331"/>
            <a:ext cx="5400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องค์กรคุณธรรม หมายถึง ...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F23F89-B256-4BFD-9BD5-68706C517B00}"/>
              </a:ext>
            </a:extLst>
          </p:cNvPr>
          <p:cNvSpPr/>
          <p:nvPr/>
        </p:nvSpPr>
        <p:spPr>
          <a:xfrm>
            <a:off x="657410" y="1475474"/>
            <a:ext cx="77571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/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องค์กรที่พัฒนาจากระดับพัฒนาคุณธรรม จนประสบผลสำเร็จ ทำให้องค์กรมีบรรยากาศหรือสภาพแวดล้อมที่เอื้อต่อการส่งเสริมคุณธรรม บุคลากรในองค์กรมีพฤติกรรมเปลี่ยนแปลงไปในทางที่ดีขึ้น และองค์กร</a:t>
            </a:r>
            <a:b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มีการรวบรวมจัดทำองค์ความรู้จากผลสำเร็จการดำเนินงาน รวมทั้งสามารถเผยแพร่องค์ความรู้หรือผลสำเร็จในการดำเนินงาน </a:t>
            </a:r>
            <a:b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kern="0" spc="-40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และมีความพร้อมในการเป็นแหล่งเรียนรู้ให้กับองค์กรอื่น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7A6B5F-AB44-4F5F-8AFC-081CB32A49DB}"/>
              </a:ext>
            </a:extLst>
          </p:cNvPr>
          <p:cNvSpPr/>
          <p:nvPr/>
        </p:nvSpPr>
        <p:spPr>
          <a:xfrm>
            <a:off x="251521" y="1063741"/>
            <a:ext cx="8568948" cy="34522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E1F6DB-3811-464E-B8F5-5C3C7BC2D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195" y="3503360"/>
            <a:ext cx="2025212" cy="202521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144000" cy="649464"/>
            <a:chOff x="0" y="0"/>
            <a:chExt cx="6671512" cy="4738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C46811-0C44-4744-A2E7-5BF6B4B38364}"/>
              </a:ext>
            </a:extLst>
          </p:cNvPr>
          <p:cNvGrpSpPr/>
          <p:nvPr/>
        </p:nvGrpSpPr>
        <p:grpSpPr>
          <a:xfrm>
            <a:off x="2950409" y="1980354"/>
            <a:ext cx="2984593" cy="2629854"/>
            <a:chOff x="2851223" y="1466478"/>
            <a:chExt cx="3503465" cy="3087055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FD7603FF-0B02-4A85-B47B-3A0785F86698}"/>
                </a:ext>
              </a:extLst>
            </p:cNvPr>
            <p:cNvSpPr/>
            <p:nvPr/>
          </p:nvSpPr>
          <p:spPr>
            <a:xfrm rot="10800000">
              <a:off x="3308424" y="2355726"/>
              <a:ext cx="2520280" cy="2172655"/>
            </a:xfrm>
            <a:prstGeom prst="triangle">
              <a:avLst/>
            </a:prstGeom>
            <a:solidFill>
              <a:srgbClr val="0B35E5">
                <a:alpha val="69804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AEF79DC-032B-45E1-9A70-40D15D201BE4}"/>
                </a:ext>
              </a:extLst>
            </p:cNvPr>
            <p:cNvSpPr/>
            <p:nvPr/>
          </p:nvSpPr>
          <p:spPr>
            <a:xfrm>
              <a:off x="3308423" y="1923678"/>
              <a:ext cx="2520280" cy="2172655"/>
            </a:xfrm>
            <a:prstGeom prst="triangl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475E65-3B51-4EE1-B28F-C52A20EED4A7}"/>
                </a:ext>
              </a:extLst>
            </p:cNvPr>
            <p:cNvSpPr/>
            <p:nvPr/>
          </p:nvSpPr>
          <p:spPr>
            <a:xfrm>
              <a:off x="4111363" y="1466478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44F8B1-D792-416D-AF25-4967D812CC59}"/>
                </a:ext>
              </a:extLst>
            </p:cNvPr>
            <p:cNvSpPr/>
            <p:nvPr/>
          </p:nvSpPr>
          <p:spPr>
            <a:xfrm>
              <a:off x="2851223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9C0EB7D-EBEA-4EC2-A668-6F65F5C61846}"/>
                </a:ext>
              </a:extLst>
            </p:cNvPr>
            <p:cNvSpPr/>
            <p:nvPr/>
          </p:nvSpPr>
          <p:spPr>
            <a:xfrm>
              <a:off x="5440288" y="3639133"/>
              <a:ext cx="914400" cy="9144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맑은 고딕" panose="020B0503020000020004" pitchFamily="34" charset="-127"/>
                <a:cs typeface="RSU" panose="02000506040000020003" pitchFamily="2" charset="-34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069996-4624-4F2D-A742-FD76E46237AF}"/>
              </a:ext>
            </a:extLst>
          </p:cNvPr>
          <p:cNvSpPr txBox="1"/>
          <p:nvPr/>
        </p:nvSpPr>
        <p:spPr>
          <a:xfrm>
            <a:off x="230962" y="2571750"/>
            <a:ext cx="303813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ร่วมรณรงค์ส่งเสริมคุณธรรม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ให้กับประชาชน ชุมชน 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หรือเครือข่ายของหน่วยงาน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7AAF1-C35A-4535-A309-D6D29E157B74}"/>
              </a:ext>
            </a:extLst>
          </p:cNvPr>
          <p:cNvSpPr txBox="1"/>
          <p:nvPr/>
        </p:nvSpPr>
        <p:spPr>
          <a:xfrm>
            <a:off x="684318" y="964158"/>
            <a:ext cx="777536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มีการบริหารจัดการหน่วยงานตามหลักคุณธรรม ธรรมาภิบาล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หรือหลักการบริหารกิจการบ้านเมืองที่ดี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  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맑은 고딕" panose="020B0503020000020004" pitchFamily="34" charset="-127"/>
              <a:cs typeface="DB Adman X" panose="02000506090000020004" pitchFamily="2" charset="-3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B15481-9550-4F8B-B703-D67D006C7B71}"/>
              </a:ext>
            </a:extLst>
          </p:cNvPr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9" name="Rounded Rectangle 24">
              <a:extLst>
                <a:ext uri="{FF2B5EF4-FFF2-40B4-BE49-F238E27FC236}">
                  <a16:creationId xmlns:a16="http://schemas.microsoft.com/office/drawing/2014/main" id="{C45C1401-77DC-4355-8FCA-67027A7F4E8C}"/>
                </a:ext>
              </a:extLst>
            </p:cNvPr>
            <p:cNvSpPr/>
            <p:nvPr/>
          </p:nvSpPr>
          <p:spPr>
            <a:xfrm>
              <a:off x="5517494" y="123478"/>
              <a:ext cx="3626506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5D3628-0BE0-41BE-9795-0B5F5D57E4DB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原创设计师QQ598969553     _9">
            <a:extLst>
              <a:ext uri="{FF2B5EF4-FFF2-40B4-BE49-F238E27FC236}">
                <a16:creationId xmlns:a16="http://schemas.microsoft.com/office/drawing/2014/main" id="{66356A3B-B01C-40E6-ADCB-CDAEAEA85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7494" y="159237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องค์กรคุณธรรม</a:t>
            </a:r>
          </a:p>
        </p:txBody>
      </p:sp>
      <p:sp>
        <p:nvSpPr>
          <p:cNvPr id="22" name="原创设计师QQ598969553     _9">
            <a:extLst>
              <a:ext uri="{FF2B5EF4-FFF2-40B4-BE49-F238E27FC236}">
                <a16:creationId xmlns:a16="http://schemas.microsoft.com/office/drawing/2014/main" id="{B4C3028E-66CE-4B31-B7F8-B3844B6B6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7153" y="142786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SU" panose="02000506040000020003" pitchFamily="2" charset="-34"/>
                <a:ea typeface="+mn-ea"/>
                <a:cs typeface="RSU" panose="02000506040000020003" pitchFamily="2" charset="-34"/>
              </a:rPr>
              <a:t>องค์ประกอบ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D7DCD5-9BD7-4852-8E62-2D00A60C52E1}"/>
              </a:ext>
            </a:extLst>
          </p:cNvPr>
          <p:cNvSpPr txBox="1"/>
          <p:nvPr/>
        </p:nvSpPr>
        <p:spPr>
          <a:xfrm>
            <a:off x="5209982" y="2660881"/>
            <a:ext cx="393401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ส่งเสริมสนับสนุนให้สมาชิก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ในหน่วยงานยึดมั่นคุณธรรมเป็นฐาน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ในการปฏิบัติงาน 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และดำเนินชีวิตในครอบครัว</a:t>
            </a:r>
            <a:b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</a:b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และชุมชน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11B5DC-7844-4978-A974-7A91A9177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79" y="2006572"/>
            <a:ext cx="709903" cy="7099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24CA0C-CF33-41A8-AAA8-77C13733F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3363">
            <a:off x="5175080" y="3802534"/>
            <a:ext cx="761137" cy="7611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47E05A-8FBF-498C-B2F7-6C3AA5575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8667">
            <a:off x="3007255" y="3839095"/>
            <a:ext cx="761137" cy="76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262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3">
            <a:extLst>
              <a:ext uri="{FF2B5EF4-FFF2-40B4-BE49-F238E27FC236}">
                <a16:creationId xmlns:a16="http://schemas.microsoft.com/office/drawing/2014/main" id="{4887C471-6923-449D-BD16-8C6C11D017C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58226"/>
            <a:ext cx="6515100" cy="1592263"/>
            <a:chOff x="0" y="0"/>
            <a:chExt cx="5490351" cy="162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F9CF1F98-238E-45F0-BC5E-538831414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23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C331F5-39C2-4413-92C8-36862B07ACE5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1751425"/>
            <a:ext cx="6515100" cy="1592263"/>
            <a:chOff x="0" y="0"/>
            <a:chExt cx="5490351" cy="162416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BF09F79-F3D0-4183-BA8C-31CD2AE7A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FFC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23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43C0D1-34CD-4DAA-8723-7FF165414DEC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441395"/>
            <a:ext cx="6515100" cy="1592263"/>
            <a:chOff x="0" y="0"/>
            <a:chExt cx="5490351" cy="1624162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8C422586-2FEE-4566-8E60-2D5C70871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23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273FE0-A976-4ED2-BC8F-C285522B9408}"/>
              </a:ext>
            </a:extLst>
          </p:cNvPr>
          <p:cNvSpPr txBox="1"/>
          <p:nvPr/>
        </p:nvSpPr>
        <p:spPr>
          <a:xfrm>
            <a:off x="2705100" y="215171"/>
            <a:ext cx="56007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 latinLnBrk="0"/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ส่งเสริมสนับสนุนให้สมาชิกของหน่วยงาน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มีคุณธรรมเป็นฐานในการดำเนินชีวิต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ทั้งในการปฏิบัติงานครอบครัว และชุมชน (คนดี)</a:t>
            </a:r>
            <a:endParaRPr lang="en-US" sz="27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5AA917-DA14-4927-B657-0FB9A2FDEBDD}"/>
              </a:ext>
            </a:extLst>
          </p:cNvPr>
          <p:cNvSpPr txBox="1"/>
          <p:nvPr/>
        </p:nvSpPr>
        <p:spPr>
          <a:xfrm>
            <a:off x="590550" y="1917292"/>
            <a:ext cx="60198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 latinLnBrk="0"/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มีการบริหารจัดการหน่วยงาน ให้เป็นไปตาม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หลักธรรมาภิบาลหรือการบริหารกิจการบ้านเมืองที่ดี 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(ระบบดี)</a:t>
            </a:r>
            <a:endParaRPr lang="en-US" sz="27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C6C147-8B3D-49F0-8541-DD0BA901B8E6}"/>
              </a:ext>
            </a:extLst>
          </p:cNvPr>
          <p:cNvSpPr txBox="1"/>
          <p:nvPr/>
        </p:nvSpPr>
        <p:spPr>
          <a:xfrm>
            <a:off x="2686050" y="3579862"/>
            <a:ext cx="55626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23" latinLnBrk="0"/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รณรงค์และสนับสนุนการส่งเสริมคุณธรรม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ให้กับประชาชน ชุมชน และสังคมที่เกี่ยวข้อง</a:t>
            </a:r>
            <a:b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7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กับองค์กร (เผื่อแผ่ชุมชน / สังคมดี)</a:t>
            </a:r>
            <a:endParaRPr lang="en-US" sz="27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63FC0C72-963A-4CDB-990F-240DAE84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8200" y="312403"/>
            <a:ext cx="1197400" cy="1197400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97647F7-9282-4A42-B2B2-C0B67987D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51250" y="1917292"/>
            <a:ext cx="1197400" cy="1197400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9EC4B482-19A6-4D51-8A86-F6081944A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3568" y="3566679"/>
            <a:ext cx="1197400" cy="11974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>
            <a:extLst>
              <a:ext uri="{FF2B5EF4-FFF2-40B4-BE49-F238E27FC236}">
                <a16:creationId xmlns:a16="http://schemas.microsoft.com/office/drawing/2014/main" id="{3FB59C0E-7E7A-45D9-97DF-7C0A3FA62774}"/>
              </a:ext>
            </a:extLst>
          </p:cNvPr>
          <p:cNvSpPr/>
          <p:nvPr/>
        </p:nvSpPr>
        <p:spPr>
          <a:xfrm>
            <a:off x="1" y="-5686"/>
            <a:ext cx="9144000" cy="1066342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5325"/>
            <a:ext cx="8839199" cy="71024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3 </a:t>
            </a:r>
            <a:r>
              <a:rPr lang="th-TH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Adman X" panose="02000506090000020004" pitchFamily="2" charset="-34"/>
                <a:cs typeface="DB Adman X" panose="02000506090000020004" pitchFamily="2" charset="-34"/>
              </a:rPr>
              <a:t>องค์ประกอบของการส่งเสริมองค์กรคุณธรรมต้นแบบ</a:t>
            </a:r>
            <a:endParaRPr lang="en-US" sz="8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043608" y="1419622"/>
          <a:ext cx="7721082" cy="348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2715766"/>
            <a:ext cx="3834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ปฏิบัติตามกฎหมาย ระเบียบ ข้อบังคับ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BrandVoice X" panose="02000506090000020004" pitchFamily="2" charset="-34"/>
              <a:ea typeface="+mn-ea"/>
              <a:cs typeface="DB BrandVoice X" panose="02000506090000020004" pitchFamily="2" charset="-34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การดำเนินงานโปร่งใสและยุติธรรม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จัดให้มีสภาพแวดล้อม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ที่เอื้อต่อการทำความดี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 มีมาตรการรอบรับ 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มีระบบรองรับการทำความดี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607" y="1204937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ผู้บริหารมีความซื่อสัตย์ สุจริต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เป็นแบบอย่างที่ดี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0232" y="2937934"/>
            <a:ext cx="2376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มีความรับผิดชอบ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(ชุมชน / สังคม)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- ชวนคนอื่นมาทำดี /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ขยายผลความดี</a:t>
            </a:r>
            <a:b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 ต่อสังคมภายนอก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624A8-F9EB-4C58-A146-A78CD30D1D91}"/>
              </a:ext>
            </a:extLst>
          </p:cNvPr>
          <p:cNvSpPr txBox="1"/>
          <p:nvPr/>
        </p:nvSpPr>
        <p:spPr>
          <a:xfrm>
            <a:off x="5715000" y="1314450"/>
            <a:ext cx="3407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บุคลากรในหน่วยงาน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BrandVoice X" panose="02000506090000020004" pitchFamily="2" charset="-34"/>
                <a:ea typeface="+mn-ea"/>
                <a:cs typeface="DB BrandVoice X" panose="02000506090000020004" pitchFamily="2" charset="-34"/>
              </a:rPr>
              <a:t>  แสดงออกซึ่งพฤติกรรมเชิงบวก</a:t>
            </a:r>
          </a:p>
        </p:txBody>
      </p:sp>
    </p:spTree>
    <p:extLst>
      <p:ext uri="{BB962C8B-B14F-4D97-AF65-F5344CB8AC3E}">
        <p14:creationId xmlns:p14="http://schemas.microsoft.com/office/powerpoint/2010/main" val="5131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422D2BC4-73C6-4719-B4E7-3FF48DD2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6987">
            <a:off x="-820273" y="2565958"/>
            <a:ext cx="10393362" cy="1039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987" name="Group 4">
            <a:extLst>
              <a:ext uri="{FF2B5EF4-FFF2-40B4-BE49-F238E27FC236}">
                <a16:creationId xmlns:a16="http://schemas.microsoft.com/office/drawing/2014/main" id="{E6F7BBFB-7DBC-4D40-BFE0-1556CF49C04A}"/>
              </a:ext>
            </a:extLst>
          </p:cNvPr>
          <p:cNvGrpSpPr>
            <a:grpSpLocks/>
          </p:cNvGrpSpPr>
          <p:nvPr/>
        </p:nvGrpSpPr>
        <p:grpSpPr bwMode="auto">
          <a:xfrm>
            <a:off x="395289" y="771526"/>
            <a:ext cx="493712" cy="112713"/>
            <a:chOff x="0" y="0"/>
            <a:chExt cx="1313810" cy="301474"/>
          </a:xfrm>
        </p:grpSpPr>
        <p:grpSp>
          <p:nvGrpSpPr>
            <p:cNvPr id="41993" name="Group 5">
              <a:extLst>
                <a:ext uri="{FF2B5EF4-FFF2-40B4-BE49-F238E27FC236}">
                  <a16:creationId xmlns:a16="http://schemas.microsoft.com/office/drawing/2014/main" id="{EF6A4D68-876A-40A0-BD9C-A561DEFF07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1998" name="Freeform 6">
                <a:extLst>
                  <a:ext uri="{FF2B5EF4-FFF2-40B4-BE49-F238E27FC236}">
                    <a16:creationId xmlns:a16="http://schemas.microsoft.com/office/drawing/2014/main" id="{967AE608-542B-4664-B1AF-AE6E201FC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1994" name="Group 7">
              <a:extLst>
                <a:ext uri="{FF2B5EF4-FFF2-40B4-BE49-F238E27FC236}">
                  <a16:creationId xmlns:a16="http://schemas.microsoft.com/office/drawing/2014/main" id="{282E1CFF-4FEB-4FE7-9FD2-ED99AE15EE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1997" name="Freeform 8">
                <a:extLst>
                  <a:ext uri="{FF2B5EF4-FFF2-40B4-BE49-F238E27FC236}">
                    <a16:creationId xmlns:a16="http://schemas.microsoft.com/office/drawing/2014/main" id="{8E9A8D6F-0E00-4270-91BC-E2EBCC0DD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1995" name="Group 9">
              <a:extLst>
                <a:ext uri="{FF2B5EF4-FFF2-40B4-BE49-F238E27FC236}">
                  <a16:creationId xmlns:a16="http://schemas.microsoft.com/office/drawing/2014/main" id="{C0494F9B-DFF5-4589-9615-2B08256507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1996" name="Freeform 10">
                <a:extLst>
                  <a:ext uri="{FF2B5EF4-FFF2-40B4-BE49-F238E27FC236}">
                    <a16:creationId xmlns:a16="http://schemas.microsoft.com/office/drawing/2014/main" id="{6813E0D3-3B1C-4682-B7C3-739B62505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8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7D89C-78C8-4EE7-945E-88A01B3192B1}"/>
              </a:ext>
            </a:extLst>
          </p:cNvPr>
          <p:cNvSpPr/>
          <p:nvPr/>
        </p:nvSpPr>
        <p:spPr>
          <a:xfrm>
            <a:off x="289235" y="52388"/>
            <a:ext cx="2102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5400" b="1" spc="-60" dirty="0">
                <a:solidFill>
                  <a:prstClr val="white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มาตรา 3 </a:t>
            </a:r>
          </a:p>
        </p:txBody>
      </p:sp>
      <p:sp>
        <p:nvSpPr>
          <p:cNvPr id="41989" name="Rectangle 17">
            <a:extLst>
              <a:ext uri="{FF2B5EF4-FFF2-40B4-BE49-F238E27FC236}">
                <a16:creationId xmlns:a16="http://schemas.microsoft.com/office/drawing/2014/main" id="{9E107FF8-432B-4741-AB68-807DE4389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64" y="2042060"/>
            <a:ext cx="801528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3200" b="1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กระทรวง ทบวง กรม ส่วนราชการที่เรียกชื่ออย่างอื่น </a:t>
            </a:r>
            <a:br>
              <a:rPr lang="th-TH" altLang="en-US" sz="3200" b="1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altLang="en-US" sz="3200" b="1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และมีฐานะเป็นกรม ราชการส่วนท้องถิ่น รัฐวิสาหกิจ องค์การมหาชน </a:t>
            </a:r>
            <a:br>
              <a:rPr lang="th-TH" altLang="en-US" sz="3200" b="1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altLang="en-US" sz="3200" b="1" dirty="0">
                <a:solidFill>
                  <a:schemeClr val="bg1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หรือหน่วยงานอื่นของรัฐ ในฝ่ายบริหาร แต่ไม่หมายความรวมถึง หน่วยงานธุรการของรัฐสภา องค์กรอิสระ ศาล และองค์กรอัยการ </a:t>
            </a:r>
            <a:endParaRPr lang="en-US" altLang="en-US" sz="3200" b="1" dirty="0">
              <a:solidFill>
                <a:schemeClr val="bg1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1991" name="Rectangle 18">
            <a:extLst>
              <a:ext uri="{FF2B5EF4-FFF2-40B4-BE49-F238E27FC236}">
                <a16:creationId xmlns:a16="http://schemas.microsoft.com/office/drawing/2014/main" id="{F5197C04-9A57-4461-985D-2C339E0A5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180" y="995363"/>
            <a:ext cx="54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“หน่วยงานของรัฐ”  หมายความว่า  </a:t>
            </a:r>
          </a:p>
        </p:txBody>
      </p:sp>
      <p:sp>
        <p:nvSpPr>
          <p:cNvPr id="41992" name="AutoShape 4">
            <a:extLst>
              <a:ext uri="{FF2B5EF4-FFF2-40B4-BE49-F238E27FC236}">
                <a16:creationId xmlns:a16="http://schemas.microsoft.com/office/drawing/2014/main" id="{FDF965E5-F226-4215-B7B6-521CB834DB6B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511675" y="-2308225"/>
            <a:ext cx="7938" cy="8015288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8">
            <a:extLst>
              <a:ext uri="{FF2B5EF4-FFF2-40B4-BE49-F238E27FC236}">
                <a16:creationId xmlns:a16="http://schemas.microsoft.com/office/drawing/2014/main" id="{756F6A68-4E05-440F-B1D5-201ECA766869}"/>
              </a:ext>
            </a:extLst>
          </p:cNvPr>
          <p:cNvGrpSpPr>
            <a:grpSpLocks noChangeAspect="1"/>
          </p:cNvGrpSpPr>
          <p:nvPr/>
        </p:nvGrpSpPr>
        <p:grpSpPr>
          <a:xfrm>
            <a:off x="-8563" y="848096"/>
            <a:ext cx="9144001" cy="908681"/>
            <a:chOff x="0" y="0"/>
            <a:chExt cx="5908040" cy="3241040"/>
          </a:xfrm>
          <a:solidFill>
            <a:schemeClr val="accent4">
              <a:lumMod val="50000"/>
            </a:schemeClr>
          </a:solidFill>
        </p:grpSpPr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2C8EB6F-86C2-49BB-8F77-B2908BE43A01}"/>
                </a:ext>
              </a:extLst>
            </p:cNvPr>
            <p:cNvSpPr/>
            <p:nvPr/>
          </p:nvSpPr>
          <p:spPr>
            <a:xfrm>
              <a:off x="6350" y="193040"/>
              <a:ext cx="5895340" cy="3041650"/>
            </a:xfrm>
            <a:custGeom>
              <a:avLst/>
              <a:gdLst/>
              <a:ahLst/>
              <a:cxnLst/>
              <a:rect l="l" t="t" r="r" b="b"/>
              <a:pathLst>
                <a:path w="5895340" h="3041650">
                  <a:moveTo>
                    <a:pt x="5768340" y="3041650"/>
                  </a:moveTo>
                  <a:lnTo>
                    <a:pt x="127000" y="3041650"/>
                  </a:lnTo>
                  <a:cubicBezTo>
                    <a:pt x="57150" y="3041650"/>
                    <a:pt x="0" y="2984500"/>
                    <a:pt x="0" y="2914650"/>
                  </a:cubicBezTo>
                  <a:lnTo>
                    <a:pt x="0" y="0"/>
                  </a:lnTo>
                  <a:lnTo>
                    <a:pt x="5895340" y="0"/>
                  </a:lnTo>
                  <a:lnTo>
                    <a:pt x="5895340" y="2914650"/>
                  </a:lnTo>
                  <a:cubicBezTo>
                    <a:pt x="5895340" y="2985770"/>
                    <a:pt x="5838190" y="3041650"/>
                    <a:pt x="5768340" y="3041650"/>
                  </a:cubicBez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839CE845-B77F-4A0D-9AE5-B64A62D9429E}"/>
                </a:ext>
              </a:extLst>
            </p:cNvPr>
            <p:cNvSpPr/>
            <p:nvPr/>
          </p:nvSpPr>
          <p:spPr>
            <a:xfrm>
              <a:off x="10160" y="12700"/>
              <a:ext cx="5895340" cy="186690"/>
            </a:xfrm>
            <a:custGeom>
              <a:avLst/>
              <a:gdLst/>
              <a:ahLst/>
              <a:cxnLst/>
              <a:rect l="l" t="t" r="r" b="b"/>
              <a:pathLst>
                <a:path w="5895340" h="186690">
                  <a:moveTo>
                    <a:pt x="0" y="186690"/>
                  </a:moveTo>
                  <a:lnTo>
                    <a:pt x="0" y="127000"/>
                  </a:lnTo>
                  <a:cubicBezTo>
                    <a:pt x="0" y="57150"/>
                    <a:pt x="57150" y="0"/>
                    <a:pt x="127000" y="0"/>
                  </a:cubicBezTo>
                  <a:lnTo>
                    <a:pt x="5768340" y="0"/>
                  </a:lnTo>
                  <a:cubicBezTo>
                    <a:pt x="5838190" y="0"/>
                    <a:pt x="5895340" y="57150"/>
                    <a:pt x="5895340" y="127000"/>
                  </a:cubicBezTo>
                  <a:lnTo>
                    <a:pt x="5895340" y="186690"/>
                  </a:lnTo>
                  <a:cubicBezTo>
                    <a:pt x="5895340" y="186690"/>
                    <a:pt x="0" y="186690"/>
                    <a:pt x="0" y="18669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FB119C3D-95C2-4204-87BD-A81475CBB597}"/>
                </a:ext>
              </a:extLst>
            </p:cNvPr>
            <p:cNvSpPr/>
            <p:nvPr/>
          </p:nvSpPr>
          <p:spPr>
            <a:xfrm>
              <a:off x="0" y="0"/>
              <a:ext cx="5908040" cy="3241040"/>
            </a:xfrm>
            <a:custGeom>
              <a:avLst/>
              <a:gdLst/>
              <a:ahLst/>
              <a:cxnLst/>
              <a:rect l="l" t="t" r="r" b="b"/>
              <a:pathLst>
                <a:path w="5908040" h="3241040">
                  <a:moveTo>
                    <a:pt x="5774690" y="0"/>
                  </a:moveTo>
                  <a:lnTo>
                    <a:pt x="133350" y="0"/>
                  </a:lnTo>
                  <a:cubicBezTo>
                    <a:pt x="59690" y="0"/>
                    <a:pt x="0" y="59690"/>
                    <a:pt x="0" y="133350"/>
                  </a:cubicBezTo>
                  <a:lnTo>
                    <a:pt x="0" y="3107690"/>
                  </a:lnTo>
                  <a:cubicBezTo>
                    <a:pt x="0" y="3181350"/>
                    <a:pt x="59690" y="3241040"/>
                    <a:pt x="133350" y="3241040"/>
                  </a:cubicBezTo>
                  <a:lnTo>
                    <a:pt x="5774690" y="3241040"/>
                  </a:lnTo>
                  <a:cubicBezTo>
                    <a:pt x="5848350" y="3241040"/>
                    <a:pt x="5908040" y="3181350"/>
                    <a:pt x="5908040" y="3107690"/>
                  </a:cubicBezTo>
                  <a:lnTo>
                    <a:pt x="5908040" y="133350"/>
                  </a:lnTo>
                  <a:cubicBezTo>
                    <a:pt x="5908040" y="59690"/>
                    <a:pt x="5848350" y="0"/>
                    <a:pt x="5774690" y="0"/>
                  </a:cubicBezTo>
                  <a:close/>
                  <a:moveTo>
                    <a:pt x="5895340" y="3107690"/>
                  </a:moveTo>
                  <a:cubicBezTo>
                    <a:pt x="5895340" y="3175000"/>
                    <a:pt x="5842000" y="3228340"/>
                    <a:pt x="5774690" y="3228340"/>
                  </a:cubicBezTo>
                  <a:lnTo>
                    <a:pt x="133350" y="3228340"/>
                  </a:lnTo>
                  <a:cubicBezTo>
                    <a:pt x="67310" y="3228340"/>
                    <a:pt x="12700" y="3173730"/>
                    <a:pt x="12700" y="3107690"/>
                  </a:cubicBezTo>
                  <a:lnTo>
                    <a:pt x="12700" y="199390"/>
                  </a:lnTo>
                  <a:lnTo>
                    <a:pt x="5895340" y="199390"/>
                  </a:lnTo>
                  <a:lnTo>
                    <a:pt x="5895340" y="3107690"/>
                  </a:lnTo>
                  <a:close/>
                  <a:moveTo>
                    <a:pt x="5895340" y="186690"/>
                  </a:moveTo>
                  <a:lnTo>
                    <a:pt x="12700" y="186690"/>
                  </a:lnTo>
                  <a:lnTo>
                    <a:pt x="12700" y="133350"/>
                  </a:lnTo>
                  <a:cubicBezTo>
                    <a:pt x="12700" y="67310"/>
                    <a:pt x="67310" y="12700"/>
                    <a:pt x="133350" y="12700"/>
                  </a:cubicBezTo>
                  <a:lnTo>
                    <a:pt x="5774690" y="12700"/>
                  </a:lnTo>
                  <a:cubicBezTo>
                    <a:pt x="5840730" y="12700"/>
                    <a:pt x="5895340" y="67310"/>
                    <a:pt x="5895340" y="133350"/>
                  </a:cubicBezTo>
                  <a:lnTo>
                    <a:pt x="5895340" y="1866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B4CAEE3C-15B5-40B4-848A-DADBC3395F3B}"/>
                </a:ext>
              </a:extLst>
            </p:cNvPr>
            <p:cNvSpPr/>
            <p:nvPr/>
          </p:nvSpPr>
          <p:spPr>
            <a:xfrm>
              <a:off x="149860" y="73660"/>
              <a:ext cx="299720" cy="63500"/>
            </a:xfrm>
            <a:custGeom>
              <a:avLst/>
              <a:gdLst/>
              <a:ahLst/>
              <a:cxnLst/>
              <a:rect l="l" t="t" r="r" b="b"/>
              <a:pathLst>
                <a:path w="299720" h="63500">
                  <a:moveTo>
                    <a:pt x="118110" y="0"/>
                  </a:moveTo>
                  <a:lnTo>
                    <a:pt x="181610" y="0"/>
                  </a:lnTo>
                  <a:lnTo>
                    <a:pt x="181610" y="63500"/>
                  </a:lnTo>
                  <a:lnTo>
                    <a:pt x="118110" y="63500"/>
                  </a:lnTo>
                  <a:lnTo>
                    <a:pt x="118110" y="0"/>
                  </a:lnTo>
                  <a:close/>
                  <a:moveTo>
                    <a:pt x="31750" y="0"/>
                  </a:moveTo>
                  <a:cubicBezTo>
                    <a:pt x="49530" y="0"/>
                    <a:pt x="63500" y="13970"/>
                    <a:pt x="63500" y="31750"/>
                  </a:cubicBezTo>
                  <a:cubicBezTo>
                    <a:pt x="63500" y="49530"/>
                    <a:pt x="49530" y="63500"/>
                    <a:pt x="31750" y="63500"/>
                  </a:cubicBezTo>
                  <a:cubicBezTo>
                    <a:pt x="13970" y="63500"/>
                    <a:pt x="0" y="49530"/>
                    <a:pt x="0" y="31750"/>
                  </a:cubicBezTo>
                  <a:cubicBezTo>
                    <a:pt x="0" y="13970"/>
                    <a:pt x="13970" y="0"/>
                    <a:pt x="31750" y="0"/>
                  </a:cubicBezTo>
                  <a:close/>
                  <a:moveTo>
                    <a:pt x="267970" y="0"/>
                  </a:moveTo>
                  <a:lnTo>
                    <a:pt x="236220" y="63500"/>
                  </a:lnTo>
                  <a:lnTo>
                    <a:pt x="299720" y="63500"/>
                  </a:lnTo>
                  <a:lnTo>
                    <a:pt x="26797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EE31366E-C4F4-44A3-8F3B-850832D71A23}"/>
                </a:ext>
              </a:extLst>
            </p:cNvPr>
            <p:cNvSpPr/>
            <p:nvPr/>
          </p:nvSpPr>
          <p:spPr>
            <a:xfrm>
              <a:off x="591820" y="88900"/>
              <a:ext cx="5175250" cy="33020"/>
            </a:xfrm>
            <a:custGeom>
              <a:avLst/>
              <a:gdLst/>
              <a:ahLst/>
              <a:cxnLst/>
              <a:rect l="l" t="t" r="r" b="b"/>
              <a:pathLst>
                <a:path w="5175250" h="33020">
                  <a:moveTo>
                    <a:pt x="5158740" y="33020"/>
                  </a:moveTo>
                  <a:lnTo>
                    <a:pt x="16510" y="33020"/>
                  </a:lnTo>
                  <a:cubicBezTo>
                    <a:pt x="7620" y="33020"/>
                    <a:pt x="0" y="25400"/>
                    <a:pt x="0" y="16510"/>
                  </a:cubicBezTo>
                  <a:lnTo>
                    <a:pt x="0" y="16510"/>
                  </a:lnTo>
                  <a:cubicBezTo>
                    <a:pt x="0" y="7620"/>
                    <a:pt x="7620" y="0"/>
                    <a:pt x="16510" y="0"/>
                  </a:cubicBezTo>
                  <a:lnTo>
                    <a:pt x="5158740" y="0"/>
                  </a:lnTo>
                  <a:cubicBezTo>
                    <a:pt x="5167630" y="0"/>
                    <a:pt x="5175250" y="7620"/>
                    <a:pt x="5175250" y="16510"/>
                  </a:cubicBezTo>
                  <a:lnTo>
                    <a:pt x="5175250" y="16510"/>
                  </a:lnTo>
                  <a:cubicBezTo>
                    <a:pt x="5173980" y="25400"/>
                    <a:pt x="5167630" y="33020"/>
                    <a:pt x="5158740" y="330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6" name="Group 66">
            <a:extLst>
              <a:ext uri="{FF2B5EF4-FFF2-40B4-BE49-F238E27FC236}">
                <a16:creationId xmlns:a16="http://schemas.microsoft.com/office/drawing/2014/main" id="{2B6122E3-6D27-42C9-8F28-C4A4DD432B78}"/>
              </a:ext>
            </a:extLst>
          </p:cNvPr>
          <p:cNvGrpSpPr/>
          <p:nvPr/>
        </p:nvGrpSpPr>
        <p:grpSpPr>
          <a:xfrm>
            <a:off x="0" y="51470"/>
            <a:ext cx="9144000" cy="576064"/>
            <a:chOff x="0" y="123478"/>
            <a:chExt cx="9144000" cy="576064"/>
          </a:xfrm>
        </p:grpSpPr>
        <p:sp>
          <p:nvSpPr>
            <p:cNvPr id="17" name="Rounded Rectangle 65">
              <a:extLst>
                <a:ext uri="{FF2B5EF4-FFF2-40B4-BE49-F238E27FC236}">
                  <a16:creationId xmlns:a16="http://schemas.microsoft.com/office/drawing/2014/main" id="{9E5B8755-3FBF-4D7B-BC7C-6C98CEC9D8BC}"/>
                </a:ext>
              </a:extLst>
            </p:cNvPr>
            <p:cNvSpPr/>
            <p:nvPr/>
          </p:nvSpPr>
          <p:spPr>
            <a:xfrm>
              <a:off x="2191786" y="123478"/>
              <a:ext cx="6952214" cy="56494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cxnSp>
          <p:nvCxnSpPr>
            <p:cNvPr id="18" name="Straight Connector 61">
              <a:extLst>
                <a:ext uri="{FF2B5EF4-FFF2-40B4-BE49-F238E27FC236}">
                  <a16:creationId xmlns:a16="http://schemas.microsoft.com/office/drawing/2014/main" id="{54CC0BC8-2614-4077-80F1-D299A60498E0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原创设计师QQ598969553     _9">
            <a:extLst>
              <a:ext uri="{FF2B5EF4-FFF2-40B4-BE49-F238E27FC236}">
                <a16:creationId xmlns:a16="http://schemas.microsoft.com/office/drawing/2014/main" id="{6C449EA9-C5B9-47EF-8154-C030549C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53" y="123478"/>
            <a:ext cx="71836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SU" panose="02000506040000020003" pitchFamily="2" charset="-34"/>
                <a:cs typeface="RSU" panose="02000506040000020003" pitchFamily="2" charset="-34"/>
              </a:rPr>
              <a:t>พัฒนาองค์กรคุณธรรมต้นแบบ</a:t>
            </a:r>
            <a:endParaRPr kumimoji="0" lang="th-TH" alt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20" name="สี่เหลี่ยมผืนผ้า 3">
            <a:extLst>
              <a:ext uri="{FF2B5EF4-FFF2-40B4-BE49-F238E27FC236}">
                <a16:creationId xmlns:a16="http://schemas.microsoft.com/office/drawing/2014/main" id="{025FC19B-A4C2-49E2-9379-0DD6F7ED2585}"/>
              </a:ext>
            </a:extLst>
          </p:cNvPr>
          <p:cNvSpPr/>
          <p:nvPr/>
        </p:nvSpPr>
        <p:spPr>
          <a:xfrm>
            <a:off x="247023" y="53659"/>
            <a:ext cx="19447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altLang="en-US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กระบวนการ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DBFBF5-7D14-4B69-82D6-AED781F9D012}"/>
              </a:ext>
            </a:extLst>
          </p:cNvPr>
          <p:cNvSpPr txBox="1"/>
          <p:nvPr/>
        </p:nvSpPr>
        <p:spPr>
          <a:xfrm>
            <a:off x="135530" y="915566"/>
            <a:ext cx="878947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มุ่งสู่เป้าหมายเดียวกัน คือ ประเทศชาติมีความมั่นคง มั่งคั่ง ยั่งยืน </a:t>
            </a:r>
            <a:b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ประชาชนมีความสุขบนพื้นฐานของความพอเพียง และสมานฉันท์รวมไทยเป็นหนึ่งเดียว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506BBF-7A3C-4A03-9F96-4EC11B190ADE}"/>
              </a:ext>
            </a:extLst>
          </p:cNvPr>
          <p:cNvSpPr/>
          <p:nvPr/>
        </p:nvSpPr>
        <p:spPr>
          <a:xfrm>
            <a:off x="0" y="3856419"/>
            <a:ext cx="3044428" cy="12870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90201E-91CC-433E-B4D8-ED9B63524FF9}"/>
              </a:ext>
            </a:extLst>
          </p:cNvPr>
          <p:cNvSpPr/>
          <p:nvPr/>
        </p:nvSpPr>
        <p:spPr>
          <a:xfrm>
            <a:off x="3044428" y="3363838"/>
            <a:ext cx="3044428" cy="17796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D6F87D-A007-4C99-B8A4-90EB8F7F8AEF}"/>
              </a:ext>
            </a:extLst>
          </p:cNvPr>
          <p:cNvSpPr/>
          <p:nvPr/>
        </p:nvSpPr>
        <p:spPr>
          <a:xfrm>
            <a:off x="6088856" y="2868511"/>
            <a:ext cx="3080488" cy="2283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2268177-E6E5-469F-AC89-B9206B467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3667" y="2538120"/>
            <a:ext cx="781911" cy="7819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7FEC2B-BEA6-4659-86E2-3A8B909E0C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43675" y="2250324"/>
            <a:ext cx="781911" cy="78191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312224B-3071-4292-A1A6-B2B5EDCEAD93}"/>
              </a:ext>
            </a:extLst>
          </p:cNvPr>
          <p:cNvSpPr txBox="1"/>
          <p:nvPr/>
        </p:nvSpPr>
        <p:spPr>
          <a:xfrm>
            <a:off x="336428" y="3429901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33537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ระดับส่งเสริมคุณธรรม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C62B30-E4D7-4799-AAD6-50F05F604158}"/>
              </a:ext>
            </a:extLst>
          </p:cNvPr>
          <p:cNvSpPr txBox="1"/>
          <p:nvPr/>
        </p:nvSpPr>
        <p:spPr>
          <a:xfrm>
            <a:off x="3386100" y="2845209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33537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ระดับพัฒนาคุณธรรม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E1DFAF-A71C-4BC8-8825-EA24D3048932}"/>
              </a:ext>
            </a:extLst>
          </p:cNvPr>
          <p:cNvSpPr txBox="1"/>
          <p:nvPr/>
        </p:nvSpPr>
        <p:spPr>
          <a:xfrm>
            <a:off x="6491206" y="2214732"/>
            <a:ext cx="2521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33537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ระดับคุณธรรมต้นแบบ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339D02-A452-4734-A8E1-CF5739A0B85C}"/>
              </a:ext>
            </a:extLst>
          </p:cNvPr>
          <p:cNvSpPr/>
          <p:nvPr/>
        </p:nvSpPr>
        <p:spPr>
          <a:xfrm>
            <a:off x="1764417" y="4076158"/>
            <a:ext cx="4508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เกิดการเปลี่ยนแปลงในเชิงพฤติกรรม</a:t>
            </a:r>
            <a:br>
              <a:rPr lang="th-TH" sz="2800" b="1" dirty="0"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800" b="1" dirty="0">
                <a:latin typeface="DB BrandVoice X" panose="02000506090000020004" pitchFamily="2" charset="-34"/>
                <a:cs typeface="DB BrandVoice X" panose="02000506090000020004" pitchFamily="2" charset="-34"/>
              </a:rPr>
              <a:t>ของบุคลากรในองค์กรจนเป็นที่ประจักษ์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8F304EE-09EE-4E83-A37B-A1A66B417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40" y="4318084"/>
            <a:ext cx="421871" cy="421871"/>
          </a:xfrm>
          <a:prstGeom prst="rect">
            <a:avLst/>
          </a:prstGeom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AF03E849-4FD1-4952-AC39-9EC8F83FA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3319" y="2409730"/>
            <a:ext cx="1345537" cy="9541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4B28D8-9509-4EB7-96B6-309CC74B7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190" y="2698464"/>
            <a:ext cx="2266860" cy="226686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6571" y="0"/>
            <a:ext cx="9144000" cy="649464"/>
            <a:chOff x="0" y="0"/>
            <a:chExt cx="6671512" cy="473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BF4D54-8175-469A-9A42-B9FA82CC7EA7}"/>
              </a:ext>
            </a:extLst>
          </p:cNvPr>
          <p:cNvGrpSpPr/>
          <p:nvPr/>
        </p:nvGrpSpPr>
        <p:grpSpPr>
          <a:xfrm>
            <a:off x="0" y="207145"/>
            <a:ext cx="9144000" cy="576064"/>
            <a:chOff x="0" y="123478"/>
            <a:chExt cx="9144000" cy="576064"/>
          </a:xfrm>
        </p:grpSpPr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093D8055-AF34-49E1-85E3-E81BA5A78EF9}"/>
                </a:ext>
              </a:extLst>
            </p:cNvPr>
            <p:cNvSpPr/>
            <p:nvPr/>
          </p:nvSpPr>
          <p:spPr>
            <a:xfrm>
              <a:off x="5517494" y="123478"/>
              <a:ext cx="3626506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DFDC757-794F-4787-901B-14611A41CCE9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A9F2AAE-67CF-4331-AA9F-3A27592528A1}"/>
              </a:ext>
            </a:extLst>
          </p:cNvPr>
          <p:cNvSpPr/>
          <p:nvPr/>
        </p:nvSpPr>
        <p:spPr>
          <a:xfrm>
            <a:off x="812042" y="1275606"/>
            <a:ext cx="50197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มีบทบาทและสามารถสร้างคนดีเพื่อสังคมดี 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ส่งเสริมให้คนในองค์กรมีทัศนคติ วิธีคิด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การประพฤติปฏิบัติที่สะท้อนการมีคุณธรรม จริยธรรม และค่านิยมที่ดีเหมาะกับสังคมไทยมากขึ้น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องค์กรมีคุณค่าและประสิทธิภาพ ประสิทธิผล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ในการดำเนินกิจการ เนื่องจากสมาชิกขององค์กร</a:t>
            </a:r>
            <a:b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มีคุณธรรมมากขึ้น</a:t>
            </a:r>
          </a:p>
        </p:txBody>
      </p:sp>
      <p:sp>
        <p:nvSpPr>
          <p:cNvPr id="22" name="原创设计师QQ598969553     _9">
            <a:extLst>
              <a:ext uri="{FF2B5EF4-FFF2-40B4-BE49-F238E27FC236}">
                <a16:creationId xmlns:a16="http://schemas.microsoft.com/office/drawing/2014/main" id="{1D735AE5-E45A-488F-93B4-FCB1697F2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32" y="135672"/>
            <a:ext cx="35124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เป้าหมาย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99C4B6-32E9-40C9-A99E-8478B1EAD2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0" y="1363534"/>
            <a:ext cx="565887" cy="5658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062355-8ED0-4F36-818F-4E7422B5B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1" y="2467798"/>
            <a:ext cx="565887" cy="5658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18BF0-52A6-4121-BDDC-144A965E9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5" y="3579862"/>
            <a:ext cx="565887" cy="5658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31B5A6-2198-4C52-AAB1-19235F7010E7}"/>
              </a:ext>
            </a:extLst>
          </p:cNvPr>
          <p:cNvSpPr/>
          <p:nvPr/>
        </p:nvSpPr>
        <p:spPr>
          <a:xfrm>
            <a:off x="5460371" y="1275606"/>
            <a:ext cx="34307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องค์กรคุณธรรมต้นแบบ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อย่างยั่งยืน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06EDF19A-AD1C-4177-846F-E56B5CF881EF}"/>
              </a:ext>
            </a:extLst>
          </p:cNvPr>
          <p:cNvSpPr/>
          <p:nvPr/>
        </p:nvSpPr>
        <p:spPr>
          <a:xfrm>
            <a:off x="5453392" y="1169439"/>
            <a:ext cx="3512430" cy="1205160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C3A796-88FE-45A2-88CD-AA58EA14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36" y="2211711"/>
            <a:ext cx="2931790" cy="293179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ลูกศร: ขวา 36">
            <a:extLst>
              <a:ext uri="{FF2B5EF4-FFF2-40B4-BE49-F238E27FC236}">
                <a16:creationId xmlns:a16="http://schemas.microsoft.com/office/drawing/2014/main" id="{A2F32A79-8BE8-4503-BE76-6B146C8D99D8}"/>
              </a:ext>
            </a:extLst>
          </p:cNvPr>
          <p:cNvSpPr/>
          <p:nvPr/>
        </p:nvSpPr>
        <p:spPr>
          <a:xfrm rot="16200000">
            <a:off x="2411102" y="572048"/>
            <a:ext cx="3958590" cy="491327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7A0078">
              <a:tint val="40000"/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th-TH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0B672BEC-5582-4392-8E72-2B018AB7169A}"/>
              </a:ext>
            </a:extLst>
          </p:cNvPr>
          <p:cNvSpPr/>
          <p:nvPr/>
        </p:nvSpPr>
        <p:spPr>
          <a:xfrm>
            <a:off x="-3781" y="-6536"/>
            <a:ext cx="9147781" cy="659685"/>
          </a:xfrm>
          <a:prstGeom prst="rect">
            <a:avLst/>
          </a:prstGeom>
          <a:solidFill>
            <a:srgbClr val="D6D100"/>
          </a:solidFill>
        </p:spPr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原创设计师QQ598969553     _9">
            <a:extLst>
              <a:ext uri="{FF2B5EF4-FFF2-40B4-BE49-F238E27FC236}">
                <a16:creationId xmlns:a16="http://schemas.microsoft.com/office/drawing/2014/main" id="{5B0CB5B5-FA22-442C-A40C-CA97F3DFA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32" y="11604"/>
            <a:ext cx="88457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Ozone X" panose="02000506090000020004" pitchFamily="2" charset="-34"/>
                <a:ea typeface="+mn-ea"/>
                <a:cs typeface="DB Ozone X" panose="02000506090000020004" pitchFamily="2" charset="-34"/>
              </a:rPr>
              <a:t>ใช้กระบวนการพัฒนาหน่วยงานให้เป็นองค์กรคุณธรรมต้นแบบ</a:t>
            </a: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43F36826-002C-40E4-8209-5F3D56AA0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25524" y="-382197"/>
            <a:ext cx="1183612" cy="1183609"/>
          </a:xfrm>
          <a:prstGeom prst="ellipse">
            <a:avLst/>
          </a:prstGeom>
          <a:solidFill>
            <a:srgbClr val="667181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900" b="1" i="0" u="none" strike="noStrike" kern="0" cap="none" spc="0" normalizeH="0" baseline="0" noProof="0" dirty="0">
              <a:ln>
                <a:noFill/>
              </a:ln>
              <a:solidFill>
                <a:srgbClr val="7C77B9">
                  <a:lumMod val="25000"/>
                </a:srgbClr>
              </a:solidFill>
              <a:effectLst/>
              <a:uLnTx/>
              <a:uFillTx/>
              <a:latin typeface="JS Thanaporn" panose="02000000000000000000" pitchFamily="2" charset="-34"/>
              <a:ea typeface="+mn-ea"/>
              <a:cs typeface="JS Thanaporn" panose="02000000000000000000" pitchFamily="2" charset="-34"/>
            </a:endParaRPr>
          </a:p>
        </p:txBody>
      </p:sp>
      <p:grpSp>
        <p:nvGrpSpPr>
          <p:cNvPr id="27" name="กลุ่ม 13">
            <a:extLst>
              <a:ext uri="{FF2B5EF4-FFF2-40B4-BE49-F238E27FC236}">
                <a16:creationId xmlns:a16="http://schemas.microsoft.com/office/drawing/2014/main" id="{9223635C-E15F-462B-8126-31D6B3C9ED47}"/>
              </a:ext>
            </a:extLst>
          </p:cNvPr>
          <p:cNvGrpSpPr/>
          <p:nvPr/>
        </p:nvGrpSpPr>
        <p:grpSpPr>
          <a:xfrm>
            <a:off x="1584908" y="4590308"/>
            <a:ext cx="2527434" cy="417672"/>
            <a:chOff x="6325" y="1459941"/>
            <a:chExt cx="1252393" cy="1946588"/>
          </a:xfrm>
        </p:grpSpPr>
        <p:sp>
          <p:nvSpPr>
            <p:cNvPr id="28" name="สี่เหลี่ยมผืนผ้า: มุมมน 14">
              <a:extLst>
                <a:ext uri="{FF2B5EF4-FFF2-40B4-BE49-F238E27FC236}">
                  <a16:creationId xmlns:a16="http://schemas.microsoft.com/office/drawing/2014/main" id="{973FB88D-3CDE-4598-9B8C-A16EE65A6FE7}"/>
                </a:ext>
              </a:extLst>
            </p:cNvPr>
            <p:cNvSpPr/>
            <p:nvPr/>
          </p:nvSpPr>
          <p:spPr>
            <a:xfrm>
              <a:off x="6325" y="1459941"/>
              <a:ext cx="1252393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9" name="สี่เหลี่ยมผืนผ้า: มุมมน 4">
              <a:extLst>
                <a:ext uri="{FF2B5EF4-FFF2-40B4-BE49-F238E27FC236}">
                  <a16:creationId xmlns:a16="http://schemas.microsoft.com/office/drawing/2014/main" id="{F66C81A1-7001-4468-BE92-6A0D53D6E028}"/>
                </a:ext>
              </a:extLst>
            </p:cNvPr>
            <p:cNvSpPr txBox="1"/>
            <p:nvPr/>
          </p:nvSpPr>
          <p:spPr>
            <a:xfrm>
              <a:off x="51110" y="1526529"/>
              <a:ext cx="1130119" cy="1824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32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ทำให้ทุกคนตกลงใจร่วมกัน </a:t>
              </a:r>
              <a:endPara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JS Synjai" panose="02000000000000000000" pitchFamily="2" charset="-34"/>
                <a:ea typeface="+mn-ea"/>
                <a:cs typeface="JS Synjai" panose="02000000000000000000" pitchFamily="2" charset="-34"/>
              </a:endParaRPr>
            </a:p>
          </p:txBody>
        </p:sp>
      </p:grpSp>
      <p:grpSp>
        <p:nvGrpSpPr>
          <p:cNvPr id="30" name="กลุ่ม 16">
            <a:extLst>
              <a:ext uri="{FF2B5EF4-FFF2-40B4-BE49-F238E27FC236}">
                <a16:creationId xmlns:a16="http://schemas.microsoft.com/office/drawing/2014/main" id="{EBB98B3D-4309-47C1-8AC0-01DD5C395D10}"/>
              </a:ext>
            </a:extLst>
          </p:cNvPr>
          <p:cNvGrpSpPr/>
          <p:nvPr/>
        </p:nvGrpSpPr>
        <p:grpSpPr>
          <a:xfrm>
            <a:off x="4290405" y="4330680"/>
            <a:ext cx="2933859" cy="396438"/>
            <a:chOff x="6325" y="1459941"/>
            <a:chExt cx="1411789" cy="1946588"/>
          </a:xfrm>
          <a:solidFill>
            <a:srgbClr val="00B050"/>
          </a:solidFill>
        </p:grpSpPr>
        <p:sp>
          <p:nvSpPr>
            <p:cNvPr id="31" name="สี่เหลี่ยมผืนผ้า: มุมมน 17">
              <a:extLst>
                <a:ext uri="{FF2B5EF4-FFF2-40B4-BE49-F238E27FC236}">
                  <a16:creationId xmlns:a16="http://schemas.microsoft.com/office/drawing/2014/main" id="{FDE99EAA-08F5-4655-84D1-B17C209D7A28}"/>
                </a:ext>
              </a:extLst>
            </p:cNvPr>
            <p:cNvSpPr/>
            <p:nvPr/>
          </p:nvSpPr>
          <p:spPr>
            <a:xfrm>
              <a:off x="6325" y="1459941"/>
              <a:ext cx="1411789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2" name="สี่เหลี่ยมผืนผ้า: มุมมน 4">
              <a:extLst>
                <a:ext uri="{FF2B5EF4-FFF2-40B4-BE49-F238E27FC236}">
                  <a16:creationId xmlns:a16="http://schemas.microsoft.com/office/drawing/2014/main" id="{997D1E65-7126-47BC-80B9-01D937C00AC2}"/>
                </a:ext>
              </a:extLst>
            </p:cNvPr>
            <p:cNvSpPr txBox="1"/>
            <p:nvPr/>
          </p:nvSpPr>
          <p:spPr>
            <a:xfrm>
              <a:off x="75243" y="1528859"/>
              <a:ext cx="1273953" cy="18087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ค้นหาความจริงขององค์กร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3" name="กลุ่ม 20">
            <a:extLst>
              <a:ext uri="{FF2B5EF4-FFF2-40B4-BE49-F238E27FC236}">
                <a16:creationId xmlns:a16="http://schemas.microsoft.com/office/drawing/2014/main" id="{9B8C35C3-4983-4EB4-BE9F-31EADF0F8946}"/>
              </a:ext>
            </a:extLst>
          </p:cNvPr>
          <p:cNvGrpSpPr/>
          <p:nvPr/>
        </p:nvGrpSpPr>
        <p:grpSpPr>
          <a:xfrm>
            <a:off x="701962" y="3788996"/>
            <a:ext cx="3495732" cy="417672"/>
            <a:chOff x="-6509" y="2245577"/>
            <a:chExt cx="1618623" cy="1113331"/>
          </a:xfrm>
        </p:grpSpPr>
        <p:sp>
          <p:nvSpPr>
            <p:cNvPr id="34" name="สี่เหลี่ยมผืนผ้า: มุมมน 21">
              <a:extLst>
                <a:ext uri="{FF2B5EF4-FFF2-40B4-BE49-F238E27FC236}">
                  <a16:creationId xmlns:a16="http://schemas.microsoft.com/office/drawing/2014/main" id="{0D9832EF-418C-4136-8B90-F3B565DC2A81}"/>
                </a:ext>
              </a:extLst>
            </p:cNvPr>
            <p:cNvSpPr/>
            <p:nvPr/>
          </p:nvSpPr>
          <p:spPr>
            <a:xfrm>
              <a:off x="-6509" y="2245577"/>
              <a:ext cx="1618623" cy="1113331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5" name="สี่เหลี่ยมผืนผ้า: มุมมน 4">
              <a:extLst>
                <a:ext uri="{FF2B5EF4-FFF2-40B4-BE49-F238E27FC236}">
                  <a16:creationId xmlns:a16="http://schemas.microsoft.com/office/drawing/2014/main" id="{617858A0-E414-4995-B751-DDC0B7E58F97}"/>
                </a:ext>
              </a:extLst>
            </p:cNvPr>
            <p:cNvSpPr txBox="1"/>
            <p:nvPr/>
          </p:nvSpPr>
          <p:spPr>
            <a:xfrm>
              <a:off x="56244" y="2405751"/>
              <a:ext cx="1460593" cy="8496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ตั้งเป้าหมายการเปลี่ยนแปลงร่วมกัน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6" name="กลุ่ม 24">
            <a:extLst>
              <a:ext uri="{FF2B5EF4-FFF2-40B4-BE49-F238E27FC236}">
                <a16:creationId xmlns:a16="http://schemas.microsoft.com/office/drawing/2014/main" id="{60F4921D-247B-43F9-81E1-8BA7D5936E2A}"/>
              </a:ext>
            </a:extLst>
          </p:cNvPr>
          <p:cNvGrpSpPr/>
          <p:nvPr/>
        </p:nvGrpSpPr>
        <p:grpSpPr>
          <a:xfrm>
            <a:off x="4245826" y="3395745"/>
            <a:ext cx="3649725" cy="464382"/>
            <a:chOff x="158" y="2293624"/>
            <a:chExt cx="1895668" cy="1112904"/>
          </a:xfrm>
          <a:solidFill>
            <a:srgbClr val="00B050"/>
          </a:solidFill>
        </p:grpSpPr>
        <p:sp>
          <p:nvSpPr>
            <p:cNvPr id="37" name="สี่เหลี่ยมผืนผ้า: มุมมน 25">
              <a:extLst>
                <a:ext uri="{FF2B5EF4-FFF2-40B4-BE49-F238E27FC236}">
                  <a16:creationId xmlns:a16="http://schemas.microsoft.com/office/drawing/2014/main" id="{D5B5527A-1362-410F-9423-B01BD4568F55}"/>
                </a:ext>
              </a:extLst>
            </p:cNvPr>
            <p:cNvSpPr/>
            <p:nvPr/>
          </p:nvSpPr>
          <p:spPr>
            <a:xfrm>
              <a:off x="158" y="2293624"/>
              <a:ext cx="1895668" cy="1112904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8" name="สี่เหลี่ยมผืนผ้า: มุมมน 4">
              <a:extLst>
                <a:ext uri="{FF2B5EF4-FFF2-40B4-BE49-F238E27FC236}">
                  <a16:creationId xmlns:a16="http://schemas.microsoft.com/office/drawing/2014/main" id="{7F31335F-6376-43E3-8BA1-4545E5E7ED98}"/>
                </a:ext>
              </a:extLst>
            </p:cNvPr>
            <p:cNvSpPr txBox="1"/>
            <p:nvPr/>
          </p:nvSpPr>
          <p:spPr>
            <a:xfrm>
              <a:off x="68988" y="2593946"/>
              <a:ext cx="1710590" cy="6308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กำหนดวิธีการและกลไกในการปฏิบัติงาน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39" name="กลุ่ม 28">
            <a:extLst>
              <a:ext uri="{FF2B5EF4-FFF2-40B4-BE49-F238E27FC236}">
                <a16:creationId xmlns:a16="http://schemas.microsoft.com/office/drawing/2014/main" id="{70738772-AC67-46A7-ABFA-3AD96A4DFDE6}"/>
              </a:ext>
            </a:extLst>
          </p:cNvPr>
          <p:cNvGrpSpPr/>
          <p:nvPr/>
        </p:nvGrpSpPr>
        <p:grpSpPr>
          <a:xfrm>
            <a:off x="1479592" y="3067641"/>
            <a:ext cx="2486957" cy="417672"/>
            <a:chOff x="-92247" y="2235370"/>
            <a:chExt cx="2094619" cy="1075703"/>
          </a:xfrm>
        </p:grpSpPr>
        <p:sp>
          <p:nvSpPr>
            <p:cNvPr id="40" name="สี่เหลี่ยมผืนผ้า: มุมมน 29">
              <a:extLst>
                <a:ext uri="{FF2B5EF4-FFF2-40B4-BE49-F238E27FC236}">
                  <a16:creationId xmlns:a16="http://schemas.microsoft.com/office/drawing/2014/main" id="{789A684B-294D-4EEA-9DBA-60E7E450DAE9}"/>
                </a:ext>
              </a:extLst>
            </p:cNvPr>
            <p:cNvSpPr/>
            <p:nvPr/>
          </p:nvSpPr>
          <p:spPr>
            <a:xfrm>
              <a:off x="-67100" y="2235370"/>
              <a:ext cx="2029406" cy="1075703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1" name="สี่เหลี่ยมผืนผ้า: มุมมน 4">
              <a:extLst>
                <a:ext uri="{FF2B5EF4-FFF2-40B4-BE49-F238E27FC236}">
                  <a16:creationId xmlns:a16="http://schemas.microsoft.com/office/drawing/2014/main" id="{FA292219-C156-43F8-9D5A-FFC162BBEFD5}"/>
                </a:ext>
              </a:extLst>
            </p:cNvPr>
            <p:cNvSpPr txBox="1"/>
            <p:nvPr/>
          </p:nvSpPr>
          <p:spPr>
            <a:xfrm>
              <a:off x="-92247" y="2437595"/>
              <a:ext cx="2094619" cy="7984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ลงมือปฏิบัติจริงให้เป็นวิถีชีวิต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42" name="กลุ่ม 33">
            <a:extLst>
              <a:ext uri="{FF2B5EF4-FFF2-40B4-BE49-F238E27FC236}">
                <a16:creationId xmlns:a16="http://schemas.microsoft.com/office/drawing/2014/main" id="{17695858-8665-40AD-AA5F-D49E32DAD5B3}"/>
              </a:ext>
            </a:extLst>
          </p:cNvPr>
          <p:cNvGrpSpPr/>
          <p:nvPr/>
        </p:nvGrpSpPr>
        <p:grpSpPr>
          <a:xfrm>
            <a:off x="4225248" y="2620103"/>
            <a:ext cx="2985838" cy="451273"/>
            <a:chOff x="4427" y="1459941"/>
            <a:chExt cx="2876710" cy="1946588"/>
          </a:xfrm>
          <a:solidFill>
            <a:srgbClr val="00B050"/>
          </a:solidFill>
        </p:grpSpPr>
        <p:sp>
          <p:nvSpPr>
            <p:cNvPr id="43" name="สี่เหลี่ยมผืนผ้า: มุมมน 34">
              <a:extLst>
                <a:ext uri="{FF2B5EF4-FFF2-40B4-BE49-F238E27FC236}">
                  <a16:creationId xmlns:a16="http://schemas.microsoft.com/office/drawing/2014/main" id="{FD051C28-7B92-429D-BC57-33C4F926946A}"/>
                </a:ext>
              </a:extLst>
            </p:cNvPr>
            <p:cNvSpPr/>
            <p:nvPr/>
          </p:nvSpPr>
          <p:spPr>
            <a:xfrm>
              <a:off x="4427" y="1459941"/>
              <a:ext cx="2876710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4" name="สี่เหลี่ยมผืนผ้า: มุมมน 4">
              <a:extLst>
                <a:ext uri="{FF2B5EF4-FFF2-40B4-BE49-F238E27FC236}">
                  <a16:creationId xmlns:a16="http://schemas.microsoft.com/office/drawing/2014/main" id="{E08028ED-0DFF-402C-A31B-79C29BF12B6C}"/>
                </a:ext>
              </a:extLst>
            </p:cNvPr>
            <p:cNvSpPr txBox="1"/>
            <p:nvPr/>
          </p:nvSpPr>
          <p:spPr>
            <a:xfrm>
              <a:off x="99452" y="1554966"/>
              <a:ext cx="2686660" cy="1756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ถอดบทเรียนเพื่อสร้างความรู้</a:t>
              </a:r>
              <a:endPara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Synjai" panose="02000000000000000000" pitchFamily="2" charset="-34"/>
                <a:ea typeface="+mn-ea"/>
                <a:cs typeface="JS Synjai" panose="02000000000000000000" pitchFamily="2" charset="-34"/>
              </a:endParaRPr>
            </a:p>
          </p:txBody>
        </p:sp>
      </p:grpSp>
      <p:grpSp>
        <p:nvGrpSpPr>
          <p:cNvPr id="45" name="กลุ่ม 37">
            <a:extLst>
              <a:ext uri="{FF2B5EF4-FFF2-40B4-BE49-F238E27FC236}">
                <a16:creationId xmlns:a16="http://schemas.microsoft.com/office/drawing/2014/main" id="{F282B3A8-87EC-4014-B149-D0243E803ADA}"/>
              </a:ext>
            </a:extLst>
          </p:cNvPr>
          <p:cNvGrpSpPr/>
          <p:nvPr/>
        </p:nvGrpSpPr>
        <p:grpSpPr>
          <a:xfrm>
            <a:off x="1781393" y="2246468"/>
            <a:ext cx="2195267" cy="477758"/>
            <a:chOff x="0" y="1459941"/>
            <a:chExt cx="3886215" cy="1946588"/>
          </a:xfrm>
        </p:grpSpPr>
        <p:sp>
          <p:nvSpPr>
            <p:cNvPr id="46" name="สี่เหลี่ยมผืนผ้า: มุมมน 38">
              <a:extLst>
                <a:ext uri="{FF2B5EF4-FFF2-40B4-BE49-F238E27FC236}">
                  <a16:creationId xmlns:a16="http://schemas.microsoft.com/office/drawing/2014/main" id="{3AE54F1A-9830-4B5D-AA0C-E4229FD49E1F}"/>
                </a:ext>
              </a:extLst>
            </p:cNvPr>
            <p:cNvSpPr/>
            <p:nvPr/>
          </p:nvSpPr>
          <p:spPr>
            <a:xfrm>
              <a:off x="0" y="1459941"/>
              <a:ext cx="3886215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47" name="สี่เหลี่ยมผืนผ้า: มุมมน 4">
              <a:extLst>
                <a:ext uri="{FF2B5EF4-FFF2-40B4-BE49-F238E27FC236}">
                  <a16:creationId xmlns:a16="http://schemas.microsoft.com/office/drawing/2014/main" id="{93A75AFD-A8D5-4D7B-9902-D9A2DCB1679E}"/>
                </a:ext>
              </a:extLst>
            </p:cNvPr>
            <p:cNvSpPr txBox="1"/>
            <p:nvPr/>
          </p:nvSpPr>
          <p:spPr>
            <a:xfrm>
              <a:off x="95025" y="1554966"/>
              <a:ext cx="3696165" cy="17565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สร้างกิจกรรมชื่นชมยกย่อง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48" name="กลุ่ม 40">
            <a:extLst>
              <a:ext uri="{FF2B5EF4-FFF2-40B4-BE49-F238E27FC236}">
                <a16:creationId xmlns:a16="http://schemas.microsoft.com/office/drawing/2014/main" id="{EBA270CC-64AB-4BFE-9975-01CC17725DA5}"/>
              </a:ext>
            </a:extLst>
          </p:cNvPr>
          <p:cNvGrpSpPr/>
          <p:nvPr/>
        </p:nvGrpSpPr>
        <p:grpSpPr>
          <a:xfrm>
            <a:off x="4248729" y="1885565"/>
            <a:ext cx="2422519" cy="451273"/>
            <a:chOff x="2266958" y="1459941"/>
            <a:chExt cx="3886215" cy="1946588"/>
          </a:xfrm>
          <a:solidFill>
            <a:srgbClr val="00B050"/>
          </a:solidFill>
        </p:grpSpPr>
        <p:sp>
          <p:nvSpPr>
            <p:cNvPr id="49" name="สี่เหลี่ยมผืนผ้า: มุมมน 41">
              <a:extLst>
                <a:ext uri="{FF2B5EF4-FFF2-40B4-BE49-F238E27FC236}">
                  <a16:creationId xmlns:a16="http://schemas.microsoft.com/office/drawing/2014/main" id="{B3E9FB14-27D5-4697-B772-1D89D0C3E209}"/>
                </a:ext>
              </a:extLst>
            </p:cNvPr>
            <p:cNvSpPr/>
            <p:nvPr/>
          </p:nvSpPr>
          <p:spPr>
            <a:xfrm>
              <a:off x="2266958" y="1459941"/>
              <a:ext cx="3886215" cy="1946588"/>
            </a:xfrm>
            <a:prstGeom prst="roundRect">
              <a:avLst/>
            </a:prstGeom>
            <a:grpFill/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50" name="สี่เหลี่ยมผืนผ้า: มุมมน 4">
              <a:extLst>
                <a:ext uri="{FF2B5EF4-FFF2-40B4-BE49-F238E27FC236}">
                  <a16:creationId xmlns:a16="http://schemas.microsoft.com/office/drawing/2014/main" id="{2A98321B-4055-4EF9-89B5-26F7F346B03E}"/>
                </a:ext>
              </a:extLst>
            </p:cNvPr>
            <p:cNvSpPr txBox="1"/>
            <p:nvPr/>
          </p:nvSpPr>
          <p:spPr>
            <a:xfrm>
              <a:off x="2361983" y="1554966"/>
              <a:ext cx="3696165" cy="1756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สร้างเครือข่ายคุณธรรม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grpSp>
        <p:nvGrpSpPr>
          <p:cNvPr id="51" name="กลุ่ม 43">
            <a:extLst>
              <a:ext uri="{FF2B5EF4-FFF2-40B4-BE49-F238E27FC236}">
                <a16:creationId xmlns:a16="http://schemas.microsoft.com/office/drawing/2014/main" id="{392C673E-7778-4958-8B41-ECBFF078EDC8}"/>
              </a:ext>
            </a:extLst>
          </p:cNvPr>
          <p:cNvGrpSpPr/>
          <p:nvPr/>
        </p:nvGrpSpPr>
        <p:grpSpPr>
          <a:xfrm>
            <a:off x="1816457" y="1397436"/>
            <a:ext cx="2095150" cy="572271"/>
            <a:chOff x="4393029" y="1459941"/>
            <a:chExt cx="4201584" cy="1946588"/>
          </a:xfrm>
        </p:grpSpPr>
        <p:sp>
          <p:nvSpPr>
            <p:cNvPr id="52" name="สี่เหลี่ยมผืนผ้า: มุมมน 44">
              <a:extLst>
                <a:ext uri="{FF2B5EF4-FFF2-40B4-BE49-F238E27FC236}">
                  <a16:creationId xmlns:a16="http://schemas.microsoft.com/office/drawing/2014/main" id="{7276B825-2E57-4960-B70B-769DA043AAD6}"/>
                </a:ext>
              </a:extLst>
            </p:cNvPr>
            <p:cNvSpPr/>
            <p:nvPr/>
          </p:nvSpPr>
          <p:spPr>
            <a:xfrm>
              <a:off x="4533917" y="1459941"/>
              <a:ext cx="3886215" cy="1946588"/>
            </a:xfrm>
            <a:prstGeom prst="roundRect">
              <a:avLst/>
            </a:prstGeom>
            <a:solidFill>
              <a:srgbClr val="800000"/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53" name="สี่เหลี่ยมผืนผ้า: มุมมน 4">
              <a:extLst>
                <a:ext uri="{FF2B5EF4-FFF2-40B4-BE49-F238E27FC236}">
                  <a16:creationId xmlns:a16="http://schemas.microsoft.com/office/drawing/2014/main" id="{946E3D65-E840-4BAE-87D7-95DB7D5C66C6}"/>
                </a:ext>
              </a:extLst>
            </p:cNvPr>
            <p:cNvSpPr txBox="1"/>
            <p:nvPr/>
          </p:nvSpPr>
          <p:spPr>
            <a:xfrm>
              <a:off x="4393029" y="1554962"/>
              <a:ext cx="4201584" cy="17565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533427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ประเมินผลลัพธ์ผลกระทบ</a:t>
              </a:r>
              <a:r>
                <a:rPr kumimoji="0" lang="th-TH" sz="2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JS Synjai" panose="02000000000000000000" pitchFamily="2" charset="-34"/>
                  <a:ea typeface="+mn-ea"/>
                  <a:cs typeface="JS Synjai" panose="02000000000000000000" pitchFamily="2" charset="-34"/>
                </a:rPr>
                <a:t> </a:t>
              </a:r>
            </a:p>
          </p:txBody>
        </p:sp>
      </p:grpSp>
      <p:sp>
        <p:nvSpPr>
          <p:cNvPr id="54" name="TextBox 2">
            <a:extLst>
              <a:ext uri="{FF2B5EF4-FFF2-40B4-BE49-F238E27FC236}">
                <a16:creationId xmlns:a16="http://schemas.microsoft.com/office/drawing/2014/main" id="{0865FB02-C61F-412E-A6C8-576B8C92D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69" y="4495057"/>
            <a:ext cx="2889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1</a:t>
            </a: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50511883-7749-4039-96F9-2A747C785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308" y="4245146"/>
            <a:ext cx="2212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2</a:t>
            </a:r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3F607871-B80F-41A2-B4D6-6CCB15593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1" y="3691148"/>
            <a:ext cx="2878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3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9608C7A9-62FA-4001-865F-353524375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714" y="3350937"/>
            <a:ext cx="371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4</a:t>
            </a:r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838ABCB7-8725-4A3A-B707-819602773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22" y="2967063"/>
            <a:ext cx="240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5</a:t>
            </a:r>
          </a:p>
        </p:txBody>
      </p:sp>
      <p:sp>
        <p:nvSpPr>
          <p:cNvPr id="59" name="TextBox 11">
            <a:extLst>
              <a:ext uri="{FF2B5EF4-FFF2-40B4-BE49-F238E27FC236}">
                <a16:creationId xmlns:a16="http://schemas.microsoft.com/office/drawing/2014/main" id="{79A7AE21-2D32-4A66-9EB9-175F09DF1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716" y="2489367"/>
            <a:ext cx="2402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6</a:t>
            </a:r>
          </a:p>
        </p:txBody>
      </p:sp>
      <p:sp>
        <p:nvSpPr>
          <p:cNvPr id="60" name="TextBox 12">
            <a:extLst>
              <a:ext uri="{FF2B5EF4-FFF2-40B4-BE49-F238E27FC236}">
                <a16:creationId xmlns:a16="http://schemas.microsoft.com/office/drawing/2014/main" id="{D7BAB749-7B45-4FF4-AF3F-55F786EE2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320" y="2221023"/>
            <a:ext cx="2402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7</a:t>
            </a: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41971F45-9B8A-4ADB-A122-EFF62F59C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237" y="1732044"/>
            <a:ext cx="239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8</a:t>
            </a:r>
          </a:p>
        </p:txBody>
      </p:sp>
      <p:sp>
        <p:nvSpPr>
          <p:cNvPr id="62" name="TextBox 14">
            <a:extLst>
              <a:ext uri="{FF2B5EF4-FFF2-40B4-BE49-F238E27FC236}">
                <a16:creationId xmlns:a16="http://schemas.microsoft.com/office/drawing/2014/main" id="{BD6E4933-42C7-45EE-A1F3-CE4155AE8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3647" y="1325301"/>
            <a:ext cx="239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ngsana New" panose="02020603050405020304" pitchFamily="18" charset="-34"/>
              </a:rPr>
              <a:t>9</a:t>
            </a:r>
          </a:p>
        </p:txBody>
      </p:sp>
      <p:pic>
        <p:nvPicPr>
          <p:cNvPr id="63" name="Picture 7">
            <a:extLst>
              <a:ext uri="{FF2B5EF4-FFF2-40B4-BE49-F238E27FC236}">
                <a16:creationId xmlns:a16="http://schemas.microsoft.com/office/drawing/2014/main" id="{B007DCC6-9B42-4A36-A42C-EE3359916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5516" y="401885"/>
            <a:ext cx="1855193" cy="1855193"/>
          </a:xfrm>
          <a:prstGeom prst="rect">
            <a:avLst/>
          </a:prstGeom>
        </p:spPr>
      </p:pic>
      <p:grpSp>
        <p:nvGrpSpPr>
          <p:cNvPr id="64" name="Group 10">
            <a:extLst>
              <a:ext uri="{FF2B5EF4-FFF2-40B4-BE49-F238E27FC236}">
                <a16:creationId xmlns:a16="http://schemas.microsoft.com/office/drawing/2014/main" id="{15B8B3AE-E087-4A2F-A44B-9055700C8219}"/>
              </a:ext>
            </a:extLst>
          </p:cNvPr>
          <p:cNvGrpSpPr/>
          <p:nvPr/>
        </p:nvGrpSpPr>
        <p:grpSpPr>
          <a:xfrm>
            <a:off x="7222351" y="781970"/>
            <a:ext cx="858094" cy="858094"/>
            <a:chOff x="0" y="0"/>
            <a:chExt cx="6350000" cy="6350000"/>
          </a:xfrm>
        </p:grpSpPr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D88B6F62-58C9-4392-BEEC-F88FAF2C3B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405C"/>
            </a:solid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1161049-4199-460F-B797-D3E9FAD5A584}"/>
              </a:ext>
            </a:extLst>
          </p:cNvPr>
          <p:cNvSpPr txBox="1"/>
          <p:nvPr/>
        </p:nvSpPr>
        <p:spPr>
          <a:xfrm>
            <a:off x="5070044" y="832859"/>
            <a:ext cx="4430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ด้วยบันได 9 ขั้นตอน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8018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632197"/>
            <a:ext cx="9144000" cy="3167317"/>
          </a:xfrm>
          <a:custGeom>
            <a:avLst/>
            <a:gdLst/>
            <a:ahLst/>
            <a:cxnLst/>
            <a:rect l="l" t="t" r="r" b="b"/>
            <a:pathLst>
              <a:path w="18288000" h="6334633">
                <a:moveTo>
                  <a:pt x="0" y="0"/>
                </a:moveTo>
                <a:lnTo>
                  <a:pt x="18288000" y="0"/>
                </a:lnTo>
                <a:lnTo>
                  <a:pt x="18288000" y="6334633"/>
                </a:lnTo>
                <a:lnTo>
                  <a:pt x="0" y="6334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F1D68-D1C0-4A24-A1CA-B7DE13318488}"/>
              </a:ext>
            </a:extLst>
          </p:cNvPr>
          <p:cNvSpPr txBox="1"/>
          <p:nvPr/>
        </p:nvSpPr>
        <p:spPr>
          <a:xfrm>
            <a:off x="611560" y="633691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องค์กรคุณธรรมน้อมนำสร้าง	ทุกคนต่างร่วมใจสนับสนุน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หาความจริงขององค์กรเป็นฐานทุน	เป้าหมายหนุนร่วมกันสร้างทางที่ดี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หาวิธีกลไกดำเนินกิจ	ปฏิบัติสุจริตเป็นวิถี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ถอดบทเรียนสร้างความรู้แก่ชีวี	สร้างงานที่ควรยกย่องตามจำนงค์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สร้างเครือข่ายคุณธรรมให้ล้ำเลิศ	ผลบังเกิดเปี่ยมคุณสมประสงค์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คือขั้นตอนพัฒนาอย่างมั่นคง	ก้าวมุ่งตรงองค์กรคุณธรรม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114800" algn="l"/>
              </a:tabLst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             จงกล  พวงนาค ประพันธ์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SN PreeCha" panose="00000400000000000000" pitchFamily="2" charset="-34"/>
                <a:cs typeface="DSN PreeCha" panose="00000400000000000000" pitchFamily="2" charset="-34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SN PreeCha" panose="00000400000000000000" pitchFamily="2" charset="-34"/>
              <a:cs typeface="DSN PreeCha" panose="00000400000000000000" pitchFamily="2" charset="-34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4494036"/>
            <a:ext cx="9144000" cy="649464"/>
            <a:chOff x="0" y="0"/>
            <a:chExt cx="6671512" cy="47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16E9A907-7C6D-44F7-8720-176ADA5C7358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CE7AD671-4BC6-49E6-A2B0-953D93A7D61F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7C8B6-5C51-45A8-93BD-5FCEE26F8042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7757E21A-4095-4C94-9E8A-4637B1D111F3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04857-217C-44D8-A857-11A450C724C3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9081CF7-9339-47B2-B292-FDD087C24213}"/>
              </a:ext>
            </a:extLst>
          </p:cNvPr>
          <p:cNvSpPr/>
          <p:nvPr/>
        </p:nvSpPr>
        <p:spPr>
          <a:xfrm>
            <a:off x="63390" y="2254319"/>
            <a:ext cx="25538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องค์กรที่ร่วมกันส่งเสริมคุณธรรมในองค์กร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มีการร่วมกันประกาศเจตนารมณ์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กำหนดเป้าหมาย ปัญหา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ที่อยากแก้ ความดีที่อยากทำ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ร่วมกันทำแผนส่งเสริม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คุณธรรมขององค์กร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367C3-ED09-4E23-8589-1B4C139B0C1C}"/>
              </a:ext>
            </a:extLst>
          </p:cNvPr>
          <p:cNvSpPr/>
          <p:nvPr/>
        </p:nvSpPr>
        <p:spPr>
          <a:xfrm>
            <a:off x="328000" y="1786319"/>
            <a:ext cx="2216854" cy="369332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9B852E-D062-4B08-B2AD-CF2A563D04BE}"/>
              </a:ext>
            </a:extLst>
          </p:cNvPr>
          <p:cNvGrpSpPr/>
          <p:nvPr/>
        </p:nvGrpSpPr>
        <p:grpSpPr>
          <a:xfrm>
            <a:off x="147193" y="1508646"/>
            <a:ext cx="468000" cy="468000"/>
            <a:chOff x="242294" y="1579145"/>
            <a:chExt cx="468000" cy="46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89F5B4-B4E4-4CD4-A778-418015DB5AD1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C5D74-E4C1-4521-8064-EC07CFD0E617}"/>
                </a:ext>
              </a:extLst>
            </p:cNvPr>
            <p:cNvSpPr txBox="1"/>
            <p:nvPr/>
          </p:nvSpPr>
          <p:spPr>
            <a:xfrm>
              <a:off x="251520" y="163611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A98C7-6298-4925-88B5-B66D22FDA24C}"/>
              </a:ext>
            </a:extLst>
          </p:cNvPr>
          <p:cNvSpPr/>
          <p:nvPr/>
        </p:nvSpPr>
        <p:spPr>
          <a:xfrm>
            <a:off x="3385878" y="1059582"/>
            <a:ext cx="1942714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4DCEA0-CFF9-43D0-89DA-02FA4C63AB39}"/>
              </a:ext>
            </a:extLst>
          </p:cNvPr>
          <p:cNvGrpSpPr/>
          <p:nvPr/>
        </p:nvGrpSpPr>
        <p:grpSpPr>
          <a:xfrm>
            <a:off x="3048952" y="843558"/>
            <a:ext cx="468000" cy="468000"/>
            <a:chOff x="2546550" y="1336024"/>
            <a:chExt cx="468000" cy="46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9B870-07BC-4B11-BC49-2CF36DDE708F}"/>
                </a:ext>
              </a:extLst>
            </p:cNvPr>
            <p:cNvSpPr/>
            <p:nvPr/>
          </p:nvSpPr>
          <p:spPr>
            <a:xfrm>
              <a:off x="2546550" y="1336024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67A3CA-7847-4338-A7F7-D1862519E604}"/>
                </a:ext>
              </a:extLst>
            </p:cNvPr>
            <p:cNvSpPr txBox="1"/>
            <p:nvPr/>
          </p:nvSpPr>
          <p:spPr>
            <a:xfrm>
              <a:off x="2555776" y="140803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C8D1DB0-EBDE-48AA-B5CE-4BDF6E3B7547}"/>
              </a:ext>
            </a:extLst>
          </p:cNvPr>
          <p:cNvSpPr/>
          <p:nvPr/>
        </p:nvSpPr>
        <p:spPr>
          <a:xfrm>
            <a:off x="2987194" y="1500922"/>
            <a:ext cx="2684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ดำเนินการตามแผนอย่างได้มาตรฐาน จนประสบความสำเร็จในระดับหนึ่ง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มีการประเมินผล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มีการปรับปรุงหรือพัฒนา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มีการทบทวนและถอดบทเรียน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จากการดำเนินงาน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ส่งเสริมให้มีการยกย่องเชิดชูเกียรติบุคคลและหน่วยงานที่มีคุณธรรม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หรือทำความดี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3" name="Rounded Rectangle 51">
            <a:extLst>
              <a:ext uri="{FF2B5EF4-FFF2-40B4-BE49-F238E27FC236}">
                <a16:creationId xmlns:a16="http://schemas.microsoft.com/office/drawing/2014/main" id="{94DB61BC-5F55-495B-8850-4E3C41CE936F}"/>
              </a:ext>
            </a:extLst>
          </p:cNvPr>
          <p:cNvSpPr/>
          <p:nvPr/>
        </p:nvSpPr>
        <p:spPr>
          <a:xfrm rot="16200000" flipH="1">
            <a:off x="4618603" y="3656380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6C84E-965D-40C7-AC9C-4F62B88065FE}"/>
              </a:ext>
            </a:extLst>
          </p:cNvPr>
          <p:cNvSpPr/>
          <p:nvPr/>
        </p:nvSpPr>
        <p:spPr>
          <a:xfrm>
            <a:off x="6214324" y="958575"/>
            <a:ext cx="2152699" cy="369332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5D6B41-36A4-4E00-83F7-EF7478BB17F4}"/>
              </a:ext>
            </a:extLst>
          </p:cNvPr>
          <p:cNvGrpSpPr/>
          <p:nvPr/>
        </p:nvGrpSpPr>
        <p:grpSpPr>
          <a:xfrm>
            <a:off x="5918752" y="743392"/>
            <a:ext cx="468000" cy="468000"/>
            <a:chOff x="5741928" y="1299052"/>
            <a:chExt cx="468000" cy="46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BE3883-FD2A-4531-A444-A39F3E2513E8}"/>
                </a:ext>
              </a:extLst>
            </p:cNvPr>
            <p:cNvSpPr/>
            <p:nvPr/>
          </p:nvSpPr>
          <p:spPr>
            <a:xfrm>
              <a:off x="5741928" y="129905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F45D5-08A8-4778-9FD8-3E046305FC13}"/>
                </a:ext>
              </a:extLst>
            </p:cNvPr>
            <p:cNvSpPr txBox="1"/>
            <p:nvPr/>
          </p:nvSpPr>
          <p:spPr>
            <a:xfrm>
              <a:off x="5786264" y="1336024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5ED0C0A-1F91-4D5B-A009-71E7F8FBA701}"/>
              </a:ext>
            </a:extLst>
          </p:cNvPr>
          <p:cNvSpPr/>
          <p:nvPr/>
        </p:nvSpPr>
        <p:spPr>
          <a:xfrm>
            <a:off x="5954223" y="1399846"/>
            <a:ext cx="31431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องค์กรมีบรรยากาศหรือสภาพแวดล้อม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ที่เอื้อต่อการส่งเสริมคุณธรรม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บุคลากรในองค์กรมีพฤติกรรมที่เปลี่ยนแปลง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ไปในทางที่ดีขึ้น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องค์กรมีการจัดทำองค์ความรู้จากผลสำเร็จ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เผยแพร่องค์ความรู้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หรือผลสำเร็จในการดำเนินงาน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มีความพร้อมในการ</a:t>
            </a:r>
            <a:b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เป็นแหล่งเรียนรู้ให้กับองค์กรอื่น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29" name="Rounded Rectangle 51">
            <a:extLst>
              <a:ext uri="{FF2B5EF4-FFF2-40B4-BE49-F238E27FC236}">
                <a16:creationId xmlns:a16="http://schemas.microsoft.com/office/drawing/2014/main" id="{0B17B794-46E8-499E-B90D-16F26E63FA34}"/>
              </a:ext>
            </a:extLst>
          </p:cNvPr>
          <p:cNvSpPr/>
          <p:nvPr/>
        </p:nvSpPr>
        <p:spPr>
          <a:xfrm rot="16200000" flipH="1">
            <a:off x="8615684" y="2692587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สี่เหลี่ยมผืนผ้า 36">
            <a:extLst>
              <a:ext uri="{FF2B5EF4-FFF2-40B4-BE49-F238E27FC236}">
                <a16:creationId xmlns:a16="http://schemas.microsoft.com/office/drawing/2014/main" id="{1C731927-C4EC-4E5B-AAD2-FBFF8B6D6653}"/>
              </a:ext>
            </a:extLst>
          </p:cNvPr>
          <p:cNvSpPr/>
          <p:nvPr/>
        </p:nvSpPr>
        <p:spPr>
          <a:xfrm>
            <a:off x="2978564" y="4257245"/>
            <a:ext cx="2964710" cy="9067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สี่เหลี่ยมผืนผ้า 37">
            <a:extLst>
              <a:ext uri="{FF2B5EF4-FFF2-40B4-BE49-F238E27FC236}">
                <a16:creationId xmlns:a16="http://schemas.microsoft.com/office/drawing/2014/main" id="{5BFEB7F3-B19C-467B-BF5B-018B4C72B1F2}"/>
              </a:ext>
            </a:extLst>
          </p:cNvPr>
          <p:cNvSpPr/>
          <p:nvPr/>
        </p:nvSpPr>
        <p:spPr>
          <a:xfrm>
            <a:off x="5933838" y="3944868"/>
            <a:ext cx="3214580" cy="12191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DA8AD021-29B6-4EF3-AEBB-4525D6CF321C}"/>
              </a:ext>
            </a:extLst>
          </p:cNvPr>
          <p:cNvSpPr/>
          <p:nvPr/>
        </p:nvSpPr>
        <p:spPr>
          <a:xfrm rot="16200000" flipH="1">
            <a:off x="2333622" y="3024190"/>
            <a:ext cx="367987" cy="34655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B88C3EC-5743-4C8C-B81C-189584554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8603" y="3267610"/>
            <a:ext cx="1000996" cy="1000993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คนเปลี่ยน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2A30AB2-90F3-4550-B043-9778EE92C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74388" y="2861236"/>
            <a:ext cx="1049004" cy="104900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Know    How </a:t>
            </a: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ขยายผล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37" name="รูปภาพ 11">
            <a:extLst>
              <a:ext uri="{FF2B5EF4-FFF2-40B4-BE49-F238E27FC236}">
                <a16:creationId xmlns:a16="http://schemas.microsoft.com/office/drawing/2014/main" id="{96992BF4-08EC-410E-91A6-393D11C3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134723" y="3700757"/>
            <a:ext cx="556488" cy="556488"/>
          </a:xfrm>
          <a:prstGeom prst="rect">
            <a:avLst/>
          </a:prstGeom>
        </p:spPr>
      </p:pic>
      <p:pic>
        <p:nvPicPr>
          <p:cNvPr id="38" name="รูปภาพ 38">
            <a:extLst>
              <a:ext uri="{FF2B5EF4-FFF2-40B4-BE49-F238E27FC236}">
                <a16:creationId xmlns:a16="http://schemas.microsoft.com/office/drawing/2014/main" id="{C392FF63-9EE7-4981-968C-9B072C9C6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37537" y="3658423"/>
            <a:ext cx="556488" cy="556488"/>
          </a:xfrm>
          <a:prstGeom prst="rect">
            <a:avLst/>
          </a:prstGeom>
        </p:spPr>
      </p:pic>
      <p:sp>
        <p:nvSpPr>
          <p:cNvPr id="39" name="สี่เหลี่ยมผืนผ้า 1">
            <a:extLst>
              <a:ext uri="{FF2B5EF4-FFF2-40B4-BE49-F238E27FC236}">
                <a16:creationId xmlns:a16="http://schemas.microsoft.com/office/drawing/2014/main" id="{F8FE91F2-8FD6-4A89-82D8-F6EA2F44826F}"/>
              </a:ext>
            </a:extLst>
          </p:cNvPr>
          <p:cNvSpPr/>
          <p:nvPr/>
        </p:nvSpPr>
        <p:spPr>
          <a:xfrm>
            <a:off x="374022" y="99749"/>
            <a:ext cx="49183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ระดับการเป็นองค์กรคุณธรรมต้นแบบ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686" y="4548785"/>
            <a:ext cx="508654" cy="508654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195CA93E-0183-42F9-A202-9FB1559DB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36337" y="3305999"/>
            <a:ext cx="1129012" cy="1169551"/>
          </a:xfrm>
          <a:prstGeom prst="ellipse">
            <a:avLst/>
          </a:prstGeom>
          <a:solidFill>
            <a:srgbClr val="99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-4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โครงสร้างพร้อม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25D515F9-57CA-461E-A8E0-281941A00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74481" y="4528324"/>
            <a:ext cx="508654" cy="508654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638B927-F887-4D9D-B39B-1941072C2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2029" y="4523202"/>
            <a:ext cx="508654" cy="50865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4494036"/>
            <a:ext cx="9144000" cy="649464"/>
            <a:chOff x="0" y="0"/>
            <a:chExt cx="6671512" cy="47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16E9A907-7C6D-44F7-8720-176ADA5C7358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CE7AD671-4BC6-49E6-A2B0-953D93A7D61F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67C8B6-5C51-45A8-93BD-5FCEE26F8042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11" name="Rounded Rectangle 19">
              <a:extLst>
                <a:ext uri="{FF2B5EF4-FFF2-40B4-BE49-F238E27FC236}">
                  <a16:creationId xmlns:a16="http://schemas.microsoft.com/office/drawing/2014/main" id="{7757E21A-4095-4C94-9E8A-4637B1D111F3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04857-217C-44D8-A857-11A450C724C3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9081CF7-9339-47B2-B292-FDD087C24213}"/>
              </a:ext>
            </a:extLst>
          </p:cNvPr>
          <p:cNvSpPr/>
          <p:nvPr/>
        </p:nvSpPr>
        <p:spPr>
          <a:xfrm>
            <a:off x="219557" y="2905779"/>
            <a:ext cx="25538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เป็นการประเมินกระบวนการ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พัฒนา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1-3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ไม่น้อยกว่าข้อละ 1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6 คะแนน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367C3-ED09-4E23-8589-1B4C139B0C1C}"/>
              </a:ext>
            </a:extLst>
          </p:cNvPr>
          <p:cNvSpPr/>
          <p:nvPr/>
        </p:nvSpPr>
        <p:spPr>
          <a:xfrm>
            <a:off x="323528" y="2378072"/>
            <a:ext cx="2369862" cy="369332"/>
          </a:xfrm>
          <a:prstGeom prst="rect">
            <a:avLst/>
          </a:prstGeom>
          <a:solidFill>
            <a:srgbClr val="3366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9B852E-D062-4B08-B2AD-CF2A563D04BE}"/>
              </a:ext>
            </a:extLst>
          </p:cNvPr>
          <p:cNvGrpSpPr/>
          <p:nvPr/>
        </p:nvGrpSpPr>
        <p:grpSpPr>
          <a:xfrm>
            <a:off x="142721" y="2100399"/>
            <a:ext cx="468000" cy="468000"/>
            <a:chOff x="242294" y="1579145"/>
            <a:chExt cx="468000" cy="46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89F5B4-B4E4-4CD4-A778-418015DB5AD1}"/>
                </a:ext>
              </a:extLst>
            </p:cNvPr>
            <p:cNvSpPr/>
            <p:nvPr/>
          </p:nvSpPr>
          <p:spPr>
            <a:xfrm>
              <a:off x="242294" y="1579145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C5D74-E4C1-4521-8064-EC07CFD0E617}"/>
                </a:ext>
              </a:extLst>
            </p:cNvPr>
            <p:cNvSpPr txBox="1"/>
            <p:nvPr/>
          </p:nvSpPr>
          <p:spPr>
            <a:xfrm>
              <a:off x="251520" y="163611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A98C7-6298-4925-88B5-B66D22FDA24C}"/>
              </a:ext>
            </a:extLst>
          </p:cNvPr>
          <p:cNvSpPr/>
          <p:nvPr/>
        </p:nvSpPr>
        <p:spPr>
          <a:xfrm>
            <a:off x="3151154" y="1754169"/>
            <a:ext cx="2356949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4DCEA0-CFF9-43D0-89DA-02FA4C63AB39}"/>
              </a:ext>
            </a:extLst>
          </p:cNvPr>
          <p:cNvGrpSpPr/>
          <p:nvPr/>
        </p:nvGrpSpPr>
        <p:grpSpPr>
          <a:xfrm>
            <a:off x="2814228" y="1514612"/>
            <a:ext cx="512197" cy="491533"/>
            <a:chOff x="2546550" y="1336024"/>
            <a:chExt cx="468000" cy="46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9B870-07BC-4B11-BC49-2CF36DDE708F}"/>
                </a:ext>
              </a:extLst>
            </p:cNvPr>
            <p:cNvSpPr/>
            <p:nvPr/>
          </p:nvSpPr>
          <p:spPr>
            <a:xfrm>
              <a:off x="2546550" y="1336024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67A3CA-7847-4338-A7F7-D1862519E604}"/>
                </a:ext>
              </a:extLst>
            </p:cNvPr>
            <p:cNvSpPr txBox="1"/>
            <p:nvPr/>
          </p:nvSpPr>
          <p:spPr>
            <a:xfrm>
              <a:off x="2555776" y="1408032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776C84E-965D-40C7-AC9C-4F62B88065FE}"/>
              </a:ext>
            </a:extLst>
          </p:cNvPr>
          <p:cNvSpPr/>
          <p:nvPr/>
        </p:nvSpPr>
        <p:spPr>
          <a:xfrm>
            <a:off x="6372897" y="1349416"/>
            <a:ext cx="2374417" cy="369332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B5D6B41-36A4-4E00-83F7-EF7478BB17F4}"/>
              </a:ext>
            </a:extLst>
          </p:cNvPr>
          <p:cNvGrpSpPr/>
          <p:nvPr/>
        </p:nvGrpSpPr>
        <p:grpSpPr>
          <a:xfrm>
            <a:off x="6012160" y="1045745"/>
            <a:ext cx="581367" cy="556488"/>
            <a:chOff x="5741928" y="1299052"/>
            <a:chExt cx="468000" cy="468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BE3883-FD2A-4531-A444-A39F3E2513E8}"/>
                </a:ext>
              </a:extLst>
            </p:cNvPr>
            <p:cNvSpPr/>
            <p:nvPr/>
          </p:nvSpPr>
          <p:spPr>
            <a:xfrm>
              <a:off x="5741928" y="1299052"/>
              <a:ext cx="468000" cy="46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2F45D5-08A8-4778-9FD8-3E046305FC13}"/>
                </a:ext>
              </a:extLst>
            </p:cNvPr>
            <p:cNvSpPr txBox="1"/>
            <p:nvPr/>
          </p:nvSpPr>
          <p:spPr>
            <a:xfrm>
              <a:off x="5786264" y="1336024"/>
              <a:ext cx="423664" cy="338554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rPr>
                <a:t>03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sp>
        <p:nvSpPr>
          <p:cNvPr id="31" name="สี่เหลี่ยมผืนผ้า 36">
            <a:extLst>
              <a:ext uri="{FF2B5EF4-FFF2-40B4-BE49-F238E27FC236}">
                <a16:creationId xmlns:a16="http://schemas.microsoft.com/office/drawing/2014/main" id="{1C731927-C4EC-4E5B-AAD2-FBFF8B6D6653}"/>
              </a:ext>
            </a:extLst>
          </p:cNvPr>
          <p:cNvSpPr/>
          <p:nvPr/>
        </p:nvSpPr>
        <p:spPr>
          <a:xfrm>
            <a:off x="2896686" y="4257245"/>
            <a:ext cx="3046588" cy="90679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สี่เหลี่ยมผืนผ้า 37">
            <a:extLst>
              <a:ext uri="{FF2B5EF4-FFF2-40B4-BE49-F238E27FC236}">
                <a16:creationId xmlns:a16="http://schemas.microsoft.com/office/drawing/2014/main" id="{5BFEB7F3-B19C-467B-BF5B-018B4C72B1F2}"/>
              </a:ext>
            </a:extLst>
          </p:cNvPr>
          <p:cNvSpPr/>
          <p:nvPr/>
        </p:nvSpPr>
        <p:spPr>
          <a:xfrm>
            <a:off x="5933838" y="3944868"/>
            <a:ext cx="3214580" cy="12191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รูปภาพ 11">
            <a:extLst>
              <a:ext uri="{FF2B5EF4-FFF2-40B4-BE49-F238E27FC236}">
                <a16:creationId xmlns:a16="http://schemas.microsoft.com/office/drawing/2014/main" id="{96992BF4-08EC-410E-91A6-393D11C3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29411" y="1737545"/>
            <a:ext cx="556488" cy="556488"/>
          </a:xfrm>
          <a:prstGeom prst="rect">
            <a:avLst/>
          </a:prstGeom>
        </p:spPr>
      </p:pic>
      <p:pic>
        <p:nvPicPr>
          <p:cNvPr id="38" name="รูปภาพ 38">
            <a:extLst>
              <a:ext uri="{FF2B5EF4-FFF2-40B4-BE49-F238E27FC236}">
                <a16:creationId xmlns:a16="http://schemas.microsoft.com/office/drawing/2014/main" id="{C392FF63-9EE7-4981-968C-9B072C9C6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77350" y="1113642"/>
            <a:ext cx="556488" cy="556488"/>
          </a:xfrm>
          <a:prstGeom prst="rect">
            <a:avLst/>
          </a:prstGeom>
        </p:spPr>
      </p:pic>
      <p:sp>
        <p:nvSpPr>
          <p:cNvPr id="39" name="สี่เหลี่ยมผืนผ้า 1">
            <a:extLst>
              <a:ext uri="{FF2B5EF4-FFF2-40B4-BE49-F238E27FC236}">
                <a16:creationId xmlns:a16="http://schemas.microsoft.com/office/drawing/2014/main" id="{F8FE91F2-8FD6-4A89-82D8-F6EA2F44826F}"/>
              </a:ext>
            </a:extLst>
          </p:cNvPr>
          <p:cNvSpPr/>
          <p:nvPr/>
        </p:nvSpPr>
        <p:spPr>
          <a:xfrm>
            <a:off x="374022" y="99749"/>
            <a:ext cx="66704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การดำเนินการไปสู่องค์กรคุณธรรมต้นแบบแต่และระดับ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686" y="4548785"/>
            <a:ext cx="508654" cy="508654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D515F9-57CA-461E-A8E0-281941A00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16599" y="4494036"/>
            <a:ext cx="508654" cy="508654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638B927-F887-4D9D-B39B-1941072C2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72029" y="4523202"/>
            <a:ext cx="508654" cy="50865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2C05307-A74A-4C25-9A5B-97414C6CF36A}"/>
              </a:ext>
            </a:extLst>
          </p:cNvPr>
          <p:cNvSpPr/>
          <p:nvPr/>
        </p:nvSpPr>
        <p:spPr>
          <a:xfrm>
            <a:off x="3151154" y="2489187"/>
            <a:ext cx="265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เป็นการประเมินการดำเนินงาน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ตามแผน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1-6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ไม่น้อยกว่าข้อละ 2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14 คะแนน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11A789-B9F6-463B-9823-404DF0DC84E2}"/>
              </a:ext>
            </a:extLst>
          </p:cNvPr>
          <p:cNvSpPr/>
          <p:nvPr/>
        </p:nvSpPr>
        <p:spPr>
          <a:xfrm>
            <a:off x="6263627" y="2042095"/>
            <a:ext cx="265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1. เป็นการประเมินพฤติกรรม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ที่เปลี่ยนแปลงไป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2. ดำเนินการข้อ 1-9 ทุกข้อ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ไม่น้อยกว่าข้อละ 2 คะแนน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  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รวมแล้วไม่น้อยกว่า 21 คะแนน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1790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6CA22CBD-49AF-49F9-BDCA-5586889CD391}"/>
              </a:ext>
            </a:extLst>
          </p:cNvPr>
          <p:cNvGrpSpPr/>
          <p:nvPr/>
        </p:nvGrpSpPr>
        <p:grpSpPr>
          <a:xfrm>
            <a:off x="-1" y="-57576"/>
            <a:ext cx="9144000" cy="795362"/>
            <a:chOff x="-8078" y="17373"/>
            <a:chExt cx="6671512" cy="1018725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7FC12FEA-F753-44AD-B391-8F0D3034527A}"/>
                </a:ext>
              </a:extLst>
            </p:cNvPr>
            <p:cNvSpPr/>
            <p:nvPr/>
          </p:nvSpPr>
          <p:spPr>
            <a:xfrm>
              <a:off x="-8078" y="17373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52392A-5D34-4715-A8C4-8B85201B7D85}"/>
              </a:ext>
            </a:extLst>
          </p:cNvPr>
          <p:cNvGrpSpPr/>
          <p:nvPr/>
        </p:nvGrpSpPr>
        <p:grpSpPr>
          <a:xfrm>
            <a:off x="44596" y="81263"/>
            <a:ext cx="9011764" cy="576064"/>
            <a:chOff x="0" y="123478"/>
            <a:chExt cx="9144000" cy="576064"/>
          </a:xfrm>
        </p:grpSpPr>
        <p:sp>
          <p:nvSpPr>
            <p:cNvPr id="5" name="Rounded Rectangle 19">
              <a:extLst>
                <a:ext uri="{FF2B5EF4-FFF2-40B4-BE49-F238E27FC236}">
                  <a16:creationId xmlns:a16="http://schemas.microsoft.com/office/drawing/2014/main" id="{761CCA85-E177-4B20-ADAE-8A2B4F36198C}"/>
                </a:ext>
              </a:extLst>
            </p:cNvPr>
            <p:cNvSpPr/>
            <p:nvPr/>
          </p:nvSpPr>
          <p:spPr>
            <a:xfrm>
              <a:off x="149248" y="123478"/>
              <a:ext cx="8994751" cy="56494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868327-6A2C-48CA-832D-9C8BCDEBC8F9}"/>
                </a:ext>
              </a:extLst>
            </p:cNvPr>
            <p:cNvCxnSpPr/>
            <p:nvPr/>
          </p:nvCxnSpPr>
          <p:spPr>
            <a:xfrm>
              <a:off x="0" y="699542"/>
              <a:ext cx="9144000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สี่เหลี่ยมผืนผ้า 1">
            <a:extLst>
              <a:ext uri="{FF2B5EF4-FFF2-40B4-BE49-F238E27FC236}">
                <a16:creationId xmlns:a16="http://schemas.microsoft.com/office/drawing/2014/main" id="{5FFB9038-2158-4709-A63B-7776CC773304}"/>
              </a:ext>
            </a:extLst>
          </p:cNvPr>
          <p:cNvSpPr/>
          <p:nvPr/>
        </p:nvSpPr>
        <p:spPr>
          <a:xfrm>
            <a:off x="242610" y="82879"/>
            <a:ext cx="74510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Adman X" panose="02000506090000020004" pitchFamily="2" charset="-34"/>
                <a:ea typeface="+mn-ea"/>
                <a:cs typeface="DB Adman X" panose="02000506090000020004" pitchFamily="2" charset="-34"/>
              </a:rPr>
              <a:t>เกณฑ์การประเมินองค์กรคุณธรรมต้นแบบ (กรมการศาสนา)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Adman X" panose="02000506090000020004" pitchFamily="2" charset="-34"/>
              <a:ea typeface="+mn-ea"/>
              <a:cs typeface="DB Adman X" panose="02000506090000020004" pitchFamily="2" charset="-34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07505" y="1486999"/>
          <a:ext cx="894885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องค์กรมีการประกาศเจตนารมณ์ร่วมกันที่จะขับเคลื่อนองค์กร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ให้เป็นองค์กรคุณธรรม โดยยึดมั่น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ในหลักธรรมทางศาสนา หลักปรัชญาของเศรษฐกิจพอเพียง วิถีวัฒนธรรมไทย และคุณธรรม 5 ประการ พอเพียง วินัย สุจริต จิตอาสา กตัญญู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80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60-79.99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40-59.99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ขึ้นไป 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จำนวนผู้บริหาร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ในหน่วยงาน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น้อยกว่า 40 </a:t>
                      </a:r>
                      <a:r>
                        <a:rPr lang="en-US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ร่วมประกาศเจตนารมณ์โดยทำเป็นลายลักษณ์อักษร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07505" y="991024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02C913-886F-4914-A8DF-DEAE17D4BBAA}"/>
              </a:ext>
            </a:extLst>
          </p:cNvPr>
          <p:cNvGrpSpPr/>
          <p:nvPr/>
        </p:nvGrpSpPr>
        <p:grpSpPr>
          <a:xfrm>
            <a:off x="7524328" y="376748"/>
            <a:ext cx="1174848" cy="1163369"/>
            <a:chOff x="4715541" y="2811224"/>
            <a:chExt cx="1801406" cy="1801406"/>
          </a:xfrm>
        </p:grpSpPr>
        <p:grpSp>
          <p:nvGrpSpPr>
            <p:cNvPr id="12" name="Group 15">
              <a:extLst>
                <a:ext uri="{FF2B5EF4-FFF2-40B4-BE49-F238E27FC236}">
                  <a16:creationId xmlns:a16="http://schemas.microsoft.com/office/drawing/2014/main" id="{A820B336-96E3-4734-90E4-881CCB6A2B07}"/>
                </a:ext>
              </a:extLst>
            </p:cNvPr>
            <p:cNvGrpSpPr/>
            <p:nvPr/>
          </p:nvGrpSpPr>
          <p:grpSpPr>
            <a:xfrm>
              <a:off x="4715541" y="2811224"/>
              <a:ext cx="1801406" cy="1801406"/>
              <a:chOff x="0" y="0"/>
              <a:chExt cx="812800" cy="812800"/>
            </a:xfrm>
          </p:grpSpPr>
          <p:sp>
            <p:nvSpPr>
              <p:cNvPr id="14" name="Freeform 16">
                <a:extLst>
                  <a:ext uri="{FF2B5EF4-FFF2-40B4-BE49-F238E27FC236}">
                    <a16:creationId xmlns:a16="http://schemas.microsoft.com/office/drawing/2014/main" id="{24FF67C8-9472-43B1-81E3-2C121132DA6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D34A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5" name="TextBox 17">
                <a:extLst>
                  <a:ext uri="{FF2B5EF4-FFF2-40B4-BE49-F238E27FC236}">
                    <a16:creationId xmlns:a16="http://schemas.microsoft.com/office/drawing/2014/main" id="{143E6571-1FA4-40E2-BC7B-10CD666DA740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D8026CF3-9AFF-4EE3-B5AF-80AC6DE92A6F}"/>
                </a:ext>
              </a:extLst>
            </p:cNvPr>
            <p:cNvSpPr/>
            <p:nvPr/>
          </p:nvSpPr>
          <p:spPr>
            <a:xfrm>
              <a:off x="5326964" y="3242028"/>
              <a:ext cx="578558" cy="903997"/>
            </a:xfrm>
            <a:custGeom>
              <a:avLst/>
              <a:gdLst/>
              <a:ahLst/>
              <a:cxnLst/>
              <a:rect l="l" t="t" r="r" b="b"/>
              <a:pathLst>
                <a:path w="578558" h="903997">
                  <a:moveTo>
                    <a:pt x="0" y="0"/>
                  </a:moveTo>
                  <a:lnTo>
                    <a:pt x="578558" y="0"/>
                  </a:lnTo>
                  <a:lnTo>
                    <a:pt x="578558" y="903996"/>
                  </a:lnTo>
                  <a:lnTo>
                    <a:pt x="0" y="903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5758342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18977" y="972790"/>
          <a:ext cx="8948854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องค์กรมีการกำหนดเป้าหมายจาก 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“ปัญหาที่อยากแก้”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 “ความดีที่อยากทำ”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ที่สอดคล้องกับหลักธรรมทางศาสนา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และคุณธรรม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ประการ พอเพียง วินัย สุจริต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จิตอาสา กตัญญู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5 เรื่อง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3 เรื่อง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มีการกำหนดเป้าหมาย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2 เรื่อง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ที่สอดคล้องกับหลักธรรม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ทางศาสนา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หลักปรัชญาของเศรษฐกิจพอเพียง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วิถีวัฒนธรรมไทย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และคุณธรรม 5 ประการ 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พอเพียง วินัย สุจริต จิตอาสา กตัญญู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ไม่มีการกำหนดเป้าหมาย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DE62C257-1D1B-49DA-80B6-9CFE5C29322D}"/>
              </a:ext>
            </a:extLst>
          </p:cNvPr>
          <p:cNvSpPr/>
          <p:nvPr/>
        </p:nvSpPr>
        <p:spPr>
          <a:xfrm>
            <a:off x="124289" y="411510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1193521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13633" y="843558"/>
          <a:ext cx="8948854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FA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องค์กรมีการจัดทำแผนการดำเนินงาน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อย่างมีส่วนร่วมของบุคลากร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เพื่อการพัฒนาองค์กร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มีการมอบหมายหน่วยงานและบุคลากรรับผิดชอบ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มีการแต่งตั้งคณะกรรมการหรือคณะทำงานรับผิดชอบการดำเนินงาน</a:t>
                      </a: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มีการมอบหมายหน่วยงานและบุคลากรรับผิดชอบ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มีการจัดทำแผน</a:t>
                      </a:r>
                      <a:br>
                        <a:rPr lang="en-US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</a:t>
                      </a:r>
                      <a:br>
                        <a:rPr lang="th-TH" sz="16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 2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ไม่มีการจัดทำแผน</a:t>
                      </a:r>
                      <a:br>
                        <a:rPr lang="en-US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b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ตามเป้าหมายที่กำหนดไว้ในข้อ 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B07A31-3060-47BE-97DE-1F67D5A49EB8}"/>
              </a:ext>
            </a:extLst>
          </p:cNvPr>
          <p:cNvSpPr/>
          <p:nvPr/>
        </p:nvSpPr>
        <p:spPr>
          <a:xfrm>
            <a:off x="113633" y="267494"/>
            <a:ext cx="3650655" cy="461665"/>
          </a:xfrm>
          <a:prstGeom prst="rect">
            <a:avLst/>
          </a:prstGeom>
          <a:solidFill>
            <a:srgbClr val="FF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องค์กรส่งเสริมคุณธรรม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3746911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73070" y="1647496"/>
          <a:ext cx="894885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6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องค์กรมีผลสำเร็จของการดำเนินงานตามเป้าหมายของแผนการดำเนินงาน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70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  <a:endParaRPr lang="en-US" sz="1800" b="1" spc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60-69.99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50-59.99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</a:t>
                      </a:r>
                      <a:endParaRPr lang="en-US" sz="1800" b="1" spc="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มีการดำเนินงานตามเป้าหมายของแผนการดำเนินงาน</a:t>
                      </a: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br>
                        <a:rPr lang="th-TH" sz="1800" b="1" spc="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และมีผลสำเร็จ </a:t>
                      </a:r>
                      <a:b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น้อยกว่า 50 </a:t>
                      </a:r>
                      <a:r>
                        <a:rPr lang="en-US" sz="1800" b="1" spc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73070" y="987574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1D0A74-CAAA-4FD7-A493-57DE7EB7CCE1}"/>
              </a:ext>
            </a:extLst>
          </p:cNvPr>
          <p:cNvGrpSpPr/>
          <p:nvPr/>
        </p:nvGrpSpPr>
        <p:grpSpPr>
          <a:xfrm>
            <a:off x="7380312" y="195486"/>
            <a:ext cx="1297350" cy="1352882"/>
            <a:chOff x="9920813" y="2811224"/>
            <a:chExt cx="1801406" cy="1801406"/>
          </a:xfrm>
        </p:grpSpPr>
        <p:grpSp>
          <p:nvGrpSpPr>
            <p:cNvPr id="5" name="Group 18">
              <a:extLst>
                <a:ext uri="{FF2B5EF4-FFF2-40B4-BE49-F238E27FC236}">
                  <a16:creationId xmlns:a16="http://schemas.microsoft.com/office/drawing/2014/main" id="{E0EEEF92-938A-46F2-BB43-AA4BD13AE988}"/>
                </a:ext>
              </a:extLst>
            </p:cNvPr>
            <p:cNvGrpSpPr/>
            <p:nvPr/>
          </p:nvGrpSpPr>
          <p:grpSpPr>
            <a:xfrm>
              <a:off x="9920813" y="2811224"/>
              <a:ext cx="1801406" cy="1801406"/>
              <a:chOff x="0" y="0"/>
              <a:chExt cx="812800" cy="812800"/>
            </a:xfrm>
          </p:grpSpPr>
          <p:sp>
            <p:nvSpPr>
              <p:cNvPr id="7" name="Freeform 19">
                <a:extLst>
                  <a:ext uri="{FF2B5EF4-FFF2-40B4-BE49-F238E27FC236}">
                    <a16:creationId xmlns:a16="http://schemas.microsoft.com/office/drawing/2014/main" id="{93A25824-847A-4CFB-AB2A-0F9D7E0CCB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3C7F7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20">
                <a:extLst>
                  <a:ext uri="{FF2B5EF4-FFF2-40B4-BE49-F238E27FC236}">
                    <a16:creationId xmlns:a16="http://schemas.microsoft.com/office/drawing/2014/main" id="{9B8C6F32-CD0B-4D97-A8E6-5C448B2BB599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6" name="Freeform 32">
              <a:extLst>
                <a:ext uri="{FF2B5EF4-FFF2-40B4-BE49-F238E27FC236}">
                  <a16:creationId xmlns:a16="http://schemas.microsoft.com/office/drawing/2014/main" id="{F8238B14-BED8-4AC9-97AA-4DF9230BE1DA}"/>
                </a:ext>
              </a:extLst>
            </p:cNvPr>
            <p:cNvSpPr/>
            <p:nvPr/>
          </p:nvSpPr>
          <p:spPr>
            <a:xfrm>
              <a:off x="10480718" y="3242028"/>
              <a:ext cx="681596" cy="890446"/>
            </a:xfrm>
            <a:custGeom>
              <a:avLst/>
              <a:gdLst/>
              <a:ahLst/>
              <a:cxnLst/>
              <a:rect l="l" t="t" r="r" b="b"/>
              <a:pathLst>
                <a:path w="681596" h="890446">
                  <a:moveTo>
                    <a:pt x="0" y="0"/>
                  </a:moveTo>
                  <a:lnTo>
                    <a:pt x="681596" y="0"/>
                  </a:lnTo>
                  <a:lnTo>
                    <a:pt x="681596" y="890445"/>
                  </a:lnTo>
                  <a:lnTo>
                    <a:pt x="0" y="89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56156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93D0A941-4527-41DE-9917-436C6DD9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66987">
            <a:off x="-1123702" y="2449205"/>
            <a:ext cx="10393363" cy="103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9">
            <a:extLst>
              <a:ext uri="{FF2B5EF4-FFF2-40B4-BE49-F238E27FC236}">
                <a16:creationId xmlns:a16="http://schemas.microsoft.com/office/drawing/2014/main" id="{1E30B68D-3C1D-46D4-A69E-23A097C1EC79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137526" y="668338"/>
            <a:ext cx="492125" cy="114300"/>
            <a:chOff x="0" y="0"/>
            <a:chExt cx="1313810" cy="301474"/>
          </a:xfrm>
        </p:grpSpPr>
        <p:grpSp>
          <p:nvGrpSpPr>
            <p:cNvPr id="43025" name="Group 10">
              <a:extLst>
                <a:ext uri="{FF2B5EF4-FFF2-40B4-BE49-F238E27FC236}">
                  <a16:creationId xmlns:a16="http://schemas.microsoft.com/office/drawing/2014/main" id="{7B47A788-E465-4EF6-8E9C-89F25F35E6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3030" name="Freeform 11">
                <a:extLst>
                  <a:ext uri="{FF2B5EF4-FFF2-40B4-BE49-F238E27FC236}">
                    <a16:creationId xmlns:a16="http://schemas.microsoft.com/office/drawing/2014/main" id="{B3C00595-41E0-4801-84DB-0869518D1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6" name="Group 12">
              <a:extLst>
                <a:ext uri="{FF2B5EF4-FFF2-40B4-BE49-F238E27FC236}">
                  <a16:creationId xmlns:a16="http://schemas.microsoft.com/office/drawing/2014/main" id="{27F3AA9B-F47A-40DE-842B-6531323642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3029" name="Freeform 13">
                <a:extLst>
                  <a:ext uri="{FF2B5EF4-FFF2-40B4-BE49-F238E27FC236}">
                    <a16:creationId xmlns:a16="http://schemas.microsoft.com/office/drawing/2014/main" id="{ABAF3153-1530-483D-9783-7CBA227BA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7" name="Group 14">
              <a:extLst>
                <a:ext uri="{FF2B5EF4-FFF2-40B4-BE49-F238E27FC236}">
                  <a16:creationId xmlns:a16="http://schemas.microsoft.com/office/drawing/2014/main" id="{AD6790A1-B27F-47D2-A8A0-24801BDF9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3028" name="Freeform 15">
                <a:extLst>
                  <a:ext uri="{FF2B5EF4-FFF2-40B4-BE49-F238E27FC236}">
                    <a16:creationId xmlns:a16="http://schemas.microsoft.com/office/drawing/2014/main" id="{7CEB71FF-1440-4F9D-9D92-8F87CA857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43014" name="Rectangle 15">
            <a:extLst>
              <a:ext uri="{FF2B5EF4-FFF2-40B4-BE49-F238E27FC236}">
                <a16:creationId xmlns:a16="http://schemas.microsoft.com/office/drawing/2014/main" id="{E3DA3D35-1A5B-4EB0-9981-CA60F17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4" y="2187575"/>
            <a:ext cx="79216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44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ข้าราชการ พนักงาน ลูกจ้าง หรือผู้ปฏิบัติงานอื่น ในหน่วยงานของรัฐ </a:t>
            </a:r>
            <a:endParaRPr lang="en-US" altLang="en-US" sz="44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3015" name="Rectangle 16">
            <a:extLst>
              <a:ext uri="{FF2B5EF4-FFF2-40B4-BE49-F238E27FC236}">
                <a16:creationId xmlns:a16="http://schemas.microsoft.com/office/drawing/2014/main" id="{F9A1DBFE-1CEF-4F2A-ACC1-6DF93D8E3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223964"/>
            <a:ext cx="5860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44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“เจ้าหน้าที่ของรัฐ”  หมายความว่า  </a:t>
            </a:r>
          </a:p>
        </p:txBody>
      </p:sp>
      <p:sp>
        <p:nvSpPr>
          <p:cNvPr id="43016" name="AutoShape 4">
            <a:extLst>
              <a:ext uri="{FF2B5EF4-FFF2-40B4-BE49-F238E27FC236}">
                <a16:creationId xmlns:a16="http://schemas.microsoft.com/office/drawing/2014/main" id="{F94A51AD-30FF-4E07-BA2E-FE8F09C4AA98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688681" y="-2047081"/>
            <a:ext cx="9525" cy="8015288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43017" name="Group 4">
            <a:extLst>
              <a:ext uri="{FF2B5EF4-FFF2-40B4-BE49-F238E27FC236}">
                <a16:creationId xmlns:a16="http://schemas.microsoft.com/office/drawing/2014/main" id="{FF548F7D-B979-4F1B-B019-70D1BF715ACD}"/>
              </a:ext>
            </a:extLst>
          </p:cNvPr>
          <p:cNvGrpSpPr>
            <a:grpSpLocks/>
          </p:cNvGrpSpPr>
          <p:nvPr/>
        </p:nvGrpSpPr>
        <p:grpSpPr bwMode="auto">
          <a:xfrm>
            <a:off x="728664" y="800100"/>
            <a:ext cx="493712" cy="114300"/>
            <a:chOff x="0" y="0"/>
            <a:chExt cx="1313810" cy="301474"/>
          </a:xfrm>
        </p:grpSpPr>
        <p:grpSp>
          <p:nvGrpSpPr>
            <p:cNvPr id="43019" name="Group 5">
              <a:extLst>
                <a:ext uri="{FF2B5EF4-FFF2-40B4-BE49-F238E27FC236}">
                  <a16:creationId xmlns:a16="http://schemas.microsoft.com/office/drawing/2014/main" id="{F58206A5-6DEE-4297-BD17-306B32E6E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3024" name="Freeform 6">
                <a:extLst>
                  <a:ext uri="{FF2B5EF4-FFF2-40B4-BE49-F238E27FC236}">
                    <a16:creationId xmlns:a16="http://schemas.microsoft.com/office/drawing/2014/main" id="{EE6DA876-C65F-45DA-9B66-2D2DC7A70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0" name="Group 7">
              <a:extLst>
                <a:ext uri="{FF2B5EF4-FFF2-40B4-BE49-F238E27FC236}">
                  <a16:creationId xmlns:a16="http://schemas.microsoft.com/office/drawing/2014/main" id="{60A0015B-5E1C-49C8-B6D4-8011A38410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3023" name="Freeform 8">
                <a:extLst>
                  <a:ext uri="{FF2B5EF4-FFF2-40B4-BE49-F238E27FC236}">
                    <a16:creationId xmlns:a16="http://schemas.microsoft.com/office/drawing/2014/main" id="{A6889B45-FA94-4C0C-B325-2DD0999F2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  <p:grpSp>
          <p:nvGrpSpPr>
            <p:cNvPr id="43021" name="Group 9">
              <a:extLst>
                <a:ext uri="{FF2B5EF4-FFF2-40B4-BE49-F238E27FC236}">
                  <a16:creationId xmlns:a16="http://schemas.microsoft.com/office/drawing/2014/main" id="{8AF6F28B-5B33-4160-AE37-73EF59C9C6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3022" name="Freeform 10">
                <a:extLst>
                  <a:ext uri="{FF2B5EF4-FFF2-40B4-BE49-F238E27FC236}">
                    <a16:creationId xmlns:a16="http://schemas.microsoft.com/office/drawing/2014/main" id="{55DE8643-72AD-4702-908D-F67230B4A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67" y="0"/>
                <a:ext cx="6321665" cy="6350000"/>
              </a:xfrm>
              <a:custGeom>
                <a:avLst/>
                <a:gdLst>
                  <a:gd name="T0" fmla="*/ 3160833 w 6321665"/>
                  <a:gd name="T1" fmla="*/ 0 h 6350000"/>
                  <a:gd name="T2" fmla="*/ 3160833 w 6321665"/>
                  <a:gd name="T3" fmla="*/ 0 h 6350000"/>
                  <a:gd name="T4" fmla="*/ 6321666 w 6321665"/>
                  <a:gd name="T5" fmla="*/ 3175000 h 6350000"/>
                  <a:gd name="T6" fmla="*/ 3160833 w 6321665"/>
                  <a:gd name="T7" fmla="*/ 6350000 h 6350000"/>
                  <a:gd name="T8" fmla="*/ 0 w 6321665"/>
                  <a:gd name="T9" fmla="*/ 3175000 h 6350000"/>
                  <a:gd name="T10" fmla="*/ 3160833 w 6321665"/>
                  <a:gd name="T11" fmla="*/ 0 h 63500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8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378" eaLnBrk="0" fontAlgn="base" latinLnBrk="0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prstClr val="black"/>
                  </a:solidFill>
                  <a:latin typeface="Arial" panose="020B0604020202020204" pitchFamily="34" charset="0"/>
                  <a:cs typeface="Angsana New" panose="02020603050405020304" pitchFamily="18" charset="-34"/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38226-1696-4EB7-8461-0F04E07CF949}"/>
              </a:ext>
            </a:extLst>
          </p:cNvPr>
          <p:cNvSpPr/>
          <p:nvPr/>
        </p:nvSpPr>
        <p:spPr>
          <a:xfrm>
            <a:off x="641660" y="58738"/>
            <a:ext cx="2102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 defTabSz="914378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5400" b="1" spc="-60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มาตรา 3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97573" y="699542"/>
          <a:ext cx="894885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239959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องค์กรมีการประเมินผล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หรือรายงานผลการดำเนินงาน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มีการปรับปรุงหรือพัฒนา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มีการทบทวน หรือถอดบทเรียน เพื่อให้การดำเนินงานมีผลสำเร็จ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เพิ่มมากขึ้น และเป็นไปตามเป้าหมายของแผนการดำเนินงาน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มีการปรับปรุง หรือ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พัฒนาแผนการดำเนินงาน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มีการถอดบทเรียน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จากผลสำเร็จของการดำเนินงานตามเป้าหมายของแผนการดำเนินงาน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มีการปรับปรุง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พัฒนาแผน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มีการประเมินผล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หรือรายงานผล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 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ไม่มีการประเมินผล</a:t>
                      </a:r>
                    </a:p>
                    <a:p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หรือรายงานผล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 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ตามเป้าหมาย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ของแผน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การดำเนินงาน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</a:t>
                      </a:r>
                      <a:b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ข้อที่ 3 </a:t>
                      </a:r>
                      <a:endParaRPr lang="en-US" sz="16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84DC2DCB-9927-4298-94B4-490767B6C546}"/>
              </a:ext>
            </a:extLst>
          </p:cNvPr>
          <p:cNvSpPr/>
          <p:nvPr/>
        </p:nvSpPr>
        <p:spPr>
          <a:xfrm>
            <a:off x="97573" y="176032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2674587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97573" y="699542"/>
          <a:ext cx="8948854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239959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BA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องค์กรมีการยกย่อง เชิดชูบุคลากรและหน่วยงานที่มีคุณธรรม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หรือทำความดีจนเป็นแบบอย่างได้ เพื่อส่งเสริมการดำเนินงาน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ตามเป้าหมายของแผนการดำเนินงานที่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กำหนดไว้ในข้อที่ 3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เชิดชูหน่วยงานภายใน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หรือภายนอกองค์กรที่มีคุณธรรมหรือทำความดี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มีการประชาสัมพันธ์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การประกาศยกย่องภายในองค์กร และผ่านช่องทางสื่อสารที่หลากหลาย เช่น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Line Facebook</a:t>
                      </a:r>
                      <a:r>
                        <a:rPr lang="th-TH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300" b="1" spc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Website</a:t>
                      </a:r>
                      <a:r>
                        <a:rPr lang="en-US" sz="13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เป็นต้น</a:t>
                      </a: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เชิดชูหน่วยงานภายใน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หรือภายนอกองค์กรที่มีคุณธรรมหรือทำความดี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จนเป็นแบบอย่างได้ </a:t>
                      </a:r>
                      <a:r>
                        <a:rPr lang="th-TH" sz="13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มีการประชาสัมพันธ์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การประกาศยกย่องภายในองค์กร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มีการประกาศยกย่อง เชิดชูบุคลากรภายใน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หรือภายนอกองค์กร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ที่มีคุณธรรมหรือที่ทำ</a:t>
                      </a:r>
                      <a:b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ความดีจนเป็นแบบอย่างได้</a:t>
                      </a:r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ไม่มีการประกาศยกย่อง เชิดชูบุคลากร 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หรือหน่วยงานภายใน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หรือภายนอกองค์กร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ที่มีคุณธรรม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หรือที่ทำความดี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จนเป็นแบบอย่างได้ 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E2E040B-BA03-4950-BCE9-DDAE45D5C69C}"/>
              </a:ext>
            </a:extLst>
          </p:cNvPr>
          <p:cNvSpPr/>
          <p:nvPr/>
        </p:nvSpPr>
        <p:spPr>
          <a:xfrm>
            <a:off x="97573" y="176032"/>
            <a:ext cx="3650655" cy="461665"/>
          </a:xfrm>
          <a:prstGeom prst="rect">
            <a:avLst/>
          </a:prstGeom>
          <a:solidFill>
            <a:srgbClr val="0B35E5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องค์กรพัฒนาคุณธรรม</a:t>
            </a:r>
          </a:p>
        </p:txBody>
      </p:sp>
    </p:spTree>
    <p:extLst>
      <p:ext uri="{BB962C8B-B14F-4D97-AF65-F5344CB8AC3E}">
        <p14:creationId xmlns:p14="http://schemas.microsoft.com/office/powerpoint/2010/main" val="996474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28097" y="843558"/>
          <a:ext cx="8948854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องค์กรมีผลสำเร็จของการดำเนินงานตามเป้าหมายของแผนการดำเนินงาน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เพิ่มมากขึ้น 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องค์กรมีบรรยากาศ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หรือสภาพแวดล้อมที่เอื้อ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ต่อการส่งเสริมคุณธรรมและบุคลากร</a:t>
                      </a:r>
                    </a:p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มีพฤติกรรมที่เปลี่ยนแปลงไป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ในทางที่ดีขึ้น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b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90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และ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องค์กรมีบรรยากาศ</a:t>
                      </a: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หรือสภาพแวดล้อมเปลี่ยนแปลงในทางที่ดีขึ้น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ที่เอื้อต่อการส่งเสริมคุณธรรม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บุคลากรในองค์กร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8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มีพฤติกรรมที่เปลี่ยนแปลง</a:t>
                      </a: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ในทางที่ดีขึ้นจากผลสำเร็จของการดำเนินงานตามเป้าหมาย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ที่กำหนดไว้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80-89.99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</a:p>
                    <a:p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องค์กรมีบรรยากาศ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หรือสภาพแวดล้อมเปลี่ยนแปลงในทางที่ดีขึ้น</a:t>
                      </a:r>
                      <a:b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ที่เอื้อต่อการส่งเสริมคุณธรรม </a:t>
                      </a:r>
                      <a:endParaRPr lang="en-US" sz="1400" b="1" spc="-6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70-79.99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ขึ้นไป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มีผลสำเร็จของการดำเนินงานตามเป้าหมายของแผนการดำเนินงาน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น้อยกว่า 70 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% </a:t>
                      </a:r>
                      <a:endParaRPr lang="th-TH" sz="14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5F8E78-F6FD-425C-AE7C-09D46D8F6579}"/>
              </a:ext>
            </a:extLst>
          </p:cNvPr>
          <p:cNvGrpSpPr/>
          <p:nvPr/>
        </p:nvGrpSpPr>
        <p:grpSpPr>
          <a:xfrm>
            <a:off x="7308304" y="144799"/>
            <a:ext cx="927997" cy="880687"/>
            <a:chOff x="15126085" y="2811224"/>
            <a:chExt cx="1801406" cy="1801406"/>
          </a:xfrm>
        </p:grpSpPr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D2927928-A885-469E-82E7-B909BF7C03F5}"/>
                </a:ext>
              </a:extLst>
            </p:cNvPr>
            <p:cNvGrpSpPr/>
            <p:nvPr/>
          </p:nvGrpSpPr>
          <p:grpSpPr>
            <a:xfrm>
              <a:off x="15126085" y="2811224"/>
              <a:ext cx="1801406" cy="1801406"/>
              <a:chOff x="0" y="0"/>
              <a:chExt cx="812800" cy="812800"/>
            </a:xfrm>
          </p:grpSpPr>
          <p:sp>
            <p:nvSpPr>
              <p:cNvPr id="7" name="Freeform 22">
                <a:extLst>
                  <a:ext uri="{FF2B5EF4-FFF2-40B4-BE49-F238E27FC236}">
                    <a16:creationId xmlns:a16="http://schemas.microsoft.com/office/drawing/2014/main" id="{065363D4-9C96-43CA-813E-A2914BB09CE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30F"/>
              </a:solidFill>
              <a:ln w="200025" cap="sq">
                <a:solidFill>
                  <a:srgbClr val="D34A24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00AAB879-F2D8-4296-9B03-DDAA7B7E8ACE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510EAF09-E81A-4D94-8B3A-6B38BB7BBFDC}"/>
                </a:ext>
              </a:extLst>
            </p:cNvPr>
            <p:cNvSpPr/>
            <p:nvPr/>
          </p:nvSpPr>
          <p:spPr>
            <a:xfrm>
              <a:off x="15741769" y="3259929"/>
              <a:ext cx="629511" cy="903997"/>
            </a:xfrm>
            <a:custGeom>
              <a:avLst/>
              <a:gdLst/>
              <a:ahLst/>
              <a:cxnLst/>
              <a:rect l="l" t="t" r="r" b="b"/>
              <a:pathLst>
                <a:path w="629511" h="903997">
                  <a:moveTo>
                    <a:pt x="0" y="0"/>
                  </a:moveTo>
                  <a:lnTo>
                    <a:pt x="629510" y="0"/>
                  </a:lnTo>
                  <a:lnTo>
                    <a:pt x="629510" y="903997"/>
                  </a:lnTo>
                  <a:lnTo>
                    <a:pt x="0" y="903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4200906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28097" y="843558"/>
          <a:ext cx="8948854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องค์กรมีการรวบรวมองค์ความรู้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ตามแผนการดำเนินงาน</a:t>
                      </a: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</a:t>
                      </a:r>
                      <a:b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ในข้อที่ 3 </a:t>
                      </a: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โดยจัดทำเป็นเอกสาร</a:t>
                      </a:r>
                      <a:b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800" b="1" dirty="0">
                          <a:solidFill>
                            <a:srgbClr val="00206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และจัดทำสื่อในรูปแบบต่าง ๆ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องค์ความรู้หรือผลสำเร็จการดำเนินกิจกรรม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ตามแผนการดำเนินงาน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และจัดทำเป็นเอกสารครบทุกกิจกรรม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มีการจัดทำสื่อรูปแบบต่าง ๆ 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</a:t>
                      </a:r>
                      <a:b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 รูปแบบ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เช่น 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คลิปวิดีโอ </a:t>
                      </a:r>
                      <a:r>
                        <a:rPr lang="en-US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PowerPoint </a:t>
                      </a:r>
                      <a:r>
                        <a:rPr lang="th-TH" sz="145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การโฆษณาบนสื่อออนไลน์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นิทรรศการ เป็นต้น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หรือผลสำเร็จการดำเนินกิจกรรมตามแผนการดำเนินงาน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และจัดทำเป็นเอกสารครบ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ทุกกิจกรรม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มีการจัดทำสื่อรูปแบบต่าง ๆ </a:t>
                      </a: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</a:t>
                      </a:r>
                      <a:b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 รูปแบบ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เช่น 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คลิปวิดีโอ </a:t>
                      </a:r>
                      <a:r>
                        <a:rPr lang="en-US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PowerPoint </a:t>
                      </a:r>
                      <a:r>
                        <a:rPr lang="th-TH" sz="1450" b="1" spc="-6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การโฆษณาบนสื่อออนไลน์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นิทรรศการ เป็นต้น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ดำเนินกิจกรรมตามแผนการดำเนินงาน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และจัดทำเป็นเอกสารครบทุกกิจกรรม </a:t>
                      </a:r>
                      <a:endParaRPr lang="en-US" sz="145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ไม่มีการรวบรวม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องค์ความรู้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หรือผลสำเร็จการดำเนินกิจกรรมตามแผน</a:t>
                      </a:r>
                      <a:b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5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5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ที่กำหนดไว้ในข้อที่ 3 </a:t>
                      </a:r>
                      <a:endParaRPr lang="en-US" sz="145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40791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F541C82-9AAD-43D8-A534-BAB62F6CE3E8}"/>
              </a:ext>
            </a:extLst>
          </p:cNvPr>
          <p:cNvGraphicFramePr>
            <a:graphicFrameLocks noGrp="1"/>
          </p:cNvGraphicFramePr>
          <p:nvPr/>
        </p:nvGraphicFramePr>
        <p:xfrm>
          <a:off x="128097" y="843558"/>
          <a:ext cx="894885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1462714539"/>
                    </a:ext>
                  </a:extLst>
                </a:gridCol>
                <a:gridCol w="2517869">
                  <a:extLst>
                    <a:ext uri="{9D8B030D-6E8A-4147-A177-3AD203B41FA5}">
                      <a16:colId xmlns:a16="http://schemas.microsoft.com/office/drawing/2014/main" val="1847969022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447469216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1371022267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3449175645"/>
                    </a:ext>
                  </a:extLst>
                </a:gridCol>
                <a:gridCol w="1388642">
                  <a:extLst>
                    <a:ext uri="{9D8B030D-6E8A-4147-A177-3AD203B41FA5}">
                      <a16:colId xmlns:a16="http://schemas.microsoft.com/office/drawing/2014/main" val="513022611"/>
                    </a:ext>
                  </a:extLst>
                </a:gridCol>
                <a:gridCol w="444369">
                  <a:extLst>
                    <a:ext uri="{9D8B030D-6E8A-4147-A177-3AD203B41FA5}">
                      <a16:colId xmlns:a16="http://schemas.microsoft.com/office/drawing/2014/main" val="2240751466"/>
                    </a:ext>
                  </a:extLst>
                </a:gridCol>
              </a:tblGrid>
              <a:tr h="232860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เกณฑ์การประเมิน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เกณฑ์การให้คะแนน</a:t>
                      </a:r>
                      <a:endParaRPr lang="en-US" sz="1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รวม</a:t>
                      </a:r>
                      <a:endParaRPr lang="en-US" sz="12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20608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0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5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องค์กรมีขีดความสามารถ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ในการเผยแพร่เอกสารองค์ความรู้ หรือผลสำเร็จการดำเนินกิจกรรม </a:t>
                      </a:r>
                      <a:b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และมีความพร้อมเป็นแหล่งเรียนรู้ให้กับองค์กรอื่น ๆ ได้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ผ่านช่องทางสื่อสาร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3 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ข่องทาง</a:t>
                      </a:r>
                      <a:endParaRPr lang="en-US" sz="1600" b="1" spc="-60" baseline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และ</a:t>
                      </a:r>
                    </a:p>
                    <a:p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ผ่านช่องทางสื่อสาร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ไม่น้อยกว่า 2</a:t>
                      </a:r>
                    </a:p>
                    <a:p>
                      <a:r>
                        <a:rPr lang="th-TH" sz="1600" b="1" spc="-60" baseline="0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ข่องทาง</a:t>
                      </a:r>
                      <a:endParaRPr lang="en-US" sz="1600" b="1" spc="-60" baseline="0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มีการเผยแพร่เอกสารองค์ความรู้ หรือผลสำเร็จ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การดำเนินกิจกรรมและสื่อต่าง ๆ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ที่ได้จัดทำไว้ในข้อที่ 8 </a:t>
                      </a:r>
                      <a:r>
                        <a:rPr lang="th-TH" sz="1600" b="1" dirty="0">
                          <a:solidFill>
                            <a:srgbClr val="C0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ภายในองค์กร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ไม่มีการเผยแพร่เอกสารองค์ความรู้ หรือผลสำเร็จ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การดำเนินกิจกรรมและสื่อต่าง ๆ ที่ได้จัดทำไว้ในข้อที่ 8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237777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8056D182-EF5A-4675-A862-8981066DB3D8}"/>
              </a:ext>
            </a:extLst>
          </p:cNvPr>
          <p:cNvSpPr/>
          <p:nvPr/>
        </p:nvSpPr>
        <p:spPr>
          <a:xfrm>
            <a:off x="128097" y="267494"/>
            <a:ext cx="3650655" cy="461665"/>
          </a:xfrm>
          <a:prstGeom prst="rect">
            <a:avLst/>
          </a:prstGeom>
          <a:solidFill>
            <a:srgbClr val="0036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Adman X" panose="02000506090000020004" pitchFamily="2" charset="-34"/>
                <a:ea typeface="맑은 고딕" panose="020B0503020000020004" pitchFamily="34" charset="-127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43203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6230937" y="-66537"/>
            <a:ext cx="2913063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536" y="2669888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23529" y="411510"/>
            <a:ext cx="5112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คู่มือการประเมิน ชุมชน องค์กร อำเภอ 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และจังหวัดคุณธรรม ภายใต้แผนปฏิบัติการ</a:t>
            </a:r>
            <a:b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</a:b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ด้านการส่งเสริมคุณ</a:t>
            </a:r>
            <a:r>
              <a:rPr lang="th-TH" sz="3200" b="1" dirty="0">
                <a:solidFill>
                  <a:prstClr val="black"/>
                </a:solidFill>
                <a:latin typeface="JS Pisit" panose="02000000000000000000" pitchFamily="2" charset="-34"/>
                <a:cs typeface="JS Pisit" panose="02000000000000000000" pitchFamily="2" charset="-34"/>
              </a:rPr>
              <a:t>ธ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รรมแห่งชาติ ระยะที่ 2 (พ.ศ. 2566-2570)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S Pisit" panose="02000000000000000000" pitchFamily="2" charset="-34"/>
              <a:cs typeface="JS Pisit" panose="020000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BA420-3FD6-BE25-0E33-EAD5E7D1B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37396"/>
            <a:ext cx="3220355" cy="466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สี่เหลี่ยมผืนผ้า: มุมมน 44">
            <a:extLst>
              <a:ext uri="{FF2B5EF4-FFF2-40B4-BE49-F238E27FC236}">
                <a16:creationId xmlns:a16="http://schemas.microsoft.com/office/drawing/2014/main" id="{2D071901-74A6-9B93-B4B6-B194DFCC7313}"/>
              </a:ext>
            </a:extLst>
          </p:cNvPr>
          <p:cNvSpPr/>
          <p:nvPr/>
        </p:nvSpPr>
        <p:spPr>
          <a:xfrm>
            <a:off x="1547664" y="3723878"/>
            <a:ext cx="3744416" cy="612180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C55B7-2F52-E226-1404-A72E035183A5}"/>
              </a:ext>
            </a:extLst>
          </p:cNvPr>
          <p:cNvSpPr txBox="1"/>
          <p:nvPr/>
        </p:nvSpPr>
        <p:spPr>
          <a:xfrm>
            <a:off x="1745969" y="3784094"/>
            <a:ext cx="3457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S Pisit" panose="02000000000000000000" pitchFamily="2" charset="-34"/>
                <a:cs typeface="JS Pisit" panose="02000000000000000000" pitchFamily="2" charset="-34"/>
              </a:rPr>
              <a:t>https://moph.cc/8qUGg8hZe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9AD7F97-A52A-ABC8-F29A-7744A4084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0" y="3335515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2799"/>
      </p:ext>
    </p:extLst>
  </p:cSld>
  <p:clrMapOvr>
    <a:masterClrMapping/>
  </p:clrMapOvr>
  <p:transition spd="med">
    <p:circl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ยกนูน 3">
            <a:extLst>
              <a:ext uri="{FF2B5EF4-FFF2-40B4-BE49-F238E27FC236}">
                <a16:creationId xmlns:a16="http://schemas.microsoft.com/office/drawing/2014/main" id="{9BF9DB60-5FB5-A666-AA91-2E91F598149F}"/>
              </a:ext>
            </a:extLst>
          </p:cNvPr>
          <p:cNvSpPr/>
          <p:nvPr/>
        </p:nvSpPr>
        <p:spPr>
          <a:xfrm>
            <a:off x="121518" y="152400"/>
            <a:ext cx="8914978" cy="4865374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A2DCB7-66D6-417C-8192-40014C571131}"/>
              </a:ext>
            </a:extLst>
          </p:cNvPr>
          <p:cNvSpPr/>
          <p:nvPr/>
        </p:nvSpPr>
        <p:spPr>
          <a:xfrm>
            <a:off x="467544" y="1774484"/>
            <a:ext cx="59490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th-TH" altLang="en-US" sz="4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หลักการส่งเสริมและพัฒนา</a:t>
            </a:r>
            <a:br>
              <a:rPr lang="th-TH" altLang="en-US" sz="4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4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  <a:endParaRPr lang="en-US" altLang="en-US" sz="4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B12639-4498-34CD-2BB0-F63DF5669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D0989A-41A5-6613-F1BE-D4992DE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F9B849D-3C23-A9A3-CB2C-7F364F66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178" y="205755"/>
            <a:ext cx="3059832" cy="473199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24210A64-2B7D-4C36-BC64-26A75490F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08603" y="1765544"/>
            <a:ext cx="3535935" cy="3535935"/>
          </a:xfrm>
          <a:prstGeom prst="rect">
            <a:avLst/>
          </a:prstGeom>
        </p:spPr>
      </p:pic>
      <p:sp>
        <p:nvSpPr>
          <p:cNvPr id="19" name="AutoShape 10">
            <a:extLst>
              <a:ext uri="{FF2B5EF4-FFF2-40B4-BE49-F238E27FC236}">
                <a16:creationId xmlns:a16="http://schemas.microsoft.com/office/drawing/2014/main" id="{AFF96E2F-CF08-4482-BB6F-B6113DEE29BA}"/>
              </a:ext>
            </a:extLst>
          </p:cNvPr>
          <p:cNvSpPr/>
          <p:nvPr/>
        </p:nvSpPr>
        <p:spPr>
          <a:xfrm>
            <a:off x="6352469" y="1928836"/>
            <a:ext cx="2279871" cy="1469013"/>
          </a:xfrm>
          <a:prstGeom prst="rect">
            <a:avLst/>
          </a:prstGeom>
          <a:solidFill>
            <a:srgbClr val="CD0046"/>
          </a:solidFill>
        </p:spPr>
        <p:txBody>
          <a:bodyPr/>
          <a:lstStyle/>
          <a:p>
            <a:endParaRPr lang="th-TH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738A921-53C1-43E7-BB93-7ED6304E8098}"/>
              </a:ext>
            </a:extLst>
          </p:cNvPr>
          <p:cNvSpPr/>
          <p:nvPr/>
        </p:nvSpPr>
        <p:spPr>
          <a:xfrm>
            <a:off x="0" y="4927254"/>
            <a:ext cx="9144000" cy="308021"/>
          </a:xfrm>
          <a:prstGeom prst="rect">
            <a:avLst/>
          </a:prstGeom>
          <a:solidFill>
            <a:srgbClr val="F8AC39"/>
          </a:solidFill>
        </p:spPr>
        <p:txBody>
          <a:bodyPr/>
          <a:lstStyle/>
          <a:p>
            <a:endParaRPr lang="th-TH"/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131E29FC-0841-42AB-9394-393E2373ABA6}"/>
              </a:ext>
            </a:extLst>
          </p:cNvPr>
          <p:cNvSpPr/>
          <p:nvPr/>
        </p:nvSpPr>
        <p:spPr>
          <a:xfrm>
            <a:off x="126612" y="167242"/>
            <a:ext cx="8505728" cy="1075346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pPr defTabSz="457223" latinLnBrk="0">
              <a:defRPr/>
            </a:pP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原创设计师QQ598969553     _9">
            <a:extLst>
              <a:ext uri="{FF2B5EF4-FFF2-40B4-BE49-F238E27FC236}">
                <a16:creationId xmlns:a16="http://schemas.microsoft.com/office/drawing/2014/main" id="{E8A8C388-C4F1-4246-8E09-0364BB7F2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45" y="243038"/>
            <a:ext cx="7647971" cy="101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defTabSz="457223" latinLnBrk="0">
              <a:lnSpc>
                <a:spcPts val="3500"/>
              </a:lnSpc>
              <a:defRPr/>
            </a:pPr>
            <a:r>
              <a:rPr lang="th-TH" altLang="en-US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หลักการส่งเสริมและพัฒนา</a:t>
            </a:r>
            <a:br>
              <a:rPr lang="th-TH" altLang="en-US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altLang="en-US" sz="36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องค์กรคุณธรรมต้นแบบ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94D7DDB-227B-4BDA-93BC-6FBB6FE4DE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-3919692" y="2346742"/>
            <a:ext cx="2414243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pPr defTabSz="457223" latinLnBrk="0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8319C7AA-A622-4A41-BEF5-20E3F7F29EB8}"/>
              </a:ext>
            </a:extLst>
          </p:cNvPr>
          <p:cNvSpPr/>
          <p:nvPr/>
        </p:nvSpPr>
        <p:spPr>
          <a:xfrm>
            <a:off x="419100" y="1242588"/>
            <a:ext cx="83115" cy="3242889"/>
          </a:xfrm>
          <a:prstGeom prst="rect">
            <a:avLst/>
          </a:prstGeom>
          <a:solidFill>
            <a:srgbClr val="202020"/>
          </a:solidFill>
        </p:spPr>
        <p:txBody>
          <a:bodyPr/>
          <a:lstStyle/>
          <a:p>
            <a:pPr defTabSz="457223" latinLnBrk="0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B7ADFC74-5E30-4FAE-A717-750320D49330}"/>
              </a:ext>
            </a:extLst>
          </p:cNvPr>
          <p:cNvSpPr/>
          <p:nvPr/>
        </p:nvSpPr>
        <p:spPr>
          <a:xfrm>
            <a:off x="192699" y="2163976"/>
            <a:ext cx="514350" cy="3071299"/>
          </a:xfrm>
          <a:prstGeom prst="rect">
            <a:avLst/>
          </a:prstGeom>
          <a:solidFill>
            <a:srgbClr val="FF4343"/>
          </a:solidFill>
        </p:spPr>
        <p:txBody>
          <a:bodyPr/>
          <a:lstStyle/>
          <a:p>
            <a:pPr defTabSz="457223" latinLnBrk="0">
              <a:defRPr/>
            </a:pPr>
            <a:endParaRPr lang="en-US" sz="9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3" name="Diagram 3">
            <a:extLst>
              <a:ext uri="{FF2B5EF4-FFF2-40B4-BE49-F238E27FC236}">
                <a16:creationId xmlns:a16="http://schemas.microsoft.com/office/drawing/2014/main" id="{E3A10F39-C884-4F9B-A1AA-E20D4CC478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080468"/>
              </p:ext>
            </p:extLst>
          </p:nvPr>
        </p:nvGraphicFramePr>
        <p:xfrm>
          <a:off x="-76664" y="1584437"/>
          <a:ext cx="6689503" cy="324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Group 10">
            <a:extLst>
              <a:ext uri="{FF2B5EF4-FFF2-40B4-BE49-F238E27FC236}">
                <a16:creationId xmlns:a16="http://schemas.microsoft.com/office/drawing/2014/main" id="{DDF5E289-15C5-4330-8648-18CE4BAF1F1E}"/>
              </a:ext>
            </a:extLst>
          </p:cNvPr>
          <p:cNvGrpSpPr/>
          <p:nvPr/>
        </p:nvGrpSpPr>
        <p:grpSpPr>
          <a:xfrm>
            <a:off x="6819901" y="3758002"/>
            <a:ext cx="1115005" cy="1064245"/>
            <a:chOff x="0" y="0"/>
            <a:chExt cx="6350000" cy="6350000"/>
          </a:xfrm>
          <a:solidFill>
            <a:srgbClr val="FFFF00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F23FDA9-9BB3-4246-9CE0-0708784CAA2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790968-D53C-4700-A123-ECC8D15749AE}"/>
              </a:ext>
            </a:extLst>
          </p:cNvPr>
          <p:cNvSpPr txBox="1"/>
          <p:nvPr/>
        </p:nvSpPr>
        <p:spPr>
          <a:xfrm>
            <a:off x="6259911" y="2207321"/>
            <a:ext cx="2464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defRPr/>
            </a:pPr>
            <a:r>
              <a:rPr lang="th-TH" sz="3000" b="1" dirty="0">
                <a:solidFill>
                  <a:prstClr val="white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สร้างเครือข่าย</a:t>
            </a:r>
          </a:p>
          <a:p>
            <a:pPr algn="ctr" defTabSz="457200" latinLnBrk="0">
              <a:defRPr/>
            </a:pPr>
            <a:r>
              <a:rPr lang="th-TH" sz="3000" b="1" dirty="0">
                <a:solidFill>
                  <a:prstClr val="white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ขยายผล</a:t>
            </a:r>
            <a:endParaRPr lang="en-US" sz="3000" b="1" dirty="0">
              <a:solidFill>
                <a:prstClr val="white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488397C8-941F-4CA7-8C58-408F63B625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42124" y="1505837"/>
            <a:ext cx="1440630" cy="851135"/>
          </a:xfrm>
          <a:custGeom>
            <a:avLst/>
            <a:gdLst>
              <a:gd name="T0" fmla="*/ 715 w 868"/>
              <a:gd name="T1" fmla="*/ 128 h 351"/>
              <a:gd name="T2" fmla="*/ 363 w 868"/>
              <a:gd name="T3" fmla="*/ 50 h 351"/>
              <a:gd name="T4" fmla="*/ 226 w 868"/>
              <a:gd name="T5" fmla="*/ 94 h 351"/>
              <a:gd name="T6" fmla="*/ 155 w 868"/>
              <a:gd name="T7" fmla="*/ 112 h 351"/>
              <a:gd name="T8" fmla="*/ 111 w 868"/>
              <a:gd name="T9" fmla="*/ 138 h 351"/>
              <a:gd name="T10" fmla="*/ 85 w 868"/>
              <a:gd name="T11" fmla="*/ 163 h 351"/>
              <a:gd name="T12" fmla="*/ 104 w 868"/>
              <a:gd name="T13" fmla="*/ 185 h 351"/>
              <a:gd name="T14" fmla="*/ 69 w 868"/>
              <a:gd name="T15" fmla="*/ 174 h 351"/>
              <a:gd name="T16" fmla="*/ 92 w 868"/>
              <a:gd name="T17" fmla="*/ 203 h 351"/>
              <a:gd name="T18" fmla="*/ 66 w 868"/>
              <a:gd name="T19" fmla="*/ 192 h 351"/>
              <a:gd name="T20" fmla="*/ 75 w 868"/>
              <a:gd name="T21" fmla="*/ 207 h 351"/>
              <a:gd name="T22" fmla="*/ 72 w 868"/>
              <a:gd name="T23" fmla="*/ 224 h 351"/>
              <a:gd name="T24" fmla="*/ 64 w 868"/>
              <a:gd name="T25" fmla="*/ 228 h 351"/>
              <a:gd name="T26" fmla="*/ 29 w 868"/>
              <a:gd name="T27" fmla="*/ 217 h 351"/>
              <a:gd name="T28" fmla="*/ 31 w 868"/>
              <a:gd name="T29" fmla="*/ 228 h 351"/>
              <a:gd name="T30" fmla="*/ 53 w 868"/>
              <a:gd name="T31" fmla="*/ 253 h 351"/>
              <a:gd name="T32" fmla="*/ 36 w 868"/>
              <a:gd name="T33" fmla="*/ 257 h 351"/>
              <a:gd name="T34" fmla="*/ 774 w 868"/>
              <a:gd name="T35" fmla="*/ 258 h 351"/>
              <a:gd name="T36" fmla="*/ 640 w 868"/>
              <a:gd name="T37" fmla="*/ 136 h 351"/>
              <a:gd name="T38" fmla="*/ 376 w 868"/>
              <a:gd name="T39" fmla="*/ 47 h 351"/>
              <a:gd name="T40" fmla="*/ 235 w 868"/>
              <a:gd name="T41" fmla="*/ 76 h 351"/>
              <a:gd name="T42" fmla="*/ 221 w 868"/>
              <a:gd name="T43" fmla="*/ 70 h 351"/>
              <a:gd name="T44" fmla="*/ 180 w 868"/>
              <a:gd name="T45" fmla="*/ 89 h 351"/>
              <a:gd name="T46" fmla="*/ 168 w 868"/>
              <a:gd name="T47" fmla="*/ 110 h 351"/>
              <a:gd name="T48" fmla="*/ 140 w 868"/>
              <a:gd name="T49" fmla="*/ 145 h 351"/>
              <a:gd name="T50" fmla="*/ 81 w 868"/>
              <a:gd name="T51" fmla="*/ 192 h 351"/>
              <a:gd name="T52" fmla="*/ 126 w 868"/>
              <a:gd name="T53" fmla="*/ 134 h 351"/>
              <a:gd name="T54" fmla="*/ 253 w 868"/>
              <a:gd name="T55" fmla="*/ 36 h 351"/>
              <a:gd name="T56" fmla="*/ 399 w 868"/>
              <a:gd name="T57" fmla="*/ 2 h 351"/>
              <a:gd name="T58" fmla="*/ 510 w 868"/>
              <a:gd name="T59" fmla="*/ 14 h 351"/>
              <a:gd name="T60" fmla="*/ 732 w 868"/>
              <a:gd name="T61" fmla="*/ 145 h 351"/>
              <a:gd name="T62" fmla="*/ 794 w 868"/>
              <a:gd name="T63" fmla="*/ 260 h 351"/>
              <a:gd name="T64" fmla="*/ 787 w 868"/>
              <a:gd name="T65" fmla="*/ 222 h 351"/>
              <a:gd name="T66" fmla="*/ 721 w 868"/>
              <a:gd name="T67" fmla="*/ 150 h 351"/>
              <a:gd name="T68" fmla="*/ 533 w 868"/>
              <a:gd name="T69" fmla="*/ 22 h 351"/>
              <a:gd name="T70" fmla="*/ 380 w 868"/>
              <a:gd name="T71" fmla="*/ 47 h 351"/>
              <a:gd name="T72" fmla="*/ 307 w 868"/>
              <a:gd name="T73" fmla="*/ 53 h 351"/>
              <a:gd name="T74" fmla="*/ 281 w 868"/>
              <a:gd name="T75" fmla="*/ 47 h 351"/>
              <a:gd name="T76" fmla="*/ 242 w 868"/>
              <a:gd name="T77" fmla="*/ 43 h 351"/>
              <a:gd name="T78" fmla="*/ 222 w 868"/>
              <a:gd name="T79" fmla="*/ 51 h 351"/>
              <a:gd name="T80" fmla="*/ 197 w 868"/>
              <a:gd name="T81" fmla="*/ 73 h 351"/>
              <a:gd name="T82" fmla="*/ 164 w 868"/>
              <a:gd name="T83" fmla="*/ 99 h 351"/>
              <a:gd name="T84" fmla="*/ 142 w 868"/>
              <a:gd name="T85" fmla="*/ 117 h 351"/>
              <a:gd name="T86" fmla="*/ 141 w 868"/>
              <a:gd name="T87" fmla="*/ 138 h 351"/>
              <a:gd name="T88" fmla="*/ 124 w 868"/>
              <a:gd name="T89" fmla="*/ 129 h 351"/>
              <a:gd name="T90" fmla="*/ 113 w 868"/>
              <a:gd name="T91" fmla="*/ 142 h 351"/>
              <a:gd name="T92" fmla="*/ 337 w 868"/>
              <a:gd name="T93" fmla="*/ 9 h 351"/>
              <a:gd name="T94" fmla="*/ 168 w 868"/>
              <a:gd name="T95" fmla="*/ 125 h 351"/>
              <a:gd name="T96" fmla="*/ 197 w 868"/>
              <a:gd name="T97" fmla="*/ 105 h 351"/>
              <a:gd name="T98" fmla="*/ 131 w 868"/>
              <a:gd name="T99" fmla="*/ 159 h 351"/>
              <a:gd name="T100" fmla="*/ 88 w 868"/>
              <a:gd name="T101" fmla="*/ 171 h 351"/>
              <a:gd name="T102" fmla="*/ 85 w 868"/>
              <a:gd name="T103" fmla="*/ 191 h 351"/>
              <a:gd name="T104" fmla="*/ 79 w 868"/>
              <a:gd name="T105" fmla="*/ 215 h 351"/>
              <a:gd name="T106" fmla="*/ 48 w 868"/>
              <a:gd name="T107" fmla="*/ 193 h 351"/>
              <a:gd name="T108" fmla="*/ 64 w 868"/>
              <a:gd name="T109" fmla="*/ 238 h 351"/>
              <a:gd name="T110" fmla="*/ 17 w 868"/>
              <a:gd name="T111" fmla="*/ 235 h 351"/>
              <a:gd name="T112" fmla="*/ 87 w 868"/>
              <a:gd name="T113" fmla="*/ 158 h 351"/>
              <a:gd name="T114" fmla="*/ 865 w 868"/>
              <a:gd name="T115" fmla="*/ 172 h 351"/>
              <a:gd name="T116" fmla="*/ 859 w 868"/>
              <a:gd name="T117" fmla="*/ 117 h 351"/>
              <a:gd name="T118" fmla="*/ 782 w 868"/>
              <a:gd name="T119" fmla="*/ 277 h 351"/>
              <a:gd name="T120" fmla="*/ 841 w 868"/>
              <a:gd name="T121" fmla="*/ 164 h 351"/>
              <a:gd name="T122" fmla="*/ 861 w 868"/>
              <a:gd name="T123" fmla="*/ 201 h 351"/>
              <a:gd name="T124" fmla="*/ 666 w 868"/>
              <a:gd name="T125" fmla="*/ 29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8" h="351">
                <a:moveTo>
                  <a:pt x="813" y="278"/>
                </a:moveTo>
                <a:cubicBezTo>
                  <a:pt x="812" y="276"/>
                  <a:pt x="811" y="275"/>
                  <a:pt x="812" y="275"/>
                </a:cubicBezTo>
                <a:cubicBezTo>
                  <a:pt x="813" y="277"/>
                  <a:pt x="813" y="278"/>
                  <a:pt x="813" y="278"/>
                </a:cubicBezTo>
                <a:close/>
                <a:moveTo>
                  <a:pt x="812" y="266"/>
                </a:moveTo>
                <a:cubicBezTo>
                  <a:pt x="813" y="269"/>
                  <a:pt x="814" y="269"/>
                  <a:pt x="814" y="271"/>
                </a:cubicBezTo>
                <a:cubicBezTo>
                  <a:pt x="813" y="267"/>
                  <a:pt x="813" y="271"/>
                  <a:pt x="813" y="270"/>
                </a:cubicBezTo>
                <a:cubicBezTo>
                  <a:pt x="815" y="276"/>
                  <a:pt x="814" y="270"/>
                  <a:pt x="815" y="272"/>
                </a:cubicBezTo>
                <a:cubicBezTo>
                  <a:pt x="814" y="268"/>
                  <a:pt x="813" y="267"/>
                  <a:pt x="812" y="266"/>
                </a:cubicBezTo>
                <a:close/>
                <a:moveTo>
                  <a:pt x="781" y="282"/>
                </a:moveTo>
                <a:cubicBezTo>
                  <a:pt x="782" y="285"/>
                  <a:pt x="783" y="285"/>
                  <a:pt x="784" y="284"/>
                </a:cubicBezTo>
                <a:cubicBezTo>
                  <a:pt x="782" y="282"/>
                  <a:pt x="782" y="282"/>
                  <a:pt x="781" y="282"/>
                </a:cubicBezTo>
                <a:close/>
                <a:moveTo>
                  <a:pt x="798" y="267"/>
                </a:moveTo>
                <a:cubicBezTo>
                  <a:pt x="798" y="268"/>
                  <a:pt x="801" y="272"/>
                  <a:pt x="801" y="272"/>
                </a:cubicBezTo>
                <a:cubicBezTo>
                  <a:pt x="801" y="269"/>
                  <a:pt x="799" y="267"/>
                  <a:pt x="798" y="267"/>
                </a:cubicBezTo>
                <a:close/>
                <a:moveTo>
                  <a:pt x="791" y="270"/>
                </a:moveTo>
                <a:cubicBezTo>
                  <a:pt x="791" y="272"/>
                  <a:pt x="793" y="275"/>
                  <a:pt x="793" y="276"/>
                </a:cubicBezTo>
                <a:cubicBezTo>
                  <a:pt x="793" y="274"/>
                  <a:pt x="791" y="271"/>
                  <a:pt x="791" y="270"/>
                </a:cubicBezTo>
                <a:close/>
                <a:moveTo>
                  <a:pt x="789" y="269"/>
                </a:moveTo>
                <a:cubicBezTo>
                  <a:pt x="788" y="269"/>
                  <a:pt x="791" y="272"/>
                  <a:pt x="790" y="273"/>
                </a:cubicBezTo>
                <a:cubicBezTo>
                  <a:pt x="789" y="270"/>
                  <a:pt x="788" y="270"/>
                  <a:pt x="787" y="270"/>
                </a:cubicBezTo>
                <a:cubicBezTo>
                  <a:pt x="789" y="273"/>
                  <a:pt x="790" y="274"/>
                  <a:pt x="791" y="276"/>
                </a:cubicBezTo>
                <a:cubicBezTo>
                  <a:pt x="792" y="276"/>
                  <a:pt x="792" y="274"/>
                  <a:pt x="793" y="276"/>
                </a:cubicBezTo>
                <a:cubicBezTo>
                  <a:pt x="792" y="273"/>
                  <a:pt x="791" y="272"/>
                  <a:pt x="789" y="269"/>
                </a:cubicBezTo>
                <a:close/>
                <a:moveTo>
                  <a:pt x="801" y="266"/>
                </a:moveTo>
                <a:cubicBezTo>
                  <a:pt x="800" y="266"/>
                  <a:pt x="800" y="268"/>
                  <a:pt x="801" y="271"/>
                </a:cubicBezTo>
                <a:cubicBezTo>
                  <a:pt x="802" y="271"/>
                  <a:pt x="801" y="267"/>
                  <a:pt x="801" y="266"/>
                </a:cubicBezTo>
                <a:close/>
                <a:moveTo>
                  <a:pt x="799" y="270"/>
                </a:moveTo>
                <a:cubicBezTo>
                  <a:pt x="799" y="270"/>
                  <a:pt x="798" y="270"/>
                  <a:pt x="798" y="269"/>
                </a:cubicBezTo>
                <a:cubicBezTo>
                  <a:pt x="797" y="269"/>
                  <a:pt x="797" y="270"/>
                  <a:pt x="798" y="272"/>
                </a:cubicBezTo>
                <a:cubicBezTo>
                  <a:pt x="798" y="271"/>
                  <a:pt x="800" y="273"/>
                  <a:pt x="799" y="270"/>
                </a:cubicBezTo>
                <a:close/>
                <a:moveTo>
                  <a:pt x="770" y="269"/>
                </a:moveTo>
                <a:cubicBezTo>
                  <a:pt x="771" y="271"/>
                  <a:pt x="772" y="272"/>
                  <a:pt x="773" y="272"/>
                </a:cubicBezTo>
                <a:cubicBezTo>
                  <a:pt x="772" y="270"/>
                  <a:pt x="771" y="269"/>
                  <a:pt x="770" y="269"/>
                </a:cubicBezTo>
                <a:close/>
                <a:moveTo>
                  <a:pt x="807" y="248"/>
                </a:moveTo>
                <a:cubicBezTo>
                  <a:pt x="808" y="250"/>
                  <a:pt x="810" y="253"/>
                  <a:pt x="810" y="252"/>
                </a:cubicBezTo>
                <a:cubicBezTo>
                  <a:pt x="809" y="249"/>
                  <a:pt x="808" y="247"/>
                  <a:pt x="807" y="248"/>
                </a:cubicBezTo>
                <a:close/>
                <a:moveTo>
                  <a:pt x="802" y="246"/>
                </a:moveTo>
                <a:cubicBezTo>
                  <a:pt x="803" y="247"/>
                  <a:pt x="803" y="248"/>
                  <a:pt x="804" y="251"/>
                </a:cubicBezTo>
                <a:cubicBezTo>
                  <a:pt x="805" y="251"/>
                  <a:pt x="803" y="245"/>
                  <a:pt x="802" y="246"/>
                </a:cubicBezTo>
                <a:close/>
                <a:moveTo>
                  <a:pt x="805" y="245"/>
                </a:moveTo>
                <a:cubicBezTo>
                  <a:pt x="803" y="240"/>
                  <a:pt x="804" y="239"/>
                  <a:pt x="802" y="235"/>
                </a:cubicBezTo>
                <a:cubicBezTo>
                  <a:pt x="800" y="234"/>
                  <a:pt x="796" y="236"/>
                  <a:pt x="801" y="245"/>
                </a:cubicBezTo>
                <a:cubicBezTo>
                  <a:pt x="801" y="242"/>
                  <a:pt x="806" y="248"/>
                  <a:pt x="805" y="245"/>
                </a:cubicBezTo>
                <a:close/>
                <a:moveTo>
                  <a:pt x="759" y="246"/>
                </a:moveTo>
                <a:cubicBezTo>
                  <a:pt x="759" y="247"/>
                  <a:pt x="758" y="246"/>
                  <a:pt x="758" y="246"/>
                </a:cubicBezTo>
                <a:cubicBezTo>
                  <a:pt x="759" y="248"/>
                  <a:pt x="760" y="248"/>
                  <a:pt x="759" y="248"/>
                </a:cubicBezTo>
                <a:cubicBezTo>
                  <a:pt x="760" y="250"/>
                  <a:pt x="760" y="250"/>
                  <a:pt x="761" y="250"/>
                </a:cubicBezTo>
                <a:cubicBezTo>
                  <a:pt x="759" y="248"/>
                  <a:pt x="760" y="248"/>
                  <a:pt x="759" y="246"/>
                </a:cubicBezTo>
                <a:close/>
                <a:moveTo>
                  <a:pt x="766" y="178"/>
                </a:moveTo>
                <a:cubicBezTo>
                  <a:pt x="766" y="178"/>
                  <a:pt x="766" y="178"/>
                  <a:pt x="767" y="180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67" y="179"/>
                  <a:pt x="768" y="180"/>
                  <a:pt x="766" y="178"/>
                </a:cubicBezTo>
                <a:close/>
                <a:moveTo>
                  <a:pt x="756" y="167"/>
                </a:moveTo>
                <a:cubicBezTo>
                  <a:pt x="757" y="168"/>
                  <a:pt x="758" y="169"/>
                  <a:pt x="757" y="169"/>
                </a:cubicBezTo>
                <a:cubicBezTo>
                  <a:pt x="762" y="175"/>
                  <a:pt x="758" y="167"/>
                  <a:pt x="756" y="167"/>
                </a:cubicBezTo>
                <a:close/>
                <a:moveTo>
                  <a:pt x="713" y="128"/>
                </a:moveTo>
                <a:cubicBezTo>
                  <a:pt x="713" y="127"/>
                  <a:pt x="714" y="127"/>
                  <a:pt x="715" y="128"/>
                </a:cubicBezTo>
                <a:cubicBezTo>
                  <a:pt x="712" y="125"/>
                  <a:pt x="710" y="125"/>
                  <a:pt x="713" y="128"/>
                </a:cubicBezTo>
                <a:close/>
                <a:moveTo>
                  <a:pt x="640" y="70"/>
                </a:moveTo>
                <a:cubicBezTo>
                  <a:pt x="634" y="64"/>
                  <a:pt x="636" y="68"/>
                  <a:pt x="640" y="70"/>
                </a:cubicBezTo>
                <a:close/>
                <a:moveTo>
                  <a:pt x="545" y="23"/>
                </a:moveTo>
                <a:cubicBezTo>
                  <a:pt x="544" y="24"/>
                  <a:pt x="548" y="25"/>
                  <a:pt x="549" y="24"/>
                </a:cubicBezTo>
                <a:cubicBezTo>
                  <a:pt x="546" y="24"/>
                  <a:pt x="547" y="24"/>
                  <a:pt x="545" y="23"/>
                </a:cubicBezTo>
                <a:close/>
                <a:moveTo>
                  <a:pt x="539" y="20"/>
                </a:moveTo>
                <a:cubicBezTo>
                  <a:pt x="539" y="20"/>
                  <a:pt x="538" y="20"/>
                  <a:pt x="538" y="20"/>
                </a:cubicBezTo>
                <a:cubicBezTo>
                  <a:pt x="540" y="21"/>
                  <a:pt x="543" y="22"/>
                  <a:pt x="543" y="21"/>
                </a:cubicBezTo>
                <a:cubicBezTo>
                  <a:pt x="540" y="20"/>
                  <a:pt x="540" y="21"/>
                  <a:pt x="539" y="20"/>
                </a:cubicBezTo>
                <a:close/>
                <a:moveTo>
                  <a:pt x="530" y="17"/>
                </a:moveTo>
                <a:cubicBezTo>
                  <a:pt x="529" y="18"/>
                  <a:pt x="534" y="19"/>
                  <a:pt x="534" y="18"/>
                </a:cubicBezTo>
                <a:lnTo>
                  <a:pt x="530" y="17"/>
                </a:lnTo>
                <a:close/>
                <a:moveTo>
                  <a:pt x="524" y="16"/>
                </a:moveTo>
                <a:cubicBezTo>
                  <a:pt x="524" y="16"/>
                  <a:pt x="522" y="16"/>
                  <a:pt x="522" y="17"/>
                </a:cubicBezTo>
                <a:cubicBezTo>
                  <a:pt x="524" y="17"/>
                  <a:pt x="527" y="18"/>
                  <a:pt x="529" y="18"/>
                </a:cubicBezTo>
                <a:cubicBezTo>
                  <a:pt x="528" y="17"/>
                  <a:pt x="526" y="17"/>
                  <a:pt x="524" y="16"/>
                </a:cubicBezTo>
                <a:close/>
                <a:moveTo>
                  <a:pt x="498" y="10"/>
                </a:moveTo>
                <a:cubicBezTo>
                  <a:pt x="501" y="10"/>
                  <a:pt x="502" y="10"/>
                  <a:pt x="503" y="10"/>
                </a:cubicBezTo>
                <a:cubicBezTo>
                  <a:pt x="502" y="10"/>
                  <a:pt x="498" y="9"/>
                  <a:pt x="498" y="10"/>
                </a:cubicBezTo>
                <a:close/>
                <a:moveTo>
                  <a:pt x="467" y="7"/>
                </a:moveTo>
                <a:cubicBezTo>
                  <a:pt x="468" y="7"/>
                  <a:pt x="473" y="8"/>
                  <a:pt x="473" y="7"/>
                </a:cubicBezTo>
                <a:cubicBezTo>
                  <a:pt x="470" y="7"/>
                  <a:pt x="467" y="6"/>
                  <a:pt x="467" y="7"/>
                </a:cubicBezTo>
                <a:close/>
                <a:moveTo>
                  <a:pt x="443" y="52"/>
                </a:moveTo>
                <a:cubicBezTo>
                  <a:pt x="443" y="52"/>
                  <a:pt x="443" y="52"/>
                  <a:pt x="443" y="53"/>
                </a:cubicBezTo>
                <a:cubicBezTo>
                  <a:pt x="445" y="53"/>
                  <a:pt x="444" y="54"/>
                  <a:pt x="447" y="54"/>
                </a:cubicBezTo>
                <a:cubicBezTo>
                  <a:pt x="446" y="53"/>
                  <a:pt x="446" y="53"/>
                  <a:pt x="448" y="53"/>
                </a:cubicBezTo>
                <a:cubicBezTo>
                  <a:pt x="447" y="52"/>
                  <a:pt x="446" y="52"/>
                  <a:pt x="443" y="52"/>
                </a:cubicBezTo>
                <a:close/>
                <a:moveTo>
                  <a:pt x="435" y="51"/>
                </a:moveTo>
                <a:cubicBezTo>
                  <a:pt x="435" y="52"/>
                  <a:pt x="430" y="51"/>
                  <a:pt x="431" y="51"/>
                </a:cubicBezTo>
                <a:cubicBezTo>
                  <a:pt x="432" y="51"/>
                  <a:pt x="436" y="52"/>
                  <a:pt x="437" y="52"/>
                </a:cubicBezTo>
                <a:cubicBezTo>
                  <a:pt x="435" y="52"/>
                  <a:pt x="437" y="51"/>
                  <a:pt x="435" y="51"/>
                </a:cubicBezTo>
                <a:close/>
                <a:moveTo>
                  <a:pt x="402" y="50"/>
                </a:moveTo>
                <a:cubicBezTo>
                  <a:pt x="404" y="50"/>
                  <a:pt x="406" y="50"/>
                  <a:pt x="406" y="49"/>
                </a:cubicBezTo>
                <a:cubicBezTo>
                  <a:pt x="404" y="49"/>
                  <a:pt x="402" y="49"/>
                  <a:pt x="402" y="50"/>
                </a:cubicBezTo>
                <a:close/>
                <a:moveTo>
                  <a:pt x="391" y="1"/>
                </a:moveTo>
                <a:cubicBezTo>
                  <a:pt x="391" y="2"/>
                  <a:pt x="395" y="2"/>
                  <a:pt x="397" y="2"/>
                </a:cubicBezTo>
                <a:cubicBezTo>
                  <a:pt x="397" y="2"/>
                  <a:pt x="395" y="2"/>
                  <a:pt x="395" y="3"/>
                </a:cubicBezTo>
                <a:cubicBezTo>
                  <a:pt x="396" y="3"/>
                  <a:pt x="397" y="3"/>
                  <a:pt x="398" y="3"/>
                </a:cubicBezTo>
                <a:cubicBezTo>
                  <a:pt x="397" y="2"/>
                  <a:pt x="401" y="4"/>
                  <a:pt x="402" y="3"/>
                </a:cubicBezTo>
                <a:cubicBezTo>
                  <a:pt x="400" y="2"/>
                  <a:pt x="396" y="3"/>
                  <a:pt x="399" y="2"/>
                </a:cubicBezTo>
                <a:cubicBezTo>
                  <a:pt x="393" y="2"/>
                  <a:pt x="395" y="1"/>
                  <a:pt x="391" y="1"/>
                </a:cubicBezTo>
                <a:close/>
                <a:moveTo>
                  <a:pt x="394" y="3"/>
                </a:moveTo>
                <a:cubicBezTo>
                  <a:pt x="391" y="3"/>
                  <a:pt x="389" y="3"/>
                  <a:pt x="388" y="3"/>
                </a:cubicBezTo>
                <a:cubicBezTo>
                  <a:pt x="391" y="3"/>
                  <a:pt x="394" y="4"/>
                  <a:pt x="395" y="3"/>
                </a:cubicBezTo>
                <a:cubicBezTo>
                  <a:pt x="394" y="3"/>
                  <a:pt x="394" y="3"/>
                  <a:pt x="394" y="3"/>
                </a:cubicBezTo>
                <a:close/>
                <a:moveTo>
                  <a:pt x="384" y="2"/>
                </a:moveTo>
                <a:cubicBezTo>
                  <a:pt x="386" y="2"/>
                  <a:pt x="388" y="2"/>
                  <a:pt x="389" y="2"/>
                </a:cubicBezTo>
                <a:cubicBezTo>
                  <a:pt x="387" y="2"/>
                  <a:pt x="384" y="2"/>
                  <a:pt x="384" y="2"/>
                </a:cubicBezTo>
                <a:close/>
                <a:moveTo>
                  <a:pt x="371" y="5"/>
                </a:moveTo>
                <a:cubicBezTo>
                  <a:pt x="370" y="6"/>
                  <a:pt x="367" y="6"/>
                  <a:pt x="365" y="6"/>
                </a:cubicBezTo>
                <a:cubicBezTo>
                  <a:pt x="367" y="7"/>
                  <a:pt x="377" y="6"/>
                  <a:pt x="377" y="5"/>
                </a:cubicBezTo>
                <a:cubicBezTo>
                  <a:pt x="374" y="5"/>
                  <a:pt x="374" y="5"/>
                  <a:pt x="371" y="5"/>
                </a:cubicBezTo>
                <a:close/>
                <a:moveTo>
                  <a:pt x="364" y="51"/>
                </a:moveTo>
                <a:cubicBezTo>
                  <a:pt x="364" y="52"/>
                  <a:pt x="367" y="51"/>
                  <a:pt x="370" y="51"/>
                </a:cubicBezTo>
                <a:cubicBezTo>
                  <a:pt x="370" y="51"/>
                  <a:pt x="366" y="51"/>
                  <a:pt x="364" y="51"/>
                </a:cubicBezTo>
                <a:close/>
                <a:moveTo>
                  <a:pt x="363" y="50"/>
                </a:moveTo>
                <a:cubicBezTo>
                  <a:pt x="365" y="49"/>
                  <a:pt x="366" y="49"/>
                  <a:pt x="367" y="49"/>
                </a:cubicBezTo>
                <a:cubicBezTo>
                  <a:pt x="365" y="48"/>
                  <a:pt x="363" y="49"/>
                  <a:pt x="363" y="50"/>
                </a:cubicBezTo>
                <a:close/>
                <a:moveTo>
                  <a:pt x="326" y="13"/>
                </a:moveTo>
                <a:cubicBezTo>
                  <a:pt x="327" y="12"/>
                  <a:pt x="332" y="11"/>
                  <a:pt x="333" y="11"/>
                </a:cubicBezTo>
                <a:cubicBezTo>
                  <a:pt x="329" y="11"/>
                  <a:pt x="328" y="12"/>
                  <a:pt x="326" y="13"/>
                </a:cubicBezTo>
                <a:close/>
                <a:moveTo>
                  <a:pt x="321" y="10"/>
                </a:moveTo>
                <a:cubicBezTo>
                  <a:pt x="322" y="11"/>
                  <a:pt x="325" y="10"/>
                  <a:pt x="329" y="9"/>
                </a:cubicBezTo>
                <a:cubicBezTo>
                  <a:pt x="329" y="9"/>
                  <a:pt x="329" y="9"/>
                  <a:pt x="328" y="9"/>
                </a:cubicBezTo>
                <a:cubicBezTo>
                  <a:pt x="326" y="10"/>
                  <a:pt x="323" y="10"/>
                  <a:pt x="321" y="10"/>
                </a:cubicBezTo>
                <a:close/>
                <a:moveTo>
                  <a:pt x="322" y="58"/>
                </a:moveTo>
                <a:cubicBezTo>
                  <a:pt x="323" y="58"/>
                  <a:pt x="326" y="58"/>
                  <a:pt x="328" y="58"/>
                </a:cubicBezTo>
                <a:cubicBezTo>
                  <a:pt x="327" y="57"/>
                  <a:pt x="325" y="57"/>
                  <a:pt x="322" y="58"/>
                </a:cubicBezTo>
                <a:close/>
                <a:moveTo>
                  <a:pt x="313" y="59"/>
                </a:moveTo>
                <a:cubicBezTo>
                  <a:pt x="314" y="60"/>
                  <a:pt x="309" y="60"/>
                  <a:pt x="309" y="61"/>
                </a:cubicBezTo>
                <a:cubicBezTo>
                  <a:pt x="311" y="61"/>
                  <a:pt x="312" y="61"/>
                  <a:pt x="316" y="60"/>
                </a:cubicBezTo>
                <a:cubicBezTo>
                  <a:pt x="315" y="60"/>
                  <a:pt x="316" y="59"/>
                  <a:pt x="313" y="59"/>
                </a:cubicBezTo>
                <a:close/>
                <a:moveTo>
                  <a:pt x="286" y="24"/>
                </a:moveTo>
                <a:cubicBezTo>
                  <a:pt x="286" y="24"/>
                  <a:pt x="280" y="25"/>
                  <a:pt x="280" y="26"/>
                </a:cubicBezTo>
                <a:cubicBezTo>
                  <a:pt x="281" y="26"/>
                  <a:pt x="280" y="26"/>
                  <a:pt x="281" y="26"/>
                </a:cubicBezTo>
                <a:cubicBezTo>
                  <a:pt x="282" y="26"/>
                  <a:pt x="284" y="25"/>
                  <a:pt x="285" y="24"/>
                </a:cubicBezTo>
                <a:cubicBezTo>
                  <a:pt x="285" y="25"/>
                  <a:pt x="286" y="25"/>
                  <a:pt x="287" y="25"/>
                </a:cubicBezTo>
                <a:cubicBezTo>
                  <a:pt x="290" y="24"/>
                  <a:pt x="290" y="24"/>
                  <a:pt x="294" y="23"/>
                </a:cubicBezTo>
                <a:cubicBezTo>
                  <a:pt x="293" y="22"/>
                  <a:pt x="293" y="22"/>
                  <a:pt x="293" y="22"/>
                </a:cubicBezTo>
                <a:cubicBezTo>
                  <a:pt x="290" y="23"/>
                  <a:pt x="288" y="23"/>
                  <a:pt x="286" y="24"/>
                </a:cubicBezTo>
                <a:close/>
                <a:moveTo>
                  <a:pt x="287" y="68"/>
                </a:moveTo>
                <a:cubicBezTo>
                  <a:pt x="289" y="67"/>
                  <a:pt x="289" y="67"/>
                  <a:pt x="289" y="66"/>
                </a:cubicBezTo>
                <a:cubicBezTo>
                  <a:pt x="287" y="67"/>
                  <a:pt x="287" y="67"/>
                  <a:pt x="287" y="68"/>
                </a:cubicBezTo>
                <a:close/>
                <a:moveTo>
                  <a:pt x="237" y="80"/>
                </a:moveTo>
                <a:cubicBezTo>
                  <a:pt x="236" y="81"/>
                  <a:pt x="235" y="83"/>
                  <a:pt x="230" y="86"/>
                </a:cubicBezTo>
                <a:cubicBezTo>
                  <a:pt x="227" y="86"/>
                  <a:pt x="224" y="88"/>
                  <a:pt x="221" y="89"/>
                </a:cubicBezTo>
                <a:cubicBezTo>
                  <a:pt x="221" y="89"/>
                  <a:pt x="221" y="90"/>
                  <a:pt x="220" y="91"/>
                </a:cubicBezTo>
                <a:cubicBezTo>
                  <a:pt x="219" y="91"/>
                  <a:pt x="215" y="92"/>
                  <a:pt x="215" y="93"/>
                </a:cubicBezTo>
                <a:cubicBezTo>
                  <a:pt x="217" y="93"/>
                  <a:pt x="218" y="93"/>
                  <a:pt x="220" y="92"/>
                </a:cubicBezTo>
                <a:cubicBezTo>
                  <a:pt x="222" y="91"/>
                  <a:pt x="219" y="91"/>
                  <a:pt x="221" y="90"/>
                </a:cubicBezTo>
                <a:cubicBezTo>
                  <a:pt x="227" y="88"/>
                  <a:pt x="233" y="84"/>
                  <a:pt x="238" y="81"/>
                </a:cubicBezTo>
                <a:cubicBezTo>
                  <a:pt x="237" y="81"/>
                  <a:pt x="237" y="81"/>
                  <a:pt x="236" y="81"/>
                </a:cubicBezTo>
                <a:cubicBezTo>
                  <a:pt x="239" y="80"/>
                  <a:pt x="241" y="79"/>
                  <a:pt x="242" y="78"/>
                </a:cubicBezTo>
                <a:cubicBezTo>
                  <a:pt x="239" y="79"/>
                  <a:pt x="238" y="79"/>
                  <a:pt x="237" y="80"/>
                </a:cubicBezTo>
                <a:close/>
                <a:moveTo>
                  <a:pt x="228" y="79"/>
                </a:moveTo>
                <a:cubicBezTo>
                  <a:pt x="228" y="80"/>
                  <a:pt x="230" y="79"/>
                  <a:pt x="228" y="80"/>
                </a:cubicBezTo>
                <a:cubicBezTo>
                  <a:pt x="228" y="80"/>
                  <a:pt x="224" y="82"/>
                  <a:pt x="224" y="81"/>
                </a:cubicBezTo>
                <a:cubicBezTo>
                  <a:pt x="219" y="84"/>
                  <a:pt x="214" y="86"/>
                  <a:pt x="212" y="89"/>
                </a:cubicBezTo>
                <a:cubicBezTo>
                  <a:pt x="217" y="86"/>
                  <a:pt x="220" y="83"/>
                  <a:pt x="224" y="82"/>
                </a:cubicBezTo>
                <a:cubicBezTo>
                  <a:pt x="224" y="82"/>
                  <a:pt x="222" y="83"/>
                  <a:pt x="223" y="83"/>
                </a:cubicBezTo>
                <a:cubicBezTo>
                  <a:pt x="226" y="82"/>
                  <a:pt x="228" y="80"/>
                  <a:pt x="232" y="79"/>
                </a:cubicBezTo>
                <a:cubicBezTo>
                  <a:pt x="231" y="78"/>
                  <a:pt x="231" y="78"/>
                  <a:pt x="228" y="79"/>
                </a:cubicBezTo>
                <a:close/>
                <a:moveTo>
                  <a:pt x="209" y="55"/>
                </a:moveTo>
                <a:cubicBezTo>
                  <a:pt x="212" y="54"/>
                  <a:pt x="215" y="52"/>
                  <a:pt x="216" y="50"/>
                </a:cubicBezTo>
                <a:cubicBezTo>
                  <a:pt x="212" y="52"/>
                  <a:pt x="211" y="53"/>
                  <a:pt x="209" y="55"/>
                </a:cubicBezTo>
                <a:close/>
                <a:moveTo>
                  <a:pt x="220" y="66"/>
                </a:moveTo>
                <a:cubicBezTo>
                  <a:pt x="223" y="64"/>
                  <a:pt x="220" y="67"/>
                  <a:pt x="223" y="65"/>
                </a:cubicBezTo>
                <a:cubicBezTo>
                  <a:pt x="224" y="64"/>
                  <a:pt x="223" y="65"/>
                  <a:pt x="223" y="64"/>
                </a:cubicBezTo>
                <a:cubicBezTo>
                  <a:pt x="222" y="65"/>
                  <a:pt x="220" y="65"/>
                  <a:pt x="220" y="66"/>
                </a:cubicBezTo>
                <a:close/>
                <a:moveTo>
                  <a:pt x="217" y="67"/>
                </a:moveTo>
                <a:cubicBezTo>
                  <a:pt x="214" y="69"/>
                  <a:pt x="216" y="70"/>
                  <a:pt x="219" y="67"/>
                </a:cubicBezTo>
                <a:cubicBezTo>
                  <a:pt x="214" y="69"/>
                  <a:pt x="222" y="65"/>
                  <a:pt x="217" y="67"/>
                </a:cubicBezTo>
                <a:close/>
                <a:moveTo>
                  <a:pt x="226" y="94"/>
                </a:moveTo>
                <a:cubicBezTo>
                  <a:pt x="225" y="94"/>
                  <a:pt x="224" y="95"/>
                  <a:pt x="224" y="96"/>
                </a:cubicBezTo>
                <a:cubicBezTo>
                  <a:pt x="226" y="94"/>
                  <a:pt x="226" y="95"/>
                  <a:pt x="228" y="94"/>
                </a:cubicBezTo>
                <a:cubicBezTo>
                  <a:pt x="228" y="93"/>
                  <a:pt x="227" y="94"/>
                  <a:pt x="226" y="94"/>
                </a:cubicBezTo>
                <a:close/>
                <a:moveTo>
                  <a:pt x="216" y="80"/>
                </a:moveTo>
                <a:cubicBezTo>
                  <a:pt x="215" y="80"/>
                  <a:pt x="213" y="82"/>
                  <a:pt x="211" y="82"/>
                </a:cubicBezTo>
                <a:cubicBezTo>
                  <a:pt x="211" y="83"/>
                  <a:pt x="214" y="82"/>
                  <a:pt x="216" y="80"/>
                </a:cubicBezTo>
                <a:close/>
                <a:moveTo>
                  <a:pt x="206" y="79"/>
                </a:moveTo>
                <a:cubicBezTo>
                  <a:pt x="206" y="79"/>
                  <a:pt x="208" y="78"/>
                  <a:pt x="207" y="79"/>
                </a:cubicBezTo>
                <a:cubicBezTo>
                  <a:pt x="209" y="77"/>
                  <a:pt x="210" y="78"/>
                  <a:pt x="212" y="75"/>
                </a:cubicBezTo>
                <a:cubicBezTo>
                  <a:pt x="210" y="76"/>
                  <a:pt x="208" y="77"/>
                  <a:pt x="206" y="79"/>
                </a:cubicBezTo>
                <a:close/>
                <a:moveTo>
                  <a:pt x="192" y="65"/>
                </a:moveTo>
                <a:cubicBezTo>
                  <a:pt x="191" y="66"/>
                  <a:pt x="190" y="67"/>
                  <a:pt x="190" y="67"/>
                </a:cubicBezTo>
                <a:cubicBezTo>
                  <a:pt x="193" y="65"/>
                  <a:pt x="197" y="64"/>
                  <a:pt x="198" y="63"/>
                </a:cubicBezTo>
                <a:cubicBezTo>
                  <a:pt x="194" y="64"/>
                  <a:pt x="195" y="64"/>
                  <a:pt x="192" y="65"/>
                </a:cubicBezTo>
                <a:close/>
                <a:moveTo>
                  <a:pt x="208" y="90"/>
                </a:moveTo>
                <a:cubicBezTo>
                  <a:pt x="207" y="91"/>
                  <a:pt x="206" y="91"/>
                  <a:pt x="206" y="92"/>
                </a:cubicBezTo>
                <a:cubicBezTo>
                  <a:pt x="207" y="91"/>
                  <a:pt x="206" y="93"/>
                  <a:pt x="209" y="91"/>
                </a:cubicBezTo>
                <a:cubicBezTo>
                  <a:pt x="210" y="90"/>
                  <a:pt x="208" y="91"/>
                  <a:pt x="208" y="90"/>
                </a:cubicBezTo>
                <a:close/>
                <a:moveTo>
                  <a:pt x="207" y="101"/>
                </a:moveTo>
                <a:cubicBezTo>
                  <a:pt x="208" y="101"/>
                  <a:pt x="212" y="98"/>
                  <a:pt x="214" y="97"/>
                </a:cubicBezTo>
                <a:cubicBezTo>
                  <a:pt x="211" y="99"/>
                  <a:pt x="207" y="101"/>
                  <a:pt x="207" y="101"/>
                </a:cubicBezTo>
                <a:close/>
                <a:moveTo>
                  <a:pt x="190" y="86"/>
                </a:moveTo>
                <a:cubicBezTo>
                  <a:pt x="191" y="85"/>
                  <a:pt x="196" y="82"/>
                  <a:pt x="196" y="82"/>
                </a:cubicBezTo>
                <a:cubicBezTo>
                  <a:pt x="194" y="83"/>
                  <a:pt x="192" y="85"/>
                  <a:pt x="190" y="86"/>
                </a:cubicBezTo>
                <a:close/>
                <a:moveTo>
                  <a:pt x="198" y="111"/>
                </a:moveTo>
                <a:cubicBezTo>
                  <a:pt x="199" y="112"/>
                  <a:pt x="204" y="109"/>
                  <a:pt x="205" y="107"/>
                </a:cubicBezTo>
                <a:cubicBezTo>
                  <a:pt x="203" y="109"/>
                  <a:pt x="201" y="110"/>
                  <a:pt x="198" y="111"/>
                </a:cubicBezTo>
                <a:close/>
                <a:moveTo>
                  <a:pt x="185" y="86"/>
                </a:moveTo>
                <a:cubicBezTo>
                  <a:pt x="185" y="86"/>
                  <a:pt x="189" y="84"/>
                  <a:pt x="188" y="84"/>
                </a:cubicBezTo>
                <a:cubicBezTo>
                  <a:pt x="184" y="85"/>
                  <a:pt x="184" y="87"/>
                  <a:pt x="183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7" y="87"/>
                  <a:pt x="190" y="84"/>
                  <a:pt x="188" y="84"/>
                </a:cubicBezTo>
                <a:cubicBezTo>
                  <a:pt x="188" y="84"/>
                  <a:pt x="186" y="86"/>
                  <a:pt x="185" y="86"/>
                </a:cubicBezTo>
                <a:close/>
                <a:moveTo>
                  <a:pt x="175" y="77"/>
                </a:moveTo>
                <a:cubicBezTo>
                  <a:pt x="177" y="75"/>
                  <a:pt x="182" y="73"/>
                  <a:pt x="180" y="73"/>
                </a:cubicBezTo>
                <a:cubicBezTo>
                  <a:pt x="179" y="75"/>
                  <a:pt x="174" y="76"/>
                  <a:pt x="175" y="77"/>
                </a:cubicBezTo>
                <a:close/>
                <a:moveTo>
                  <a:pt x="186" y="115"/>
                </a:moveTo>
                <a:cubicBezTo>
                  <a:pt x="187" y="115"/>
                  <a:pt x="191" y="112"/>
                  <a:pt x="191" y="111"/>
                </a:cubicBezTo>
                <a:cubicBezTo>
                  <a:pt x="190" y="112"/>
                  <a:pt x="187" y="113"/>
                  <a:pt x="186" y="115"/>
                </a:cubicBezTo>
                <a:close/>
                <a:moveTo>
                  <a:pt x="177" y="93"/>
                </a:moveTo>
                <a:cubicBezTo>
                  <a:pt x="170" y="97"/>
                  <a:pt x="177" y="95"/>
                  <a:pt x="177" y="93"/>
                </a:cubicBezTo>
                <a:close/>
                <a:moveTo>
                  <a:pt x="183" y="114"/>
                </a:moveTo>
                <a:cubicBezTo>
                  <a:pt x="185" y="113"/>
                  <a:pt x="188" y="111"/>
                  <a:pt x="188" y="110"/>
                </a:cubicBezTo>
                <a:cubicBezTo>
                  <a:pt x="185" y="112"/>
                  <a:pt x="184" y="113"/>
                  <a:pt x="183" y="114"/>
                </a:cubicBezTo>
                <a:close/>
                <a:moveTo>
                  <a:pt x="158" y="89"/>
                </a:moveTo>
                <a:cubicBezTo>
                  <a:pt x="160" y="88"/>
                  <a:pt x="165" y="84"/>
                  <a:pt x="163" y="85"/>
                </a:cubicBezTo>
                <a:cubicBezTo>
                  <a:pt x="163" y="85"/>
                  <a:pt x="157" y="89"/>
                  <a:pt x="158" y="89"/>
                </a:cubicBezTo>
                <a:close/>
                <a:moveTo>
                  <a:pt x="166" y="104"/>
                </a:moveTo>
                <a:cubicBezTo>
                  <a:pt x="168" y="103"/>
                  <a:pt x="170" y="102"/>
                  <a:pt x="171" y="101"/>
                </a:cubicBezTo>
                <a:cubicBezTo>
                  <a:pt x="169" y="103"/>
                  <a:pt x="166" y="103"/>
                  <a:pt x="166" y="104"/>
                </a:cubicBezTo>
                <a:close/>
                <a:moveTo>
                  <a:pt x="172" y="122"/>
                </a:moveTo>
                <a:cubicBezTo>
                  <a:pt x="172" y="122"/>
                  <a:pt x="176" y="120"/>
                  <a:pt x="176" y="120"/>
                </a:cubicBezTo>
                <a:cubicBezTo>
                  <a:pt x="175" y="120"/>
                  <a:pt x="175" y="120"/>
                  <a:pt x="172" y="122"/>
                </a:cubicBezTo>
                <a:close/>
                <a:moveTo>
                  <a:pt x="142" y="97"/>
                </a:moveTo>
                <a:cubicBezTo>
                  <a:pt x="145" y="95"/>
                  <a:pt x="147" y="93"/>
                  <a:pt x="148" y="92"/>
                </a:cubicBezTo>
                <a:cubicBezTo>
                  <a:pt x="146" y="93"/>
                  <a:pt x="142" y="96"/>
                  <a:pt x="142" y="97"/>
                </a:cubicBezTo>
                <a:close/>
                <a:moveTo>
                  <a:pt x="155" y="112"/>
                </a:moveTo>
                <a:cubicBezTo>
                  <a:pt x="155" y="112"/>
                  <a:pt x="156" y="111"/>
                  <a:pt x="156" y="111"/>
                </a:cubicBezTo>
                <a:cubicBezTo>
                  <a:pt x="155" y="112"/>
                  <a:pt x="156" y="112"/>
                  <a:pt x="157" y="111"/>
                </a:cubicBezTo>
                <a:cubicBezTo>
                  <a:pt x="157" y="111"/>
                  <a:pt x="158" y="110"/>
                  <a:pt x="158" y="109"/>
                </a:cubicBezTo>
                <a:cubicBezTo>
                  <a:pt x="157" y="110"/>
                  <a:pt x="155" y="111"/>
                  <a:pt x="155" y="112"/>
                </a:cubicBezTo>
                <a:close/>
                <a:moveTo>
                  <a:pt x="164" y="129"/>
                </a:moveTo>
                <a:cubicBezTo>
                  <a:pt x="165" y="128"/>
                  <a:pt x="170" y="125"/>
                  <a:pt x="169" y="124"/>
                </a:cubicBezTo>
                <a:cubicBezTo>
                  <a:pt x="167" y="126"/>
                  <a:pt x="165" y="127"/>
                  <a:pt x="164" y="129"/>
                </a:cubicBezTo>
                <a:close/>
                <a:moveTo>
                  <a:pt x="153" y="112"/>
                </a:moveTo>
                <a:cubicBezTo>
                  <a:pt x="155" y="111"/>
                  <a:pt x="158" y="109"/>
                  <a:pt x="157" y="109"/>
                </a:cubicBezTo>
                <a:cubicBezTo>
                  <a:pt x="154" y="110"/>
                  <a:pt x="154" y="111"/>
                  <a:pt x="153" y="112"/>
                </a:cubicBezTo>
                <a:close/>
                <a:moveTo>
                  <a:pt x="164" y="125"/>
                </a:moveTo>
                <a:cubicBezTo>
                  <a:pt x="165" y="124"/>
                  <a:pt x="167" y="122"/>
                  <a:pt x="167" y="122"/>
                </a:cubicBezTo>
                <a:cubicBezTo>
                  <a:pt x="166" y="122"/>
                  <a:pt x="162" y="125"/>
                  <a:pt x="164" y="125"/>
                </a:cubicBezTo>
                <a:close/>
                <a:moveTo>
                  <a:pt x="162" y="131"/>
                </a:moveTo>
                <a:cubicBezTo>
                  <a:pt x="162" y="131"/>
                  <a:pt x="161" y="132"/>
                  <a:pt x="161" y="133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2" y="131"/>
                  <a:pt x="170" y="126"/>
                  <a:pt x="167" y="127"/>
                </a:cubicBezTo>
                <a:cubicBezTo>
                  <a:pt x="165" y="129"/>
                  <a:pt x="163" y="130"/>
                  <a:pt x="162" y="131"/>
                </a:cubicBezTo>
                <a:close/>
                <a:moveTo>
                  <a:pt x="153" y="115"/>
                </a:moveTo>
                <a:cubicBezTo>
                  <a:pt x="153" y="115"/>
                  <a:pt x="154" y="114"/>
                  <a:pt x="153" y="114"/>
                </a:cubicBezTo>
                <a:cubicBezTo>
                  <a:pt x="149" y="118"/>
                  <a:pt x="155" y="114"/>
                  <a:pt x="153" y="116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5" y="115"/>
                  <a:pt x="155" y="114"/>
                  <a:pt x="155" y="114"/>
                </a:cubicBezTo>
                <a:cubicBezTo>
                  <a:pt x="154" y="115"/>
                  <a:pt x="153" y="115"/>
                  <a:pt x="153" y="115"/>
                </a:cubicBezTo>
                <a:close/>
                <a:moveTo>
                  <a:pt x="132" y="105"/>
                </a:moveTo>
                <a:cubicBezTo>
                  <a:pt x="135" y="103"/>
                  <a:pt x="140" y="99"/>
                  <a:pt x="140" y="98"/>
                </a:cubicBezTo>
                <a:cubicBezTo>
                  <a:pt x="136" y="101"/>
                  <a:pt x="133" y="104"/>
                  <a:pt x="132" y="105"/>
                </a:cubicBezTo>
                <a:close/>
                <a:moveTo>
                  <a:pt x="158" y="134"/>
                </a:moveTo>
                <a:cubicBezTo>
                  <a:pt x="159" y="132"/>
                  <a:pt x="163" y="130"/>
                  <a:pt x="163" y="130"/>
                </a:cubicBezTo>
                <a:cubicBezTo>
                  <a:pt x="161" y="131"/>
                  <a:pt x="157" y="133"/>
                  <a:pt x="158" y="134"/>
                </a:cubicBezTo>
                <a:close/>
                <a:moveTo>
                  <a:pt x="149" y="141"/>
                </a:moveTo>
                <a:cubicBezTo>
                  <a:pt x="151" y="141"/>
                  <a:pt x="153" y="139"/>
                  <a:pt x="153" y="138"/>
                </a:cubicBezTo>
                <a:cubicBezTo>
                  <a:pt x="154" y="138"/>
                  <a:pt x="157" y="136"/>
                  <a:pt x="158" y="135"/>
                </a:cubicBezTo>
                <a:cubicBezTo>
                  <a:pt x="155" y="136"/>
                  <a:pt x="151" y="139"/>
                  <a:pt x="149" y="141"/>
                </a:cubicBezTo>
                <a:close/>
                <a:moveTo>
                  <a:pt x="132" y="110"/>
                </a:moveTo>
                <a:cubicBezTo>
                  <a:pt x="132" y="108"/>
                  <a:pt x="128" y="112"/>
                  <a:pt x="127" y="113"/>
                </a:cubicBezTo>
                <a:cubicBezTo>
                  <a:pt x="126" y="114"/>
                  <a:pt x="128" y="114"/>
                  <a:pt x="129" y="112"/>
                </a:cubicBezTo>
                <a:cubicBezTo>
                  <a:pt x="129" y="111"/>
                  <a:pt x="131" y="110"/>
                  <a:pt x="131" y="110"/>
                </a:cubicBezTo>
                <a:cubicBezTo>
                  <a:pt x="131" y="110"/>
                  <a:pt x="131" y="110"/>
                  <a:pt x="132" y="110"/>
                </a:cubicBezTo>
                <a:close/>
                <a:moveTo>
                  <a:pt x="137" y="153"/>
                </a:moveTo>
                <a:cubicBezTo>
                  <a:pt x="139" y="150"/>
                  <a:pt x="143" y="148"/>
                  <a:pt x="143" y="147"/>
                </a:cubicBezTo>
                <a:cubicBezTo>
                  <a:pt x="140" y="149"/>
                  <a:pt x="138" y="151"/>
                  <a:pt x="137" y="153"/>
                </a:cubicBezTo>
                <a:close/>
                <a:moveTo>
                  <a:pt x="105" y="131"/>
                </a:moveTo>
                <a:cubicBezTo>
                  <a:pt x="110" y="128"/>
                  <a:pt x="114" y="123"/>
                  <a:pt x="118" y="120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3" y="123"/>
                  <a:pt x="107" y="128"/>
                  <a:pt x="105" y="131"/>
                </a:cubicBezTo>
                <a:close/>
                <a:moveTo>
                  <a:pt x="144" y="153"/>
                </a:moveTo>
                <a:cubicBezTo>
                  <a:pt x="144" y="154"/>
                  <a:pt x="143" y="155"/>
                  <a:pt x="143" y="155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5" y="153"/>
                  <a:pt x="146" y="152"/>
                  <a:pt x="144" y="153"/>
                </a:cubicBezTo>
                <a:close/>
                <a:moveTo>
                  <a:pt x="124" y="137"/>
                </a:moveTo>
                <a:cubicBezTo>
                  <a:pt x="125" y="137"/>
                  <a:pt x="126" y="136"/>
                  <a:pt x="126" y="136"/>
                </a:cubicBezTo>
                <a:cubicBezTo>
                  <a:pt x="125" y="136"/>
                  <a:pt x="123" y="138"/>
                  <a:pt x="122" y="139"/>
                </a:cubicBezTo>
                <a:cubicBezTo>
                  <a:pt x="121" y="140"/>
                  <a:pt x="121" y="140"/>
                  <a:pt x="122" y="140"/>
                </a:cubicBezTo>
                <a:cubicBezTo>
                  <a:pt x="124" y="138"/>
                  <a:pt x="123" y="138"/>
                  <a:pt x="124" y="137"/>
                </a:cubicBezTo>
                <a:close/>
                <a:moveTo>
                  <a:pt x="112" y="136"/>
                </a:moveTo>
                <a:cubicBezTo>
                  <a:pt x="109" y="139"/>
                  <a:pt x="114" y="135"/>
                  <a:pt x="111" y="138"/>
                </a:cubicBezTo>
                <a:cubicBezTo>
                  <a:pt x="113" y="136"/>
                  <a:pt x="113" y="136"/>
                  <a:pt x="115" y="135"/>
                </a:cubicBezTo>
                <a:cubicBezTo>
                  <a:pt x="115" y="135"/>
                  <a:pt x="116" y="134"/>
                  <a:pt x="115" y="134"/>
                </a:cubicBezTo>
                <a:cubicBezTo>
                  <a:pt x="113" y="136"/>
                  <a:pt x="114" y="134"/>
                  <a:pt x="112" y="136"/>
                </a:cubicBezTo>
                <a:close/>
                <a:moveTo>
                  <a:pt x="125" y="156"/>
                </a:moveTo>
                <a:cubicBezTo>
                  <a:pt x="126" y="156"/>
                  <a:pt x="128" y="154"/>
                  <a:pt x="129" y="152"/>
                </a:cubicBezTo>
                <a:cubicBezTo>
                  <a:pt x="128" y="153"/>
                  <a:pt x="126" y="154"/>
                  <a:pt x="125" y="156"/>
                </a:cubicBezTo>
                <a:close/>
                <a:moveTo>
                  <a:pt x="113" y="150"/>
                </a:moveTo>
                <a:cubicBezTo>
                  <a:pt x="117" y="147"/>
                  <a:pt x="116" y="148"/>
                  <a:pt x="120" y="145"/>
                </a:cubicBezTo>
                <a:cubicBezTo>
                  <a:pt x="118" y="145"/>
                  <a:pt x="121" y="143"/>
                  <a:pt x="120" y="143"/>
                </a:cubicBezTo>
                <a:cubicBezTo>
                  <a:pt x="119" y="145"/>
                  <a:pt x="113" y="149"/>
                  <a:pt x="113" y="150"/>
                </a:cubicBezTo>
                <a:close/>
                <a:moveTo>
                  <a:pt x="112" y="138"/>
                </a:moveTo>
                <a:cubicBezTo>
                  <a:pt x="110" y="140"/>
                  <a:pt x="110" y="138"/>
                  <a:pt x="108" y="140"/>
                </a:cubicBezTo>
                <a:cubicBezTo>
                  <a:pt x="107" y="142"/>
                  <a:pt x="109" y="140"/>
                  <a:pt x="110" y="141"/>
                </a:cubicBezTo>
                <a:cubicBezTo>
                  <a:pt x="111" y="140"/>
                  <a:pt x="114" y="137"/>
                  <a:pt x="112" y="138"/>
                </a:cubicBezTo>
                <a:close/>
                <a:moveTo>
                  <a:pt x="96" y="141"/>
                </a:moveTo>
                <a:cubicBezTo>
                  <a:pt x="99" y="138"/>
                  <a:pt x="99" y="138"/>
                  <a:pt x="99" y="138"/>
                </a:cubicBezTo>
                <a:cubicBezTo>
                  <a:pt x="98" y="137"/>
                  <a:pt x="98" y="137"/>
                  <a:pt x="98" y="137"/>
                </a:cubicBezTo>
                <a:cubicBezTo>
                  <a:pt x="96" y="139"/>
                  <a:pt x="97" y="139"/>
                  <a:pt x="96" y="141"/>
                </a:cubicBezTo>
                <a:close/>
                <a:moveTo>
                  <a:pt x="119" y="170"/>
                </a:moveTo>
                <a:cubicBezTo>
                  <a:pt x="119" y="171"/>
                  <a:pt x="120" y="168"/>
                  <a:pt x="120" y="169"/>
                </a:cubicBezTo>
                <a:cubicBezTo>
                  <a:pt x="121" y="168"/>
                  <a:pt x="125" y="165"/>
                  <a:pt x="123" y="166"/>
                </a:cubicBezTo>
                <a:cubicBezTo>
                  <a:pt x="121" y="168"/>
                  <a:pt x="121" y="168"/>
                  <a:pt x="119" y="170"/>
                </a:cubicBezTo>
                <a:close/>
                <a:moveTo>
                  <a:pt x="111" y="161"/>
                </a:moveTo>
                <a:cubicBezTo>
                  <a:pt x="113" y="159"/>
                  <a:pt x="114" y="159"/>
                  <a:pt x="115" y="158"/>
                </a:cubicBezTo>
                <a:cubicBezTo>
                  <a:pt x="114" y="158"/>
                  <a:pt x="115" y="157"/>
                  <a:pt x="114" y="157"/>
                </a:cubicBezTo>
                <a:cubicBezTo>
                  <a:pt x="113" y="159"/>
                  <a:pt x="111" y="160"/>
                  <a:pt x="111" y="161"/>
                </a:cubicBezTo>
                <a:close/>
                <a:moveTo>
                  <a:pt x="85" y="151"/>
                </a:moveTo>
                <a:cubicBezTo>
                  <a:pt x="83" y="153"/>
                  <a:pt x="82" y="154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84" y="154"/>
                  <a:pt x="85" y="152"/>
                  <a:pt x="86" y="151"/>
                </a:cubicBezTo>
                <a:cubicBezTo>
                  <a:pt x="89" y="149"/>
                  <a:pt x="91" y="146"/>
                  <a:pt x="93" y="143"/>
                </a:cubicBezTo>
                <a:cubicBezTo>
                  <a:pt x="90" y="146"/>
                  <a:pt x="87" y="149"/>
                  <a:pt x="85" y="151"/>
                </a:cubicBezTo>
                <a:close/>
                <a:moveTo>
                  <a:pt x="88" y="156"/>
                </a:moveTo>
                <a:cubicBezTo>
                  <a:pt x="90" y="154"/>
                  <a:pt x="91" y="154"/>
                  <a:pt x="93" y="152"/>
                </a:cubicBezTo>
                <a:cubicBezTo>
                  <a:pt x="93" y="151"/>
                  <a:pt x="93" y="150"/>
                  <a:pt x="94" y="149"/>
                </a:cubicBezTo>
                <a:cubicBezTo>
                  <a:pt x="91" y="152"/>
                  <a:pt x="87" y="156"/>
                  <a:pt x="88" y="156"/>
                </a:cubicBezTo>
                <a:close/>
                <a:moveTo>
                  <a:pt x="86" y="154"/>
                </a:moveTo>
                <a:cubicBezTo>
                  <a:pt x="88" y="153"/>
                  <a:pt x="87" y="154"/>
                  <a:pt x="89" y="152"/>
                </a:cubicBezTo>
                <a:cubicBezTo>
                  <a:pt x="89" y="152"/>
                  <a:pt x="89" y="152"/>
                  <a:pt x="90" y="151"/>
                </a:cubicBezTo>
                <a:cubicBezTo>
                  <a:pt x="89" y="151"/>
                  <a:pt x="89" y="151"/>
                  <a:pt x="90" y="151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52"/>
                  <a:pt x="86" y="154"/>
                  <a:pt x="86" y="154"/>
                </a:cubicBezTo>
                <a:close/>
                <a:moveTo>
                  <a:pt x="96" y="160"/>
                </a:moveTo>
                <a:cubicBezTo>
                  <a:pt x="96" y="161"/>
                  <a:pt x="94" y="163"/>
                  <a:pt x="94" y="164"/>
                </a:cubicBezTo>
                <a:cubicBezTo>
                  <a:pt x="96" y="162"/>
                  <a:pt x="96" y="161"/>
                  <a:pt x="98" y="160"/>
                </a:cubicBezTo>
                <a:cubicBezTo>
                  <a:pt x="97" y="159"/>
                  <a:pt x="97" y="160"/>
                  <a:pt x="96" y="160"/>
                </a:cubicBezTo>
                <a:close/>
                <a:moveTo>
                  <a:pt x="95" y="158"/>
                </a:moveTo>
                <a:cubicBezTo>
                  <a:pt x="95" y="158"/>
                  <a:pt x="95" y="158"/>
                  <a:pt x="95" y="158"/>
                </a:cubicBezTo>
                <a:cubicBezTo>
                  <a:pt x="93" y="159"/>
                  <a:pt x="94" y="159"/>
                  <a:pt x="92" y="16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4" y="159"/>
                  <a:pt x="94" y="160"/>
                  <a:pt x="95" y="158"/>
                </a:cubicBezTo>
                <a:close/>
                <a:moveTo>
                  <a:pt x="85" y="163"/>
                </a:moveTo>
                <a:cubicBezTo>
                  <a:pt x="86" y="162"/>
                  <a:pt x="86" y="162"/>
                  <a:pt x="86" y="162"/>
                </a:cubicBezTo>
                <a:cubicBezTo>
                  <a:pt x="86" y="162"/>
                  <a:pt x="85" y="162"/>
                  <a:pt x="85" y="163"/>
                </a:cubicBezTo>
                <a:close/>
                <a:moveTo>
                  <a:pt x="91" y="167"/>
                </a:moveTo>
                <a:cubicBezTo>
                  <a:pt x="91" y="167"/>
                  <a:pt x="91" y="167"/>
                  <a:pt x="91" y="168"/>
                </a:cubicBezTo>
                <a:cubicBezTo>
                  <a:pt x="92" y="168"/>
                  <a:pt x="92" y="168"/>
                  <a:pt x="92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67"/>
                  <a:pt x="91" y="166"/>
                  <a:pt x="91" y="167"/>
                </a:cubicBezTo>
                <a:close/>
                <a:moveTo>
                  <a:pt x="101" y="179"/>
                </a:moveTo>
                <a:cubicBezTo>
                  <a:pt x="101" y="179"/>
                  <a:pt x="101" y="179"/>
                  <a:pt x="102" y="180"/>
                </a:cubicBezTo>
                <a:cubicBezTo>
                  <a:pt x="102" y="179"/>
                  <a:pt x="102" y="178"/>
                  <a:pt x="103" y="178"/>
                </a:cubicBezTo>
                <a:cubicBezTo>
                  <a:pt x="103" y="178"/>
                  <a:pt x="103" y="178"/>
                  <a:pt x="103" y="177"/>
                </a:cubicBezTo>
                <a:cubicBezTo>
                  <a:pt x="102" y="178"/>
                  <a:pt x="102" y="178"/>
                  <a:pt x="101" y="179"/>
                </a:cubicBezTo>
                <a:close/>
                <a:moveTo>
                  <a:pt x="111" y="187"/>
                </a:moveTo>
                <a:cubicBezTo>
                  <a:pt x="111" y="188"/>
                  <a:pt x="112" y="187"/>
                  <a:pt x="112" y="187"/>
                </a:cubicBezTo>
                <a:cubicBezTo>
                  <a:pt x="111" y="187"/>
                  <a:pt x="112" y="187"/>
                  <a:pt x="112" y="186"/>
                </a:cubicBezTo>
                <a:cubicBezTo>
                  <a:pt x="111" y="186"/>
                  <a:pt x="112" y="187"/>
                  <a:pt x="111" y="187"/>
                </a:cubicBezTo>
                <a:close/>
                <a:moveTo>
                  <a:pt x="100" y="178"/>
                </a:moveTo>
                <a:cubicBezTo>
                  <a:pt x="100" y="179"/>
                  <a:pt x="101" y="179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0" y="178"/>
                  <a:pt x="100" y="178"/>
                </a:cubicBezTo>
                <a:close/>
                <a:moveTo>
                  <a:pt x="101" y="180"/>
                </a:moveTo>
                <a:cubicBezTo>
                  <a:pt x="101" y="179"/>
                  <a:pt x="101" y="181"/>
                  <a:pt x="102" y="180"/>
                </a:cubicBezTo>
                <a:cubicBezTo>
                  <a:pt x="102" y="180"/>
                  <a:pt x="101" y="179"/>
                  <a:pt x="101" y="179"/>
                </a:cubicBezTo>
                <a:cubicBezTo>
                  <a:pt x="101" y="179"/>
                  <a:pt x="100" y="180"/>
                  <a:pt x="101" y="180"/>
                </a:cubicBezTo>
                <a:close/>
                <a:moveTo>
                  <a:pt x="76" y="157"/>
                </a:moveTo>
                <a:cubicBezTo>
                  <a:pt x="76" y="157"/>
                  <a:pt x="77" y="156"/>
                  <a:pt x="76" y="156"/>
                </a:cubicBezTo>
                <a:cubicBezTo>
                  <a:pt x="76" y="156"/>
                  <a:pt x="76" y="157"/>
                  <a:pt x="76" y="157"/>
                </a:cubicBezTo>
                <a:close/>
                <a:moveTo>
                  <a:pt x="99" y="179"/>
                </a:moveTo>
                <a:cubicBezTo>
                  <a:pt x="99" y="178"/>
                  <a:pt x="100" y="180"/>
                  <a:pt x="100" y="179"/>
                </a:cubicBezTo>
                <a:cubicBezTo>
                  <a:pt x="99" y="179"/>
                  <a:pt x="100" y="179"/>
                  <a:pt x="100" y="178"/>
                </a:cubicBezTo>
                <a:cubicBezTo>
                  <a:pt x="100" y="178"/>
                  <a:pt x="99" y="179"/>
                  <a:pt x="99" y="179"/>
                </a:cubicBezTo>
                <a:close/>
                <a:moveTo>
                  <a:pt x="104" y="186"/>
                </a:moveTo>
                <a:cubicBezTo>
                  <a:pt x="105" y="185"/>
                  <a:pt x="105" y="185"/>
                  <a:pt x="105" y="185"/>
                </a:cubicBezTo>
                <a:cubicBezTo>
                  <a:pt x="105" y="184"/>
                  <a:pt x="104" y="185"/>
                  <a:pt x="104" y="186"/>
                </a:cubicBezTo>
                <a:close/>
                <a:moveTo>
                  <a:pt x="100" y="181"/>
                </a:move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1" y="181"/>
                  <a:pt x="101" y="181"/>
                </a:cubicBezTo>
                <a:cubicBezTo>
                  <a:pt x="100" y="181"/>
                  <a:pt x="100" y="180"/>
                  <a:pt x="100" y="181"/>
                </a:cubicBezTo>
                <a:close/>
                <a:moveTo>
                  <a:pt x="108" y="192"/>
                </a:moveTo>
                <a:cubicBezTo>
                  <a:pt x="108" y="191"/>
                  <a:pt x="109" y="190"/>
                  <a:pt x="109" y="190"/>
                </a:cubicBezTo>
                <a:cubicBezTo>
                  <a:pt x="108" y="191"/>
                  <a:pt x="107" y="191"/>
                  <a:pt x="108" y="192"/>
                </a:cubicBezTo>
                <a:close/>
                <a:moveTo>
                  <a:pt x="76" y="161"/>
                </a:moveTo>
                <a:cubicBezTo>
                  <a:pt x="76" y="161"/>
                  <a:pt x="77" y="162"/>
                  <a:pt x="77" y="161"/>
                </a:cubicBezTo>
                <a:cubicBezTo>
                  <a:pt x="77" y="161"/>
                  <a:pt x="77" y="161"/>
                  <a:pt x="77" y="161"/>
                </a:cubicBezTo>
                <a:cubicBezTo>
                  <a:pt x="77" y="161"/>
                  <a:pt x="78" y="161"/>
                  <a:pt x="77" y="161"/>
                </a:cubicBezTo>
                <a:cubicBezTo>
                  <a:pt x="77" y="161"/>
                  <a:pt x="77" y="161"/>
                  <a:pt x="76" y="161"/>
                </a:cubicBezTo>
                <a:close/>
                <a:moveTo>
                  <a:pt x="99" y="182"/>
                </a:moveTo>
                <a:cubicBezTo>
                  <a:pt x="99" y="182"/>
                  <a:pt x="99" y="182"/>
                  <a:pt x="99" y="182"/>
                </a:cubicBezTo>
                <a:cubicBezTo>
                  <a:pt x="100" y="182"/>
                  <a:pt x="100" y="182"/>
                  <a:pt x="100" y="181"/>
                </a:cubicBezTo>
                <a:cubicBezTo>
                  <a:pt x="99" y="181"/>
                  <a:pt x="99" y="182"/>
                  <a:pt x="99" y="182"/>
                </a:cubicBezTo>
                <a:close/>
                <a:moveTo>
                  <a:pt x="102" y="184"/>
                </a:moveTo>
                <a:cubicBezTo>
                  <a:pt x="102" y="184"/>
                  <a:pt x="102" y="185"/>
                  <a:pt x="102" y="185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5"/>
                  <a:pt x="103" y="185"/>
                  <a:pt x="103" y="184"/>
                </a:cubicBezTo>
                <a:cubicBezTo>
                  <a:pt x="103" y="185"/>
                  <a:pt x="102" y="184"/>
                  <a:pt x="102" y="184"/>
                </a:cubicBezTo>
                <a:close/>
                <a:moveTo>
                  <a:pt x="103" y="187"/>
                </a:moveTo>
                <a:cubicBezTo>
                  <a:pt x="104" y="186"/>
                  <a:pt x="104" y="186"/>
                  <a:pt x="104" y="185"/>
                </a:cubicBezTo>
                <a:cubicBezTo>
                  <a:pt x="104" y="186"/>
                  <a:pt x="103" y="186"/>
                  <a:pt x="103" y="187"/>
                </a:cubicBezTo>
                <a:close/>
                <a:moveTo>
                  <a:pt x="99" y="185"/>
                </a:moveTo>
                <a:cubicBezTo>
                  <a:pt x="99" y="185"/>
                  <a:pt x="100" y="185"/>
                  <a:pt x="100" y="185"/>
                </a:cubicBezTo>
                <a:cubicBezTo>
                  <a:pt x="100" y="185"/>
                  <a:pt x="101" y="185"/>
                  <a:pt x="101" y="186"/>
                </a:cubicBezTo>
                <a:cubicBezTo>
                  <a:pt x="102" y="186"/>
                  <a:pt x="100" y="184"/>
                  <a:pt x="102" y="184"/>
                </a:cubicBezTo>
                <a:cubicBezTo>
                  <a:pt x="101" y="184"/>
                  <a:pt x="101" y="184"/>
                  <a:pt x="101" y="183"/>
                </a:cubicBezTo>
                <a:cubicBezTo>
                  <a:pt x="100" y="184"/>
                  <a:pt x="99" y="184"/>
                  <a:pt x="99" y="185"/>
                </a:cubicBezTo>
                <a:close/>
                <a:moveTo>
                  <a:pt x="84" y="169"/>
                </a:moveTo>
                <a:cubicBezTo>
                  <a:pt x="84" y="169"/>
                  <a:pt x="85" y="169"/>
                  <a:pt x="85" y="168"/>
                </a:cubicBezTo>
                <a:cubicBezTo>
                  <a:pt x="85" y="169"/>
                  <a:pt x="84" y="169"/>
                  <a:pt x="84" y="169"/>
                </a:cubicBezTo>
                <a:close/>
                <a:moveTo>
                  <a:pt x="97" y="181"/>
                </a:moveTo>
                <a:cubicBezTo>
                  <a:pt x="98" y="181"/>
                  <a:pt x="97" y="182"/>
                  <a:pt x="98" y="182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98" y="181"/>
                  <a:pt x="98" y="181"/>
                  <a:pt x="97" y="181"/>
                </a:cubicBezTo>
                <a:close/>
                <a:moveTo>
                  <a:pt x="105" y="194"/>
                </a:moveTo>
                <a:cubicBezTo>
                  <a:pt x="106" y="194"/>
                  <a:pt x="106" y="192"/>
                  <a:pt x="107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06" y="192"/>
                  <a:pt x="105" y="193"/>
                  <a:pt x="105" y="194"/>
                </a:cubicBezTo>
                <a:close/>
                <a:moveTo>
                  <a:pt x="91" y="184"/>
                </a:moveTo>
                <a:cubicBezTo>
                  <a:pt x="92" y="184"/>
                  <a:pt x="91" y="185"/>
                  <a:pt x="91" y="185"/>
                </a:cubicBezTo>
                <a:cubicBezTo>
                  <a:pt x="92" y="185"/>
                  <a:pt x="92" y="184"/>
                  <a:pt x="93" y="184"/>
                </a:cubicBezTo>
                <a:cubicBezTo>
                  <a:pt x="92" y="184"/>
                  <a:pt x="92" y="184"/>
                  <a:pt x="92" y="183"/>
                </a:cubicBezTo>
                <a:cubicBezTo>
                  <a:pt x="92" y="184"/>
                  <a:pt x="92" y="184"/>
                  <a:pt x="91" y="184"/>
                </a:cubicBezTo>
                <a:close/>
                <a:moveTo>
                  <a:pt x="72" y="169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69"/>
                  <a:pt x="75" y="168"/>
                  <a:pt x="74" y="167"/>
                </a:cubicBezTo>
                <a:cubicBezTo>
                  <a:pt x="73" y="168"/>
                  <a:pt x="73" y="169"/>
                  <a:pt x="72" y="169"/>
                </a:cubicBezTo>
                <a:close/>
                <a:moveTo>
                  <a:pt x="74" y="170"/>
                </a:moveTo>
                <a:cubicBezTo>
                  <a:pt x="75" y="170"/>
                  <a:pt x="76" y="169"/>
                  <a:pt x="76" y="168"/>
                </a:cubicBezTo>
                <a:cubicBezTo>
                  <a:pt x="75" y="169"/>
                  <a:pt x="74" y="170"/>
                  <a:pt x="74" y="170"/>
                </a:cubicBezTo>
                <a:close/>
                <a:moveTo>
                  <a:pt x="88" y="184"/>
                </a:moveTo>
                <a:cubicBezTo>
                  <a:pt x="89" y="185"/>
                  <a:pt x="89" y="185"/>
                  <a:pt x="89" y="185"/>
                </a:cubicBezTo>
                <a:cubicBezTo>
                  <a:pt x="90" y="184"/>
                  <a:pt x="90" y="184"/>
                  <a:pt x="90" y="183"/>
                </a:cubicBezTo>
                <a:cubicBezTo>
                  <a:pt x="90" y="183"/>
                  <a:pt x="89" y="184"/>
                  <a:pt x="88" y="184"/>
                </a:cubicBezTo>
                <a:close/>
                <a:moveTo>
                  <a:pt x="71" y="168"/>
                </a:moveTo>
                <a:cubicBezTo>
                  <a:pt x="71" y="168"/>
                  <a:pt x="71" y="167"/>
                  <a:pt x="71" y="167"/>
                </a:cubicBezTo>
                <a:cubicBezTo>
                  <a:pt x="71" y="167"/>
                  <a:pt x="71" y="168"/>
                  <a:pt x="71" y="168"/>
                </a:cubicBezTo>
                <a:close/>
                <a:moveTo>
                  <a:pt x="89" y="187"/>
                </a:moveTo>
                <a:cubicBezTo>
                  <a:pt x="90" y="188"/>
                  <a:pt x="90" y="187"/>
                  <a:pt x="90" y="187"/>
                </a:cubicBezTo>
                <a:cubicBezTo>
                  <a:pt x="91" y="187"/>
                  <a:pt x="91" y="186"/>
                  <a:pt x="91" y="186"/>
                </a:cubicBezTo>
                <a:cubicBezTo>
                  <a:pt x="90" y="186"/>
                  <a:pt x="90" y="187"/>
                  <a:pt x="89" y="186"/>
                </a:cubicBezTo>
                <a:cubicBezTo>
                  <a:pt x="89" y="186"/>
                  <a:pt x="90" y="187"/>
                  <a:pt x="89" y="187"/>
                </a:cubicBezTo>
                <a:close/>
                <a:moveTo>
                  <a:pt x="84" y="182"/>
                </a:moveTo>
                <a:cubicBezTo>
                  <a:pt x="84" y="182"/>
                  <a:pt x="85" y="180"/>
                  <a:pt x="84" y="180"/>
                </a:cubicBezTo>
                <a:cubicBezTo>
                  <a:pt x="84" y="181"/>
                  <a:pt x="83" y="181"/>
                  <a:pt x="84" y="182"/>
                </a:cubicBezTo>
                <a:close/>
                <a:moveTo>
                  <a:pt x="72" y="173"/>
                </a:moveTo>
                <a:cubicBezTo>
                  <a:pt x="72" y="173"/>
                  <a:pt x="73" y="173"/>
                  <a:pt x="73" y="173"/>
                </a:cubicBezTo>
                <a:cubicBezTo>
                  <a:pt x="73" y="173"/>
                  <a:pt x="73" y="173"/>
                  <a:pt x="73" y="172"/>
                </a:cubicBezTo>
                <a:cubicBezTo>
                  <a:pt x="72" y="172"/>
                  <a:pt x="75" y="172"/>
                  <a:pt x="74" y="171"/>
                </a:cubicBezTo>
                <a:cubicBezTo>
                  <a:pt x="73" y="171"/>
                  <a:pt x="73" y="172"/>
                  <a:pt x="72" y="173"/>
                </a:cubicBezTo>
                <a:close/>
                <a:moveTo>
                  <a:pt x="97" y="197"/>
                </a:moveTo>
                <a:cubicBezTo>
                  <a:pt x="98" y="196"/>
                  <a:pt x="99" y="195"/>
                  <a:pt x="99" y="194"/>
                </a:cubicBezTo>
                <a:cubicBezTo>
                  <a:pt x="99" y="195"/>
                  <a:pt x="97" y="195"/>
                  <a:pt x="97" y="197"/>
                </a:cubicBezTo>
                <a:close/>
                <a:moveTo>
                  <a:pt x="69" y="174"/>
                </a:moveTo>
                <a:cubicBezTo>
                  <a:pt x="70" y="173"/>
                  <a:pt x="71" y="172"/>
                  <a:pt x="72" y="171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71" y="172"/>
                  <a:pt x="69" y="172"/>
                  <a:pt x="69" y="174"/>
                </a:cubicBezTo>
                <a:close/>
                <a:moveTo>
                  <a:pt x="91" y="189"/>
                </a:moveTo>
                <a:cubicBezTo>
                  <a:pt x="91" y="189"/>
                  <a:pt x="92" y="189"/>
                  <a:pt x="91" y="188"/>
                </a:cubicBezTo>
                <a:cubicBezTo>
                  <a:pt x="91" y="189"/>
                  <a:pt x="90" y="189"/>
                  <a:pt x="91" y="189"/>
                </a:cubicBezTo>
                <a:close/>
                <a:moveTo>
                  <a:pt x="69" y="171"/>
                </a:moveTo>
                <a:cubicBezTo>
                  <a:pt x="69" y="170"/>
                  <a:pt x="70" y="169"/>
                  <a:pt x="70" y="169"/>
                </a:cubicBezTo>
                <a:cubicBezTo>
                  <a:pt x="69" y="169"/>
                  <a:pt x="68" y="170"/>
                  <a:pt x="69" y="171"/>
                </a:cubicBezTo>
                <a:close/>
                <a:moveTo>
                  <a:pt x="67" y="172"/>
                </a:moveTo>
                <a:cubicBezTo>
                  <a:pt x="68" y="173"/>
                  <a:pt x="68" y="172"/>
                  <a:pt x="68" y="171"/>
                </a:cubicBezTo>
                <a:lnTo>
                  <a:pt x="67" y="172"/>
                </a:lnTo>
                <a:close/>
                <a:moveTo>
                  <a:pt x="96" y="198"/>
                </a:moveTo>
                <a:cubicBezTo>
                  <a:pt x="97" y="198"/>
                  <a:pt x="97" y="197"/>
                  <a:pt x="97" y="197"/>
                </a:cubicBezTo>
                <a:cubicBezTo>
                  <a:pt x="96" y="197"/>
                  <a:pt x="96" y="198"/>
                  <a:pt x="96" y="198"/>
                </a:cubicBezTo>
                <a:close/>
                <a:moveTo>
                  <a:pt x="75" y="181"/>
                </a:moveTo>
                <a:cubicBezTo>
                  <a:pt x="76" y="181"/>
                  <a:pt x="77" y="180"/>
                  <a:pt x="76" y="180"/>
                </a:cubicBezTo>
                <a:cubicBezTo>
                  <a:pt x="76" y="180"/>
                  <a:pt x="75" y="181"/>
                  <a:pt x="75" y="181"/>
                </a:cubicBezTo>
                <a:close/>
                <a:moveTo>
                  <a:pt x="90" y="195"/>
                </a:moveTo>
                <a:cubicBezTo>
                  <a:pt x="91" y="196"/>
                  <a:pt x="91" y="194"/>
                  <a:pt x="92" y="194"/>
                </a:cubicBezTo>
                <a:cubicBezTo>
                  <a:pt x="92" y="194"/>
                  <a:pt x="92" y="194"/>
                  <a:pt x="91" y="193"/>
                </a:cubicBezTo>
                <a:cubicBezTo>
                  <a:pt x="91" y="194"/>
                  <a:pt x="91" y="195"/>
                  <a:pt x="90" y="195"/>
                </a:cubicBezTo>
                <a:close/>
                <a:moveTo>
                  <a:pt x="65" y="173"/>
                </a:moveTo>
                <a:cubicBezTo>
                  <a:pt x="66" y="173"/>
                  <a:pt x="66" y="172"/>
                  <a:pt x="66" y="172"/>
                </a:cubicBezTo>
                <a:cubicBezTo>
                  <a:pt x="66" y="172"/>
                  <a:pt x="65" y="173"/>
                  <a:pt x="65" y="173"/>
                </a:cubicBezTo>
                <a:close/>
                <a:moveTo>
                  <a:pt x="67" y="176"/>
                </a:moveTo>
                <a:cubicBezTo>
                  <a:pt x="68" y="177"/>
                  <a:pt x="69" y="175"/>
                  <a:pt x="68" y="175"/>
                </a:cubicBezTo>
                <a:cubicBezTo>
                  <a:pt x="68" y="176"/>
                  <a:pt x="67" y="176"/>
                  <a:pt x="67" y="176"/>
                </a:cubicBezTo>
                <a:close/>
                <a:moveTo>
                  <a:pt x="70" y="178"/>
                </a:moveTo>
                <a:cubicBezTo>
                  <a:pt x="70" y="179"/>
                  <a:pt x="70" y="178"/>
                  <a:pt x="70" y="177"/>
                </a:cubicBezTo>
                <a:cubicBezTo>
                  <a:pt x="70" y="177"/>
                  <a:pt x="70" y="178"/>
                  <a:pt x="70" y="178"/>
                </a:cubicBezTo>
                <a:close/>
                <a:moveTo>
                  <a:pt x="88" y="196"/>
                </a:moveTo>
                <a:cubicBezTo>
                  <a:pt x="89" y="196"/>
                  <a:pt x="90" y="195"/>
                  <a:pt x="89" y="194"/>
                </a:cubicBezTo>
                <a:cubicBezTo>
                  <a:pt x="89" y="196"/>
                  <a:pt x="87" y="195"/>
                  <a:pt x="88" y="196"/>
                </a:cubicBezTo>
                <a:close/>
                <a:moveTo>
                  <a:pt x="63" y="174"/>
                </a:moveTo>
                <a:cubicBezTo>
                  <a:pt x="63" y="174"/>
                  <a:pt x="63" y="174"/>
                  <a:pt x="63" y="174"/>
                </a:cubicBezTo>
                <a:cubicBezTo>
                  <a:pt x="64" y="174"/>
                  <a:pt x="64" y="173"/>
                  <a:pt x="64" y="172"/>
                </a:cubicBezTo>
                <a:cubicBezTo>
                  <a:pt x="64" y="172"/>
                  <a:pt x="64" y="173"/>
                  <a:pt x="63" y="174"/>
                </a:cubicBezTo>
                <a:close/>
                <a:moveTo>
                  <a:pt x="87" y="195"/>
                </a:moveTo>
                <a:cubicBezTo>
                  <a:pt x="87" y="194"/>
                  <a:pt x="87" y="194"/>
                  <a:pt x="88" y="194"/>
                </a:cubicBezTo>
                <a:cubicBezTo>
                  <a:pt x="87" y="193"/>
                  <a:pt x="87" y="193"/>
                  <a:pt x="87" y="193"/>
                </a:cubicBezTo>
                <a:cubicBezTo>
                  <a:pt x="87" y="194"/>
                  <a:pt x="86" y="194"/>
                  <a:pt x="87" y="195"/>
                </a:cubicBezTo>
                <a:close/>
                <a:moveTo>
                  <a:pt x="89" y="196"/>
                </a:moveTo>
                <a:cubicBezTo>
                  <a:pt x="89" y="196"/>
                  <a:pt x="90" y="197"/>
                  <a:pt x="90" y="197"/>
                </a:cubicBezTo>
                <a:cubicBezTo>
                  <a:pt x="90" y="196"/>
                  <a:pt x="90" y="196"/>
                  <a:pt x="89" y="196"/>
                </a:cubicBezTo>
                <a:close/>
                <a:moveTo>
                  <a:pt x="70" y="180"/>
                </a:moveTo>
                <a:cubicBezTo>
                  <a:pt x="70" y="180"/>
                  <a:pt x="70" y="180"/>
                  <a:pt x="70" y="179"/>
                </a:cubicBezTo>
                <a:cubicBezTo>
                  <a:pt x="70" y="179"/>
                  <a:pt x="69" y="179"/>
                  <a:pt x="69" y="180"/>
                </a:cubicBezTo>
                <a:cubicBezTo>
                  <a:pt x="69" y="180"/>
                  <a:pt x="69" y="180"/>
                  <a:pt x="70" y="180"/>
                </a:cubicBezTo>
                <a:close/>
                <a:moveTo>
                  <a:pt x="63" y="175"/>
                </a:moveTo>
                <a:cubicBezTo>
                  <a:pt x="62" y="175"/>
                  <a:pt x="61" y="176"/>
                  <a:pt x="61" y="177"/>
                </a:cubicBezTo>
                <a:cubicBezTo>
                  <a:pt x="62" y="177"/>
                  <a:pt x="63" y="175"/>
                  <a:pt x="63" y="174"/>
                </a:cubicBezTo>
                <a:cubicBezTo>
                  <a:pt x="63" y="174"/>
                  <a:pt x="63" y="175"/>
                  <a:pt x="63" y="175"/>
                </a:cubicBezTo>
                <a:close/>
                <a:moveTo>
                  <a:pt x="88" y="201"/>
                </a:moveTo>
                <a:cubicBezTo>
                  <a:pt x="88" y="202"/>
                  <a:pt x="88" y="202"/>
                  <a:pt x="89" y="202"/>
                </a:cubicBezTo>
                <a:cubicBezTo>
                  <a:pt x="89" y="201"/>
                  <a:pt x="89" y="201"/>
                  <a:pt x="90" y="200"/>
                </a:cubicBezTo>
                <a:cubicBezTo>
                  <a:pt x="90" y="200"/>
                  <a:pt x="90" y="200"/>
                  <a:pt x="90" y="19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89" y="200"/>
                  <a:pt x="89" y="201"/>
                  <a:pt x="88" y="201"/>
                </a:cubicBezTo>
                <a:close/>
                <a:moveTo>
                  <a:pt x="92" y="203"/>
                </a:moveTo>
                <a:cubicBezTo>
                  <a:pt x="92" y="203"/>
                  <a:pt x="93" y="202"/>
                  <a:pt x="93" y="202"/>
                </a:cubicBezTo>
                <a:cubicBezTo>
                  <a:pt x="92" y="202"/>
                  <a:pt x="92" y="202"/>
                  <a:pt x="92" y="203"/>
                </a:cubicBezTo>
                <a:close/>
                <a:moveTo>
                  <a:pt x="62" y="177"/>
                </a:moveTo>
                <a:cubicBezTo>
                  <a:pt x="62" y="177"/>
                  <a:pt x="63" y="177"/>
                  <a:pt x="63" y="176"/>
                </a:cubicBezTo>
                <a:cubicBezTo>
                  <a:pt x="62" y="176"/>
                  <a:pt x="62" y="177"/>
                  <a:pt x="62" y="177"/>
                </a:cubicBezTo>
                <a:close/>
                <a:moveTo>
                  <a:pt x="62" y="177"/>
                </a:moveTo>
                <a:cubicBezTo>
                  <a:pt x="62" y="178"/>
                  <a:pt x="63" y="178"/>
                  <a:pt x="63" y="178"/>
                </a:cubicBezTo>
                <a:cubicBezTo>
                  <a:pt x="63" y="177"/>
                  <a:pt x="63" y="177"/>
                  <a:pt x="62" y="177"/>
                </a:cubicBezTo>
                <a:close/>
                <a:moveTo>
                  <a:pt x="90" y="205"/>
                </a:moveTo>
                <a:cubicBezTo>
                  <a:pt x="90" y="205"/>
                  <a:pt x="92" y="204"/>
                  <a:pt x="91" y="203"/>
                </a:cubicBezTo>
                <a:cubicBezTo>
                  <a:pt x="91" y="203"/>
                  <a:pt x="90" y="204"/>
                  <a:pt x="90" y="205"/>
                </a:cubicBezTo>
                <a:close/>
                <a:moveTo>
                  <a:pt x="89" y="203"/>
                </a:moveTo>
                <a:cubicBezTo>
                  <a:pt x="90" y="204"/>
                  <a:pt x="91" y="202"/>
                  <a:pt x="90" y="202"/>
                </a:cubicBezTo>
                <a:cubicBezTo>
                  <a:pt x="90" y="203"/>
                  <a:pt x="90" y="203"/>
                  <a:pt x="89" y="203"/>
                </a:cubicBezTo>
                <a:close/>
                <a:moveTo>
                  <a:pt x="78" y="193"/>
                </a:moveTo>
                <a:cubicBezTo>
                  <a:pt x="76" y="194"/>
                  <a:pt x="79" y="195"/>
                  <a:pt x="78" y="196"/>
                </a:cubicBezTo>
                <a:cubicBezTo>
                  <a:pt x="79" y="196"/>
                  <a:pt x="80" y="194"/>
                  <a:pt x="80" y="194"/>
                </a:cubicBezTo>
                <a:cubicBezTo>
                  <a:pt x="79" y="195"/>
                  <a:pt x="78" y="194"/>
                  <a:pt x="78" y="193"/>
                </a:cubicBezTo>
                <a:close/>
                <a:moveTo>
                  <a:pt x="70" y="188"/>
                </a:moveTo>
                <a:cubicBezTo>
                  <a:pt x="69" y="188"/>
                  <a:pt x="70" y="188"/>
                  <a:pt x="69" y="188"/>
                </a:cubicBezTo>
                <a:cubicBezTo>
                  <a:pt x="69" y="189"/>
                  <a:pt x="67" y="189"/>
                  <a:pt x="68" y="190"/>
                </a:cubicBezTo>
                <a:cubicBezTo>
                  <a:pt x="68" y="189"/>
                  <a:pt x="70" y="190"/>
                  <a:pt x="70" y="188"/>
                </a:cubicBezTo>
                <a:cubicBezTo>
                  <a:pt x="70" y="188"/>
                  <a:pt x="70" y="188"/>
                  <a:pt x="70" y="188"/>
                </a:cubicBezTo>
                <a:close/>
                <a:moveTo>
                  <a:pt x="66" y="185"/>
                </a:moveTo>
                <a:cubicBezTo>
                  <a:pt x="65" y="185"/>
                  <a:pt x="65" y="185"/>
                  <a:pt x="66" y="186"/>
                </a:cubicBezTo>
                <a:cubicBezTo>
                  <a:pt x="66" y="185"/>
                  <a:pt x="66" y="184"/>
                  <a:pt x="66" y="185"/>
                </a:cubicBezTo>
                <a:close/>
                <a:moveTo>
                  <a:pt x="79" y="199"/>
                </a:moveTo>
                <a:cubicBezTo>
                  <a:pt x="80" y="199"/>
                  <a:pt x="81" y="198"/>
                  <a:pt x="81" y="198"/>
                </a:cubicBezTo>
                <a:cubicBezTo>
                  <a:pt x="80" y="198"/>
                  <a:pt x="79" y="199"/>
                  <a:pt x="79" y="199"/>
                </a:cubicBezTo>
                <a:close/>
                <a:moveTo>
                  <a:pt x="84" y="202"/>
                </a:moveTo>
                <a:cubicBezTo>
                  <a:pt x="85" y="202"/>
                  <a:pt x="85" y="201"/>
                  <a:pt x="85" y="201"/>
                </a:cubicBezTo>
                <a:cubicBezTo>
                  <a:pt x="84" y="201"/>
                  <a:pt x="84" y="202"/>
                  <a:pt x="84" y="202"/>
                </a:cubicBezTo>
                <a:close/>
                <a:moveTo>
                  <a:pt x="58" y="182"/>
                </a:moveTo>
                <a:cubicBezTo>
                  <a:pt x="58" y="183"/>
                  <a:pt x="60" y="181"/>
                  <a:pt x="59" y="181"/>
                </a:cubicBezTo>
                <a:cubicBezTo>
                  <a:pt x="59" y="181"/>
                  <a:pt x="57" y="182"/>
                  <a:pt x="58" y="182"/>
                </a:cubicBezTo>
                <a:close/>
                <a:moveTo>
                  <a:pt x="76" y="197"/>
                </a:moveTo>
                <a:cubicBezTo>
                  <a:pt x="77" y="198"/>
                  <a:pt x="78" y="196"/>
                  <a:pt x="77" y="197"/>
                </a:cubicBezTo>
                <a:cubicBezTo>
                  <a:pt x="77" y="197"/>
                  <a:pt x="76" y="197"/>
                  <a:pt x="76" y="197"/>
                </a:cubicBezTo>
                <a:close/>
                <a:moveTo>
                  <a:pt x="68" y="191"/>
                </a:moveTo>
                <a:cubicBezTo>
                  <a:pt x="68" y="191"/>
                  <a:pt x="68" y="191"/>
                  <a:pt x="69" y="191"/>
                </a:cubicBezTo>
                <a:cubicBezTo>
                  <a:pt x="68" y="191"/>
                  <a:pt x="69" y="190"/>
                  <a:pt x="69" y="190"/>
                </a:cubicBezTo>
                <a:cubicBezTo>
                  <a:pt x="68" y="190"/>
                  <a:pt x="68" y="191"/>
                  <a:pt x="68" y="191"/>
                </a:cubicBezTo>
                <a:close/>
                <a:moveTo>
                  <a:pt x="69" y="194"/>
                </a:moveTo>
                <a:cubicBezTo>
                  <a:pt x="70" y="195"/>
                  <a:pt x="70" y="194"/>
                  <a:pt x="71" y="194"/>
                </a:cubicBezTo>
                <a:cubicBezTo>
                  <a:pt x="70" y="193"/>
                  <a:pt x="71" y="193"/>
                  <a:pt x="70" y="193"/>
                </a:cubicBezTo>
                <a:cubicBezTo>
                  <a:pt x="70" y="193"/>
                  <a:pt x="70" y="194"/>
                  <a:pt x="69" y="194"/>
                </a:cubicBezTo>
                <a:close/>
                <a:moveTo>
                  <a:pt x="64" y="195"/>
                </a:moveTo>
                <a:cubicBezTo>
                  <a:pt x="64" y="194"/>
                  <a:pt x="64" y="195"/>
                  <a:pt x="64" y="194"/>
                </a:cubicBezTo>
                <a:cubicBezTo>
                  <a:pt x="65" y="193"/>
                  <a:pt x="65" y="191"/>
                  <a:pt x="67" y="190"/>
                </a:cubicBezTo>
                <a:cubicBezTo>
                  <a:pt x="67" y="191"/>
                  <a:pt x="67" y="192"/>
                  <a:pt x="68" y="191"/>
                </a:cubicBezTo>
                <a:cubicBezTo>
                  <a:pt x="67" y="193"/>
                  <a:pt x="66" y="194"/>
                  <a:pt x="65" y="195"/>
                </a:cubicBezTo>
                <a:cubicBezTo>
                  <a:pt x="65" y="194"/>
                  <a:pt x="66" y="194"/>
                  <a:pt x="66" y="193"/>
                </a:cubicBezTo>
                <a:cubicBezTo>
                  <a:pt x="65" y="192"/>
                  <a:pt x="65" y="195"/>
                  <a:pt x="64" y="195"/>
                </a:cubicBezTo>
                <a:cubicBezTo>
                  <a:pt x="64" y="195"/>
                  <a:pt x="64" y="195"/>
                  <a:pt x="64" y="195"/>
                </a:cubicBezTo>
                <a:close/>
                <a:moveTo>
                  <a:pt x="66" y="192"/>
                </a:moveTo>
                <a:cubicBezTo>
                  <a:pt x="66" y="192"/>
                  <a:pt x="68" y="192"/>
                  <a:pt x="67" y="191"/>
                </a:cubicBezTo>
                <a:cubicBezTo>
                  <a:pt x="67" y="192"/>
                  <a:pt x="66" y="192"/>
                  <a:pt x="66" y="192"/>
                </a:cubicBezTo>
                <a:close/>
                <a:moveTo>
                  <a:pt x="68" y="196"/>
                </a:moveTo>
                <a:cubicBezTo>
                  <a:pt x="69" y="196"/>
                  <a:pt x="69" y="195"/>
                  <a:pt x="69" y="195"/>
                </a:cubicBezTo>
                <a:cubicBezTo>
                  <a:pt x="69" y="195"/>
                  <a:pt x="68" y="196"/>
                  <a:pt x="68" y="196"/>
                </a:cubicBezTo>
                <a:close/>
                <a:moveTo>
                  <a:pt x="81" y="205"/>
                </a:moveTo>
                <a:cubicBezTo>
                  <a:pt x="81" y="206"/>
                  <a:pt x="80" y="206"/>
                  <a:pt x="80" y="207"/>
                </a:cubicBezTo>
                <a:cubicBezTo>
                  <a:pt x="81" y="207"/>
                  <a:pt x="81" y="206"/>
                  <a:pt x="81" y="205"/>
                </a:cubicBezTo>
                <a:close/>
                <a:moveTo>
                  <a:pt x="85" y="210"/>
                </a:moveTo>
                <a:cubicBezTo>
                  <a:pt x="85" y="211"/>
                  <a:pt x="84" y="211"/>
                  <a:pt x="84" y="213"/>
                </a:cubicBezTo>
                <a:cubicBezTo>
                  <a:pt x="84" y="212"/>
                  <a:pt x="87" y="210"/>
                  <a:pt x="86" y="210"/>
                </a:cubicBezTo>
                <a:cubicBezTo>
                  <a:pt x="86" y="210"/>
                  <a:pt x="85" y="210"/>
                  <a:pt x="85" y="210"/>
                </a:cubicBezTo>
                <a:close/>
                <a:moveTo>
                  <a:pt x="81" y="210"/>
                </a:moveTo>
                <a:cubicBezTo>
                  <a:pt x="82" y="210"/>
                  <a:pt x="83" y="209"/>
                  <a:pt x="83" y="207"/>
                </a:cubicBezTo>
                <a:cubicBezTo>
                  <a:pt x="82" y="208"/>
                  <a:pt x="81" y="209"/>
                  <a:pt x="81" y="210"/>
                </a:cubicBezTo>
                <a:close/>
                <a:moveTo>
                  <a:pt x="67" y="196"/>
                </a:moveTo>
                <a:cubicBezTo>
                  <a:pt x="67" y="195"/>
                  <a:pt x="67" y="195"/>
                  <a:pt x="67" y="195"/>
                </a:cubicBezTo>
                <a:cubicBezTo>
                  <a:pt x="66" y="194"/>
                  <a:pt x="67" y="195"/>
                  <a:pt x="67" y="196"/>
                </a:cubicBezTo>
                <a:close/>
                <a:moveTo>
                  <a:pt x="54" y="186"/>
                </a:moveTo>
                <a:cubicBezTo>
                  <a:pt x="55" y="186"/>
                  <a:pt x="55" y="186"/>
                  <a:pt x="55" y="186"/>
                </a:cubicBezTo>
                <a:cubicBezTo>
                  <a:pt x="55" y="186"/>
                  <a:pt x="55" y="187"/>
                  <a:pt x="55" y="187"/>
                </a:cubicBezTo>
                <a:cubicBezTo>
                  <a:pt x="56" y="186"/>
                  <a:pt x="55" y="186"/>
                  <a:pt x="55" y="186"/>
                </a:cubicBezTo>
                <a:cubicBezTo>
                  <a:pt x="55" y="185"/>
                  <a:pt x="55" y="186"/>
                  <a:pt x="54" y="186"/>
                </a:cubicBezTo>
                <a:cubicBezTo>
                  <a:pt x="54" y="186"/>
                  <a:pt x="54" y="186"/>
                  <a:pt x="54" y="186"/>
                </a:cubicBezTo>
                <a:close/>
                <a:moveTo>
                  <a:pt x="63" y="194"/>
                </a:moveTo>
                <a:cubicBezTo>
                  <a:pt x="63" y="194"/>
                  <a:pt x="64" y="194"/>
                  <a:pt x="64" y="193"/>
                </a:cubicBezTo>
                <a:cubicBezTo>
                  <a:pt x="63" y="193"/>
                  <a:pt x="62" y="194"/>
                  <a:pt x="63" y="194"/>
                </a:cubicBezTo>
                <a:close/>
                <a:moveTo>
                  <a:pt x="68" y="198"/>
                </a:moveTo>
                <a:cubicBezTo>
                  <a:pt x="68" y="197"/>
                  <a:pt x="68" y="197"/>
                  <a:pt x="68" y="197"/>
                </a:cubicBezTo>
                <a:cubicBezTo>
                  <a:pt x="68" y="197"/>
                  <a:pt x="67" y="198"/>
                  <a:pt x="68" y="198"/>
                </a:cubicBezTo>
                <a:close/>
                <a:moveTo>
                  <a:pt x="68" y="200"/>
                </a:moveTo>
                <a:cubicBezTo>
                  <a:pt x="69" y="201"/>
                  <a:pt x="69" y="200"/>
                  <a:pt x="70" y="200"/>
                </a:cubicBezTo>
                <a:cubicBezTo>
                  <a:pt x="70" y="200"/>
                  <a:pt x="70" y="199"/>
                  <a:pt x="70" y="199"/>
                </a:cubicBezTo>
                <a:cubicBezTo>
                  <a:pt x="70" y="199"/>
                  <a:pt x="70" y="199"/>
                  <a:pt x="70" y="198"/>
                </a:cubicBezTo>
                <a:cubicBezTo>
                  <a:pt x="69" y="199"/>
                  <a:pt x="69" y="200"/>
                  <a:pt x="68" y="200"/>
                </a:cubicBezTo>
                <a:close/>
                <a:moveTo>
                  <a:pt x="53" y="186"/>
                </a:moveTo>
                <a:cubicBezTo>
                  <a:pt x="53" y="185"/>
                  <a:pt x="54" y="185"/>
                  <a:pt x="53" y="184"/>
                </a:cubicBezTo>
                <a:cubicBezTo>
                  <a:pt x="53" y="184"/>
                  <a:pt x="53" y="185"/>
                  <a:pt x="53" y="186"/>
                </a:cubicBezTo>
                <a:close/>
                <a:moveTo>
                  <a:pt x="66" y="197"/>
                </a:moveTo>
                <a:cubicBezTo>
                  <a:pt x="67" y="196"/>
                  <a:pt x="66" y="197"/>
                  <a:pt x="66" y="196"/>
                </a:cubicBezTo>
                <a:cubicBezTo>
                  <a:pt x="66" y="196"/>
                  <a:pt x="66" y="197"/>
                  <a:pt x="66" y="197"/>
                </a:cubicBezTo>
                <a:close/>
                <a:moveTo>
                  <a:pt x="71" y="202"/>
                </a:moveTo>
                <a:cubicBezTo>
                  <a:pt x="71" y="202"/>
                  <a:pt x="72" y="202"/>
                  <a:pt x="72" y="201"/>
                </a:cubicBezTo>
                <a:cubicBezTo>
                  <a:pt x="71" y="201"/>
                  <a:pt x="70" y="202"/>
                  <a:pt x="71" y="202"/>
                </a:cubicBezTo>
                <a:close/>
                <a:moveTo>
                  <a:pt x="60" y="193"/>
                </a:moveTo>
                <a:cubicBezTo>
                  <a:pt x="61" y="193"/>
                  <a:pt x="61" y="193"/>
                  <a:pt x="61" y="194"/>
                </a:cubicBezTo>
                <a:cubicBezTo>
                  <a:pt x="61" y="193"/>
                  <a:pt x="61" y="194"/>
                  <a:pt x="61" y="194"/>
                </a:cubicBezTo>
                <a:cubicBezTo>
                  <a:pt x="61" y="194"/>
                  <a:pt x="62" y="193"/>
                  <a:pt x="61" y="193"/>
                </a:cubicBezTo>
                <a:cubicBezTo>
                  <a:pt x="61" y="193"/>
                  <a:pt x="61" y="193"/>
                  <a:pt x="60" y="193"/>
                </a:cubicBezTo>
                <a:close/>
                <a:moveTo>
                  <a:pt x="54" y="191"/>
                </a:moveTo>
                <a:cubicBezTo>
                  <a:pt x="55" y="191"/>
                  <a:pt x="56" y="190"/>
                  <a:pt x="56" y="189"/>
                </a:cubicBezTo>
                <a:cubicBezTo>
                  <a:pt x="55" y="189"/>
                  <a:pt x="54" y="190"/>
                  <a:pt x="54" y="191"/>
                </a:cubicBezTo>
                <a:close/>
                <a:moveTo>
                  <a:pt x="76" y="210"/>
                </a:moveTo>
                <a:cubicBezTo>
                  <a:pt x="77" y="209"/>
                  <a:pt x="78" y="209"/>
                  <a:pt x="78" y="208"/>
                </a:cubicBezTo>
                <a:cubicBezTo>
                  <a:pt x="78" y="208"/>
                  <a:pt x="76" y="210"/>
                  <a:pt x="76" y="210"/>
                </a:cubicBezTo>
                <a:close/>
                <a:moveTo>
                  <a:pt x="75" y="208"/>
                </a:move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7"/>
                  <a:pt x="75" y="207"/>
                </a:cubicBezTo>
                <a:cubicBezTo>
                  <a:pt x="75" y="207"/>
                  <a:pt x="75" y="207"/>
                  <a:pt x="75" y="207"/>
                </a:cubicBezTo>
                <a:cubicBezTo>
                  <a:pt x="74" y="207"/>
                  <a:pt x="75" y="207"/>
                  <a:pt x="74" y="208"/>
                </a:cubicBezTo>
                <a:lnTo>
                  <a:pt x="75" y="208"/>
                </a:lnTo>
                <a:close/>
                <a:moveTo>
                  <a:pt x="74" y="206"/>
                </a:moveTo>
                <a:cubicBezTo>
                  <a:pt x="73" y="207"/>
                  <a:pt x="73" y="205"/>
                  <a:pt x="73" y="206"/>
                </a:cubicBezTo>
                <a:cubicBezTo>
                  <a:pt x="73" y="206"/>
                  <a:pt x="72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4" y="207"/>
                  <a:pt x="74" y="206"/>
                  <a:pt x="74" y="206"/>
                </a:cubicBezTo>
                <a:close/>
                <a:moveTo>
                  <a:pt x="50" y="189"/>
                </a:moveTo>
                <a:cubicBezTo>
                  <a:pt x="51" y="190"/>
                  <a:pt x="52" y="189"/>
                  <a:pt x="51" y="188"/>
                </a:cubicBezTo>
                <a:cubicBezTo>
                  <a:pt x="51" y="189"/>
                  <a:pt x="51" y="189"/>
                  <a:pt x="50" y="189"/>
                </a:cubicBezTo>
                <a:close/>
                <a:moveTo>
                  <a:pt x="53" y="192"/>
                </a:moveTo>
                <a:cubicBezTo>
                  <a:pt x="54" y="193"/>
                  <a:pt x="54" y="192"/>
                  <a:pt x="54" y="192"/>
                </a:cubicBezTo>
                <a:cubicBezTo>
                  <a:pt x="54" y="192"/>
                  <a:pt x="54" y="191"/>
                  <a:pt x="54" y="191"/>
                </a:cubicBezTo>
                <a:lnTo>
                  <a:pt x="53" y="192"/>
                </a:lnTo>
                <a:close/>
                <a:moveTo>
                  <a:pt x="73" y="209"/>
                </a:moveTo>
                <a:cubicBezTo>
                  <a:pt x="73" y="209"/>
                  <a:pt x="73" y="210"/>
                  <a:pt x="73" y="209"/>
                </a:cubicBezTo>
                <a:cubicBezTo>
                  <a:pt x="73" y="209"/>
                  <a:pt x="74" y="210"/>
                  <a:pt x="74" y="209"/>
                </a:cubicBezTo>
                <a:cubicBezTo>
                  <a:pt x="74" y="209"/>
                  <a:pt x="74" y="208"/>
                  <a:pt x="74" y="208"/>
                </a:cubicBezTo>
                <a:cubicBezTo>
                  <a:pt x="73" y="209"/>
                  <a:pt x="73" y="208"/>
                  <a:pt x="73" y="208"/>
                </a:cubicBezTo>
                <a:cubicBezTo>
                  <a:pt x="73" y="208"/>
                  <a:pt x="73" y="209"/>
                  <a:pt x="73" y="209"/>
                </a:cubicBezTo>
                <a:cubicBezTo>
                  <a:pt x="73" y="209"/>
                  <a:pt x="73" y="209"/>
                  <a:pt x="73" y="209"/>
                </a:cubicBezTo>
                <a:close/>
                <a:moveTo>
                  <a:pt x="49" y="190"/>
                </a:moveTo>
                <a:cubicBezTo>
                  <a:pt x="49" y="190"/>
                  <a:pt x="50" y="189"/>
                  <a:pt x="50" y="189"/>
                </a:cubicBezTo>
                <a:cubicBezTo>
                  <a:pt x="50" y="189"/>
                  <a:pt x="49" y="190"/>
                  <a:pt x="49" y="190"/>
                </a:cubicBezTo>
                <a:close/>
                <a:moveTo>
                  <a:pt x="52" y="194"/>
                </a:moveTo>
                <a:cubicBezTo>
                  <a:pt x="53" y="194"/>
                  <a:pt x="54" y="193"/>
                  <a:pt x="53" y="192"/>
                </a:cubicBezTo>
                <a:cubicBezTo>
                  <a:pt x="53" y="193"/>
                  <a:pt x="52" y="193"/>
                  <a:pt x="52" y="194"/>
                </a:cubicBezTo>
                <a:close/>
                <a:moveTo>
                  <a:pt x="66" y="205"/>
                </a:moveTo>
                <a:cubicBezTo>
                  <a:pt x="66" y="205"/>
                  <a:pt x="67" y="204"/>
                  <a:pt x="67" y="204"/>
                </a:cubicBezTo>
                <a:cubicBezTo>
                  <a:pt x="67" y="204"/>
                  <a:pt x="67" y="204"/>
                  <a:pt x="67" y="204"/>
                </a:cubicBezTo>
                <a:cubicBezTo>
                  <a:pt x="67" y="204"/>
                  <a:pt x="66" y="205"/>
                  <a:pt x="66" y="205"/>
                </a:cubicBezTo>
                <a:close/>
                <a:moveTo>
                  <a:pt x="58" y="198"/>
                </a:moveTo>
                <a:cubicBezTo>
                  <a:pt x="57" y="198"/>
                  <a:pt x="57" y="197"/>
                  <a:pt x="57" y="197"/>
                </a:cubicBezTo>
                <a:cubicBezTo>
                  <a:pt x="56" y="197"/>
                  <a:pt x="57" y="198"/>
                  <a:pt x="58" y="198"/>
                </a:cubicBezTo>
                <a:close/>
                <a:moveTo>
                  <a:pt x="50" y="197"/>
                </a:moveTo>
                <a:cubicBezTo>
                  <a:pt x="51" y="196"/>
                  <a:pt x="51" y="195"/>
                  <a:pt x="52" y="195"/>
                </a:cubicBezTo>
                <a:cubicBezTo>
                  <a:pt x="52" y="194"/>
                  <a:pt x="52" y="194"/>
                  <a:pt x="52" y="194"/>
                </a:cubicBezTo>
                <a:cubicBezTo>
                  <a:pt x="51" y="195"/>
                  <a:pt x="50" y="196"/>
                  <a:pt x="50" y="197"/>
                </a:cubicBezTo>
                <a:close/>
                <a:moveTo>
                  <a:pt x="79" y="218"/>
                </a:moveTo>
                <a:cubicBezTo>
                  <a:pt x="80" y="219"/>
                  <a:pt x="80" y="218"/>
                  <a:pt x="80" y="218"/>
                </a:cubicBezTo>
                <a:cubicBezTo>
                  <a:pt x="80" y="218"/>
                  <a:pt x="80" y="218"/>
                  <a:pt x="79" y="218"/>
                </a:cubicBezTo>
                <a:close/>
                <a:moveTo>
                  <a:pt x="45" y="192"/>
                </a:moveTo>
                <a:cubicBezTo>
                  <a:pt x="45" y="192"/>
                  <a:pt x="47" y="192"/>
                  <a:pt x="46" y="191"/>
                </a:cubicBezTo>
                <a:cubicBezTo>
                  <a:pt x="46" y="192"/>
                  <a:pt x="45" y="191"/>
                  <a:pt x="45" y="192"/>
                </a:cubicBezTo>
                <a:close/>
                <a:moveTo>
                  <a:pt x="42" y="196"/>
                </a:moveTo>
                <a:cubicBezTo>
                  <a:pt x="44" y="196"/>
                  <a:pt x="43" y="194"/>
                  <a:pt x="45" y="193"/>
                </a:cubicBezTo>
                <a:cubicBezTo>
                  <a:pt x="44" y="193"/>
                  <a:pt x="44" y="193"/>
                  <a:pt x="44" y="193"/>
                </a:cubicBezTo>
                <a:cubicBezTo>
                  <a:pt x="44" y="194"/>
                  <a:pt x="42" y="194"/>
                  <a:pt x="42" y="196"/>
                </a:cubicBezTo>
                <a:close/>
                <a:moveTo>
                  <a:pt x="49" y="199"/>
                </a:moveTo>
                <a:cubicBezTo>
                  <a:pt x="49" y="198"/>
                  <a:pt x="50" y="198"/>
                  <a:pt x="49" y="197"/>
                </a:cubicBezTo>
                <a:cubicBezTo>
                  <a:pt x="49" y="198"/>
                  <a:pt x="48" y="198"/>
                  <a:pt x="49" y="199"/>
                </a:cubicBezTo>
                <a:close/>
                <a:moveTo>
                  <a:pt x="67" y="214"/>
                </a:moveTo>
                <a:cubicBezTo>
                  <a:pt x="67" y="214"/>
                  <a:pt x="66" y="215"/>
                  <a:pt x="67" y="215"/>
                </a:cubicBezTo>
                <a:cubicBezTo>
                  <a:pt x="66" y="214"/>
                  <a:pt x="68" y="214"/>
                  <a:pt x="68" y="214"/>
                </a:cubicBezTo>
                <a:cubicBezTo>
                  <a:pt x="67" y="214"/>
                  <a:pt x="67" y="214"/>
                  <a:pt x="67" y="214"/>
                </a:cubicBezTo>
                <a:close/>
                <a:moveTo>
                  <a:pt x="72" y="224"/>
                </a:moveTo>
                <a:cubicBezTo>
                  <a:pt x="72" y="224"/>
                  <a:pt x="74" y="222"/>
                  <a:pt x="74" y="221"/>
                </a:cubicBezTo>
                <a:cubicBezTo>
                  <a:pt x="74" y="222"/>
                  <a:pt x="72" y="224"/>
                  <a:pt x="72" y="224"/>
                </a:cubicBezTo>
                <a:close/>
                <a:moveTo>
                  <a:pt x="59" y="212"/>
                </a:moveTo>
                <a:cubicBezTo>
                  <a:pt x="59" y="211"/>
                  <a:pt x="61" y="211"/>
                  <a:pt x="61" y="211"/>
                </a:cubicBezTo>
                <a:cubicBezTo>
                  <a:pt x="60" y="211"/>
                  <a:pt x="59" y="211"/>
                  <a:pt x="59" y="212"/>
                </a:cubicBezTo>
                <a:close/>
                <a:moveTo>
                  <a:pt x="71" y="219"/>
                </a:moveTo>
                <a:cubicBezTo>
                  <a:pt x="71" y="219"/>
                  <a:pt x="70" y="219"/>
                  <a:pt x="70" y="218"/>
                </a:cubicBezTo>
                <a:cubicBezTo>
                  <a:pt x="70" y="219"/>
                  <a:pt x="70" y="219"/>
                  <a:pt x="71" y="219"/>
                </a:cubicBezTo>
                <a:close/>
                <a:moveTo>
                  <a:pt x="41" y="197"/>
                </a:moveTo>
                <a:cubicBezTo>
                  <a:pt x="42" y="198"/>
                  <a:pt x="42" y="197"/>
                  <a:pt x="42" y="196"/>
                </a:cubicBezTo>
                <a:cubicBezTo>
                  <a:pt x="42" y="196"/>
                  <a:pt x="42" y="196"/>
                  <a:pt x="41" y="197"/>
                </a:cubicBezTo>
                <a:close/>
                <a:moveTo>
                  <a:pt x="57" y="214"/>
                </a:moveTo>
                <a:cubicBezTo>
                  <a:pt x="57" y="214"/>
                  <a:pt x="57" y="214"/>
                  <a:pt x="57" y="215"/>
                </a:cubicBezTo>
                <a:cubicBezTo>
                  <a:pt x="58" y="214"/>
                  <a:pt x="58" y="214"/>
                  <a:pt x="58" y="213"/>
                </a:cubicBezTo>
                <a:cubicBezTo>
                  <a:pt x="58" y="214"/>
                  <a:pt x="58" y="214"/>
                  <a:pt x="57" y="214"/>
                </a:cubicBezTo>
                <a:close/>
                <a:moveTo>
                  <a:pt x="62" y="219"/>
                </a:moveTo>
                <a:cubicBezTo>
                  <a:pt x="62" y="218"/>
                  <a:pt x="62" y="218"/>
                  <a:pt x="62" y="218"/>
                </a:cubicBezTo>
                <a:cubicBezTo>
                  <a:pt x="61" y="218"/>
                  <a:pt x="61" y="218"/>
                  <a:pt x="62" y="219"/>
                </a:cubicBezTo>
                <a:close/>
                <a:moveTo>
                  <a:pt x="62" y="219"/>
                </a:moveTo>
                <a:cubicBezTo>
                  <a:pt x="62" y="220"/>
                  <a:pt x="63" y="220"/>
                  <a:pt x="63" y="220"/>
                </a:cubicBezTo>
                <a:cubicBezTo>
                  <a:pt x="63" y="220"/>
                  <a:pt x="62" y="219"/>
                  <a:pt x="62" y="219"/>
                </a:cubicBezTo>
                <a:close/>
                <a:moveTo>
                  <a:pt x="43" y="206"/>
                </a:moveTo>
                <a:cubicBezTo>
                  <a:pt x="43" y="205"/>
                  <a:pt x="44" y="204"/>
                  <a:pt x="43" y="204"/>
                </a:cubicBezTo>
                <a:cubicBezTo>
                  <a:pt x="42" y="205"/>
                  <a:pt x="42" y="205"/>
                  <a:pt x="43" y="206"/>
                </a:cubicBezTo>
                <a:close/>
                <a:moveTo>
                  <a:pt x="59" y="218"/>
                </a:moveTo>
                <a:cubicBezTo>
                  <a:pt x="60" y="219"/>
                  <a:pt x="60" y="218"/>
                  <a:pt x="60" y="217"/>
                </a:cubicBezTo>
                <a:cubicBezTo>
                  <a:pt x="60" y="217"/>
                  <a:pt x="59" y="218"/>
                  <a:pt x="59" y="218"/>
                </a:cubicBezTo>
                <a:close/>
                <a:moveTo>
                  <a:pt x="57" y="218"/>
                </a:moveTo>
                <a:cubicBezTo>
                  <a:pt x="57" y="217"/>
                  <a:pt x="58" y="217"/>
                  <a:pt x="58" y="216"/>
                </a:cubicBezTo>
                <a:cubicBezTo>
                  <a:pt x="58" y="216"/>
                  <a:pt x="57" y="217"/>
                  <a:pt x="57" y="218"/>
                </a:cubicBezTo>
                <a:close/>
                <a:moveTo>
                  <a:pt x="64" y="226"/>
                </a:moveTo>
                <a:cubicBezTo>
                  <a:pt x="65" y="225"/>
                  <a:pt x="66" y="225"/>
                  <a:pt x="66" y="224"/>
                </a:cubicBezTo>
                <a:cubicBezTo>
                  <a:pt x="66" y="224"/>
                  <a:pt x="66" y="224"/>
                  <a:pt x="66" y="223"/>
                </a:cubicBezTo>
                <a:cubicBezTo>
                  <a:pt x="65" y="224"/>
                  <a:pt x="64" y="225"/>
                  <a:pt x="64" y="226"/>
                </a:cubicBezTo>
                <a:close/>
                <a:moveTo>
                  <a:pt x="49" y="214"/>
                </a:moveTo>
                <a:cubicBezTo>
                  <a:pt x="50" y="214"/>
                  <a:pt x="51" y="213"/>
                  <a:pt x="51" y="212"/>
                </a:cubicBezTo>
                <a:cubicBezTo>
                  <a:pt x="50" y="213"/>
                  <a:pt x="49" y="213"/>
                  <a:pt x="49" y="214"/>
                </a:cubicBezTo>
                <a:close/>
                <a:moveTo>
                  <a:pt x="57" y="221"/>
                </a:moveTo>
                <a:cubicBezTo>
                  <a:pt x="58" y="220"/>
                  <a:pt x="59" y="220"/>
                  <a:pt x="59" y="219"/>
                </a:cubicBezTo>
                <a:cubicBezTo>
                  <a:pt x="58" y="219"/>
                  <a:pt x="56" y="220"/>
                  <a:pt x="57" y="221"/>
                </a:cubicBezTo>
                <a:close/>
                <a:moveTo>
                  <a:pt x="41" y="208"/>
                </a:moveTo>
                <a:cubicBezTo>
                  <a:pt x="41" y="208"/>
                  <a:pt x="41" y="207"/>
                  <a:pt x="41" y="207"/>
                </a:cubicBezTo>
                <a:cubicBezTo>
                  <a:pt x="41" y="207"/>
                  <a:pt x="40" y="208"/>
                  <a:pt x="41" y="208"/>
                </a:cubicBezTo>
                <a:close/>
                <a:moveTo>
                  <a:pt x="62" y="226"/>
                </a:moveTo>
                <a:cubicBezTo>
                  <a:pt x="62" y="225"/>
                  <a:pt x="63" y="225"/>
                  <a:pt x="62" y="224"/>
                </a:cubicBezTo>
                <a:cubicBezTo>
                  <a:pt x="62" y="225"/>
                  <a:pt x="61" y="225"/>
                  <a:pt x="62" y="226"/>
                </a:cubicBezTo>
                <a:close/>
                <a:moveTo>
                  <a:pt x="53" y="219"/>
                </a:moveTo>
                <a:cubicBezTo>
                  <a:pt x="54" y="219"/>
                  <a:pt x="54" y="220"/>
                  <a:pt x="55" y="219"/>
                </a:cubicBezTo>
                <a:cubicBezTo>
                  <a:pt x="54" y="219"/>
                  <a:pt x="54" y="218"/>
                  <a:pt x="53" y="219"/>
                </a:cubicBezTo>
                <a:close/>
                <a:moveTo>
                  <a:pt x="68" y="232"/>
                </a:moveTo>
                <a:cubicBezTo>
                  <a:pt x="69" y="233"/>
                  <a:pt x="70" y="231"/>
                  <a:pt x="69" y="231"/>
                </a:cubicBezTo>
                <a:cubicBezTo>
                  <a:pt x="69" y="231"/>
                  <a:pt x="69" y="232"/>
                  <a:pt x="68" y="232"/>
                </a:cubicBezTo>
                <a:close/>
                <a:moveTo>
                  <a:pt x="55" y="224"/>
                </a:moveTo>
                <a:cubicBezTo>
                  <a:pt x="56" y="223"/>
                  <a:pt x="57" y="222"/>
                  <a:pt x="57" y="221"/>
                </a:cubicBezTo>
                <a:cubicBezTo>
                  <a:pt x="56" y="222"/>
                  <a:pt x="56" y="223"/>
                  <a:pt x="55" y="224"/>
                </a:cubicBezTo>
                <a:close/>
                <a:moveTo>
                  <a:pt x="62" y="228"/>
                </a:moveTo>
                <a:cubicBezTo>
                  <a:pt x="63" y="228"/>
                  <a:pt x="63" y="228"/>
                  <a:pt x="64" y="228"/>
                </a:cubicBezTo>
                <a:cubicBezTo>
                  <a:pt x="63" y="227"/>
                  <a:pt x="64" y="227"/>
                  <a:pt x="63" y="226"/>
                </a:cubicBezTo>
                <a:cubicBezTo>
                  <a:pt x="63" y="227"/>
                  <a:pt x="62" y="228"/>
                  <a:pt x="62" y="228"/>
                </a:cubicBezTo>
                <a:close/>
                <a:moveTo>
                  <a:pt x="53" y="220"/>
                </a:moveTo>
                <a:cubicBezTo>
                  <a:pt x="53" y="220"/>
                  <a:pt x="54" y="219"/>
                  <a:pt x="53" y="219"/>
                </a:cubicBezTo>
                <a:cubicBezTo>
                  <a:pt x="52" y="221"/>
                  <a:pt x="51" y="222"/>
                  <a:pt x="53" y="220"/>
                </a:cubicBezTo>
                <a:close/>
                <a:moveTo>
                  <a:pt x="47" y="216"/>
                </a:moveTo>
                <a:cubicBezTo>
                  <a:pt x="47" y="217"/>
                  <a:pt x="46" y="217"/>
                  <a:pt x="47" y="218"/>
                </a:cubicBezTo>
                <a:cubicBezTo>
                  <a:pt x="47" y="217"/>
                  <a:pt x="47" y="217"/>
                  <a:pt x="48" y="217"/>
                </a:cubicBezTo>
                <a:cubicBezTo>
                  <a:pt x="48" y="216"/>
                  <a:pt x="48" y="216"/>
                  <a:pt x="47" y="216"/>
                </a:cubicBezTo>
                <a:close/>
                <a:moveTo>
                  <a:pt x="59" y="227"/>
                </a:moveTo>
                <a:cubicBezTo>
                  <a:pt x="59" y="227"/>
                  <a:pt x="59" y="227"/>
                  <a:pt x="59" y="228"/>
                </a:cubicBezTo>
                <a:cubicBezTo>
                  <a:pt x="59" y="227"/>
                  <a:pt x="60" y="227"/>
                  <a:pt x="60" y="226"/>
                </a:cubicBezTo>
                <a:cubicBezTo>
                  <a:pt x="60" y="227"/>
                  <a:pt x="59" y="226"/>
                  <a:pt x="59" y="227"/>
                </a:cubicBezTo>
                <a:close/>
                <a:moveTo>
                  <a:pt x="57" y="227"/>
                </a:moveTo>
                <a:cubicBezTo>
                  <a:pt x="57" y="227"/>
                  <a:pt x="59" y="226"/>
                  <a:pt x="58" y="226"/>
                </a:cubicBezTo>
                <a:cubicBezTo>
                  <a:pt x="58" y="226"/>
                  <a:pt x="57" y="226"/>
                  <a:pt x="57" y="227"/>
                </a:cubicBezTo>
                <a:close/>
                <a:moveTo>
                  <a:pt x="51" y="223"/>
                </a:moveTo>
                <a:cubicBezTo>
                  <a:pt x="51" y="222"/>
                  <a:pt x="52" y="222"/>
                  <a:pt x="52" y="221"/>
                </a:cubicBezTo>
                <a:cubicBezTo>
                  <a:pt x="51" y="222"/>
                  <a:pt x="51" y="222"/>
                  <a:pt x="51" y="223"/>
                </a:cubicBezTo>
                <a:close/>
                <a:moveTo>
                  <a:pt x="33" y="211"/>
                </a:moveTo>
                <a:cubicBezTo>
                  <a:pt x="34" y="212"/>
                  <a:pt x="35" y="210"/>
                  <a:pt x="35" y="209"/>
                </a:cubicBezTo>
                <a:cubicBezTo>
                  <a:pt x="34" y="210"/>
                  <a:pt x="34" y="211"/>
                  <a:pt x="33" y="211"/>
                </a:cubicBezTo>
                <a:close/>
                <a:moveTo>
                  <a:pt x="40" y="214"/>
                </a:moveTo>
                <a:cubicBezTo>
                  <a:pt x="40" y="214"/>
                  <a:pt x="41" y="214"/>
                  <a:pt x="40" y="213"/>
                </a:cubicBezTo>
                <a:cubicBezTo>
                  <a:pt x="40" y="213"/>
                  <a:pt x="39" y="214"/>
                  <a:pt x="40" y="214"/>
                </a:cubicBezTo>
                <a:close/>
                <a:moveTo>
                  <a:pt x="35" y="215"/>
                </a:moveTo>
                <a:cubicBezTo>
                  <a:pt x="36" y="215"/>
                  <a:pt x="37" y="214"/>
                  <a:pt x="37" y="213"/>
                </a:cubicBezTo>
                <a:cubicBezTo>
                  <a:pt x="36" y="214"/>
                  <a:pt x="35" y="215"/>
                  <a:pt x="35" y="215"/>
                </a:cubicBezTo>
                <a:close/>
                <a:moveTo>
                  <a:pt x="48" y="223"/>
                </a:moveTo>
                <a:cubicBezTo>
                  <a:pt x="49" y="223"/>
                  <a:pt x="49" y="222"/>
                  <a:pt x="48" y="222"/>
                </a:cubicBezTo>
                <a:cubicBezTo>
                  <a:pt x="48" y="222"/>
                  <a:pt x="48" y="223"/>
                  <a:pt x="48" y="223"/>
                </a:cubicBezTo>
                <a:close/>
                <a:moveTo>
                  <a:pt x="38" y="217"/>
                </a:moveTo>
                <a:cubicBezTo>
                  <a:pt x="38" y="217"/>
                  <a:pt x="39" y="216"/>
                  <a:pt x="39" y="215"/>
                </a:cubicBezTo>
                <a:lnTo>
                  <a:pt x="38" y="217"/>
                </a:lnTo>
                <a:close/>
                <a:moveTo>
                  <a:pt x="43" y="223"/>
                </a:moveTo>
                <a:cubicBezTo>
                  <a:pt x="43" y="223"/>
                  <a:pt x="45" y="222"/>
                  <a:pt x="44" y="221"/>
                </a:cubicBezTo>
                <a:cubicBezTo>
                  <a:pt x="44" y="222"/>
                  <a:pt x="42" y="223"/>
                  <a:pt x="43" y="223"/>
                </a:cubicBezTo>
                <a:close/>
                <a:moveTo>
                  <a:pt x="62" y="237"/>
                </a:moveTo>
                <a:cubicBezTo>
                  <a:pt x="62" y="237"/>
                  <a:pt x="63" y="236"/>
                  <a:pt x="62" y="235"/>
                </a:cubicBezTo>
                <a:cubicBezTo>
                  <a:pt x="62" y="236"/>
                  <a:pt x="61" y="237"/>
                  <a:pt x="62" y="237"/>
                </a:cubicBezTo>
                <a:close/>
                <a:moveTo>
                  <a:pt x="30" y="213"/>
                </a:moveTo>
                <a:cubicBezTo>
                  <a:pt x="30" y="212"/>
                  <a:pt x="31" y="212"/>
                  <a:pt x="30" y="211"/>
                </a:cubicBezTo>
                <a:cubicBezTo>
                  <a:pt x="30" y="212"/>
                  <a:pt x="29" y="212"/>
                  <a:pt x="30" y="213"/>
                </a:cubicBezTo>
                <a:close/>
                <a:moveTo>
                  <a:pt x="49" y="228"/>
                </a:moveTo>
                <a:cubicBezTo>
                  <a:pt x="50" y="229"/>
                  <a:pt x="50" y="227"/>
                  <a:pt x="50" y="228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8"/>
                  <a:pt x="49" y="227"/>
                  <a:pt x="49" y="228"/>
                </a:cubicBezTo>
                <a:close/>
                <a:moveTo>
                  <a:pt x="44" y="225"/>
                </a:moveTo>
                <a:cubicBezTo>
                  <a:pt x="44" y="224"/>
                  <a:pt x="45" y="224"/>
                  <a:pt x="44" y="223"/>
                </a:cubicBezTo>
                <a:cubicBezTo>
                  <a:pt x="44" y="224"/>
                  <a:pt x="44" y="224"/>
                  <a:pt x="44" y="225"/>
                </a:cubicBezTo>
                <a:close/>
                <a:moveTo>
                  <a:pt x="64" y="238"/>
                </a:moveTo>
                <a:cubicBezTo>
                  <a:pt x="63" y="238"/>
                  <a:pt x="63" y="239"/>
                  <a:pt x="63" y="239"/>
                </a:cubicBezTo>
                <a:cubicBezTo>
                  <a:pt x="64" y="239"/>
                  <a:pt x="64" y="239"/>
                  <a:pt x="64" y="238"/>
                </a:cubicBezTo>
                <a:close/>
                <a:moveTo>
                  <a:pt x="29" y="217"/>
                </a:moveTo>
                <a:cubicBezTo>
                  <a:pt x="30" y="217"/>
                  <a:pt x="30" y="216"/>
                  <a:pt x="30" y="215"/>
                </a:cubicBezTo>
                <a:cubicBezTo>
                  <a:pt x="30" y="216"/>
                  <a:pt x="29" y="216"/>
                  <a:pt x="29" y="217"/>
                </a:cubicBezTo>
                <a:close/>
                <a:moveTo>
                  <a:pt x="55" y="237"/>
                </a:moveTo>
                <a:cubicBezTo>
                  <a:pt x="55" y="236"/>
                  <a:pt x="56" y="236"/>
                  <a:pt x="56" y="235"/>
                </a:cubicBezTo>
                <a:cubicBezTo>
                  <a:pt x="55" y="235"/>
                  <a:pt x="55" y="236"/>
                  <a:pt x="55" y="237"/>
                </a:cubicBezTo>
                <a:close/>
                <a:moveTo>
                  <a:pt x="47" y="231"/>
                </a:moveTo>
                <a:cubicBezTo>
                  <a:pt x="47" y="232"/>
                  <a:pt x="48" y="230"/>
                  <a:pt x="48" y="230"/>
                </a:cubicBezTo>
                <a:cubicBezTo>
                  <a:pt x="47" y="230"/>
                  <a:pt x="47" y="230"/>
                  <a:pt x="47" y="231"/>
                </a:cubicBezTo>
                <a:close/>
                <a:moveTo>
                  <a:pt x="61" y="240"/>
                </a:moveTo>
                <a:cubicBezTo>
                  <a:pt x="62" y="240"/>
                  <a:pt x="61" y="240"/>
                  <a:pt x="61" y="239"/>
                </a:cubicBezTo>
                <a:cubicBezTo>
                  <a:pt x="61" y="240"/>
                  <a:pt x="61" y="240"/>
                  <a:pt x="61" y="240"/>
                </a:cubicBezTo>
                <a:close/>
                <a:moveTo>
                  <a:pt x="34" y="223"/>
                </a:moveTo>
                <a:cubicBezTo>
                  <a:pt x="34" y="222"/>
                  <a:pt x="35" y="222"/>
                  <a:pt x="35" y="221"/>
                </a:cubicBezTo>
                <a:cubicBezTo>
                  <a:pt x="34" y="221"/>
                  <a:pt x="33" y="222"/>
                  <a:pt x="34" y="223"/>
                </a:cubicBezTo>
                <a:close/>
                <a:moveTo>
                  <a:pt x="26" y="217"/>
                </a:moveTo>
                <a:cubicBezTo>
                  <a:pt x="26" y="217"/>
                  <a:pt x="27" y="217"/>
                  <a:pt x="26" y="216"/>
                </a:cubicBezTo>
                <a:cubicBezTo>
                  <a:pt x="26" y="217"/>
                  <a:pt x="26" y="217"/>
                  <a:pt x="26" y="217"/>
                </a:cubicBezTo>
                <a:close/>
                <a:moveTo>
                  <a:pt x="32" y="222"/>
                </a:moveTo>
                <a:cubicBezTo>
                  <a:pt x="33" y="222"/>
                  <a:pt x="33" y="222"/>
                  <a:pt x="33" y="221"/>
                </a:cubicBezTo>
                <a:cubicBezTo>
                  <a:pt x="32" y="221"/>
                  <a:pt x="32" y="222"/>
                  <a:pt x="32" y="222"/>
                </a:cubicBezTo>
                <a:close/>
                <a:moveTo>
                  <a:pt x="27" y="218"/>
                </a:moveTo>
                <a:cubicBezTo>
                  <a:pt x="27" y="219"/>
                  <a:pt x="26" y="220"/>
                  <a:pt x="27" y="221"/>
                </a:cubicBezTo>
                <a:cubicBezTo>
                  <a:pt x="27" y="220"/>
                  <a:pt x="27" y="220"/>
                  <a:pt x="28" y="219"/>
                </a:cubicBezTo>
                <a:cubicBezTo>
                  <a:pt x="28" y="219"/>
                  <a:pt x="28" y="218"/>
                  <a:pt x="27" y="218"/>
                </a:cubicBezTo>
                <a:close/>
                <a:moveTo>
                  <a:pt x="32" y="225"/>
                </a:moveTo>
                <a:cubicBezTo>
                  <a:pt x="33" y="224"/>
                  <a:pt x="33" y="224"/>
                  <a:pt x="34" y="223"/>
                </a:cubicBezTo>
                <a:cubicBezTo>
                  <a:pt x="33" y="223"/>
                  <a:pt x="33" y="223"/>
                  <a:pt x="33" y="223"/>
                </a:cubicBezTo>
                <a:cubicBezTo>
                  <a:pt x="32" y="223"/>
                  <a:pt x="32" y="224"/>
                  <a:pt x="32" y="225"/>
                </a:cubicBezTo>
                <a:close/>
                <a:moveTo>
                  <a:pt x="23" y="221"/>
                </a:moveTo>
                <a:cubicBezTo>
                  <a:pt x="24" y="220"/>
                  <a:pt x="25" y="219"/>
                  <a:pt x="26" y="217"/>
                </a:cubicBezTo>
                <a:cubicBezTo>
                  <a:pt x="25" y="219"/>
                  <a:pt x="24" y="220"/>
                  <a:pt x="23" y="221"/>
                </a:cubicBezTo>
                <a:close/>
                <a:moveTo>
                  <a:pt x="57" y="242"/>
                </a:moveTo>
                <a:cubicBezTo>
                  <a:pt x="58" y="243"/>
                  <a:pt x="58" y="243"/>
                  <a:pt x="58" y="243"/>
                </a:cubicBezTo>
                <a:cubicBezTo>
                  <a:pt x="59" y="243"/>
                  <a:pt x="58" y="242"/>
                  <a:pt x="58" y="241"/>
                </a:cubicBezTo>
                <a:lnTo>
                  <a:pt x="57" y="242"/>
                </a:lnTo>
                <a:close/>
                <a:moveTo>
                  <a:pt x="25" y="220"/>
                </a:moveTo>
                <a:cubicBezTo>
                  <a:pt x="26" y="220"/>
                  <a:pt x="26" y="219"/>
                  <a:pt x="26" y="218"/>
                </a:cubicBezTo>
                <a:cubicBezTo>
                  <a:pt x="26" y="218"/>
                  <a:pt x="25" y="219"/>
                  <a:pt x="25" y="220"/>
                </a:cubicBezTo>
                <a:close/>
                <a:moveTo>
                  <a:pt x="44" y="234"/>
                </a:moveTo>
                <a:cubicBezTo>
                  <a:pt x="44" y="234"/>
                  <a:pt x="45" y="233"/>
                  <a:pt x="45" y="233"/>
                </a:cubicBezTo>
                <a:cubicBezTo>
                  <a:pt x="44" y="233"/>
                  <a:pt x="43" y="233"/>
                  <a:pt x="44" y="234"/>
                </a:cubicBezTo>
                <a:close/>
                <a:moveTo>
                  <a:pt x="49" y="243"/>
                </a:moveTo>
                <a:cubicBezTo>
                  <a:pt x="50" y="242"/>
                  <a:pt x="52" y="240"/>
                  <a:pt x="52" y="239"/>
                </a:cubicBezTo>
                <a:cubicBezTo>
                  <a:pt x="51" y="241"/>
                  <a:pt x="49" y="241"/>
                  <a:pt x="49" y="243"/>
                </a:cubicBezTo>
                <a:close/>
                <a:moveTo>
                  <a:pt x="31" y="225"/>
                </a:moveTo>
                <a:cubicBezTo>
                  <a:pt x="32" y="225"/>
                  <a:pt x="31" y="226"/>
                  <a:pt x="31" y="226"/>
                </a:cubicBezTo>
                <a:cubicBezTo>
                  <a:pt x="32" y="226"/>
                  <a:pt x="32" y="226"/>
                  <a:pt x="32" y="225"/>
                </a:cubicBezTo>
                <a:cubicBezTo>
                  <a:pt x="32" y="225"/>
                  <a:pt x="32" y="225"/>
                  <a:pt x="31" y="225"/>
                </a:cubicBezTo>
                <a:close/>
                <a:moveTo>
                  <a:pt x="42" y="242"/>
                </a:moveTo>
                <a:cubicBezTo>
                  <a:pt x="43" y="241"/>
                  <a:pt x="45" y="239"/>
                  <a:pt x="46" y="236"/>
                </a:cubicBezTo>
                <a:cubicBezTo>
                  <a:pt x="46" y="237"/>
                  <a:pt x="46" y="238"/>
                  <a:pt x="47" y="237"/>
                </a:cubicBezTo>
                <a:cubicBezTo>
                  <a:pt x="47" y="236"/>
                  <a:pt x="46" y="236"/>
                  <a:pt x="46" y="235"/>
                </a:cubicBezTo>
                <a:cubicBezTo>
                  <a:pt x="45" y="238"/>
                  <a:pt x="42" y="240"/>
                  <a:pt x="42" y="242"/>
                </a:cubicBezTo>
                <a:close/>
                <a:moveTo>
                  <a:pt x="23" y="220"/>
                </a:moveTo>
                <a:cubicBezTo>
                  <a:pt x="23" y="220"/>
                  <a:pt x="22" y="220"/>
                  <a:pt x="23" y="219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22" y="219"/>
                  <a:pt x="22" y="221"/>
                  <a:pt x="23" y="220"/>
                </a:cubicBezTo>
                <a:close/>
                <a:moveTo>
                  <a:pt x="30" y="227"/>
                </a:moveTo>
                <a:cubicBezTo>
                  <a:pt x="30" y="227"/>
                  <a:pt x="30" y="227"/>
                  <a:pt x="31" y="228"/>
                </a:cubicBezTo>
                <a:cubicBezTo>
                  <a:pt x="31" y="227"/>
                  <a:pt x="31" y="227"/>
                  <a:pt x="31" y="227"/>
                </a:cubicBezTo>
                <a:cubicBezTo>
                  <a:pt x="31" y="226"/>
                  <a:pt x="32" y="227"/>
                  <a:pt x="31" y="226"/>
                </a:cubicBezTo>
                <a:cubicBezTo>
                  <a:pt x="31" y="226"/>
                  <a:pt x="31" y="226"/>
                  <a:pt x="30" y="227"/>
                </a:cubicBezTo>
                <a:close/>
                <a:moveTo>
                  <a:pt x="31" y="230"/>
                </a:moveTo>
                <a:cubicBezTo>
                  <a:pt x="32" y="229"/>
                  <a:pt x="33" y="228"/>
                  <a:pt x="33" y="228"/>
                </a:cubicBezTo>
                <a:cubicBezTo>
                  <a:pt x="32" y="228"/>
                  <a:pt x="31" y="229"/>
                  <a:pt x="31" y="230"/>
                </a:cubicBezTo>
                <a:close/>
                <a:moveTo>
                  <a:pt x="57" y="246"/>
                </a:moveTo>
                <a:cubicBezTo>
                  <a:pt x="57" y="246"/>
                  <a:pt x="57" y="246"/>
                  <a:pt x="58" y="246"/>
                </a:cubicBezTo>
                <a:cubicBezTo>
                  <a:pt x="57" y="246"/>
                  <a:pt x="57" y="246"/>
                  <a:pt x="57" y="246"/>
                </a:cubicBezTo>
                <a:close/>
                <a:moveTo>
                  <a:pt x="21" y="224"/>
                </a:moveTo>
                <a:cubicBezTo>
                  <a:pt x="22" y="224"/>
                  <a:pt x="22" y="223"/>
                  <a:pt x="22" y="223"/>
                </a:cubicBezTo>
                <a:cubicBezTo>
                  <a:pt x="22" y="223"/>
                  <a:pt x="21" y="224"/>
                  <a:pt x="21" y="224"/>
                </a:cubicBezTo>
                <a:close/>
                <a:moveTo>
                  <a:pt x="52" y="249"/>
                </a:moveTo>
                <a:cubicBezTo>
                  <a:pt x="52" y="249"/>
                  <a:pt x="52" y="249"/>
                  <a:pt x="51" y="249"/>
                </a:cubicBezTo>
                <a:cubicBezTo>
                  <a:pt x="52" y="250"/>
                  <a:pt x="52" y="249"/>
                  <a:pt x="52" y="250"/>
                </a:cubicBezTo>
                <a:cubicBezTo>
                  <a:pt x="53" y="248"/>
                  <a:pt x="53" y="248"/>
                  <a:pt x="54" y="247"/>
                </a:cubicBezTo>
                <a:cubicBezTo>
                  <a:pt x="53" y="247"/>
                  <a:pt x="52" y="248"/>
                  <a:pt x="52" y="249"/>
                </a:cubicBezTo>
                <a:close/>
                <a:moveTo>
                  <a:pt x="29" y="230"/>
                </a:moveTo>
                <a:cubicBezTo>
                  <a:pt x="29" y="230"/>
                  <a:pt x="29" y="230"/>
                  <a:pt x="29" y="230"/>
                </a:cubicBezTo>
                <a:cubicBezTo>
                  <a:pt x="29" y="229"/>
                  <a:pt x="28" y="230"/>
                  <a:pt x="29" y="230"/>
                </a:cubicBezTo>
                <a:close/>
                <a:moveTo>
                  <a:pt x="54" y="249"/>
                </a:moveTo>
                <a:cubicBezTo>
                  <a:pt x="55" y="250"/>
                  <a:pt x="54" y="251"/>
                  <a:pt x="55" y="250"/>
                </a:cubicBezTo>
                <a:cubicBezTo>
                  <a:pt x="56" y="251"/>
                  <a:pt x="55" y="250"/>
                  <a:pt x="55" y="251"/>
                </a:cubicBezTo>
                <a:cubicBezTo>
                  <a:pt x="56" y="251"/>
                  <a:pt x="56" y="250"/>
                  <a:pt x="56" y="250"/>
                </a:cubicBezTo>
                <a:cubicBezTo>
                  <a:pt x="55" y="249"/>
                  <a:pt x="55" y="249"/>
                  <a:pt x="54" y="249"/>
                </a:cubicBezTo>
                <a:close/>
                <a:moveTo>
                  <a:pt x="47" y="245"/>
                </a:moveTo>
                <a:cubicBezTo>
                  <a:pt x="47" y="246"/>
                  <a:pt x="46" y="246"/>
                  <a:pt x="47" y="246"/>
                </a:cubicBezTo>
                <a:cubicBezTo>
                  <a:pt x="48" y="245"/>
                  <a:pt x="48" y="245"/>
                  <a:pt x="48" y="245"/>
                </a:cubicBezTo>
                <a:cubicBezTo>
                  <a:pt x="48" y="245"/>
                  <a:pt x="47" y="245"/>
                  <a:pt x="47" y="245"/>
                </a:cubicBezTo>
                <a:close/>
                <a:moveTo>
                  <a:pt x="28" y="231"/>
                </a:moveTo>
                <a:cubicBezTo>
                  <a:pt x="28" y="232"/>
                  <a:pt x="27" y="232"/>
                  <a:pt x="27" y="233"/>
                </a:cubicBezTo>
                <a:cubicBezTo>
                  <a:pt x="28" y="232"/>
                  <a:pt x="28" y="231"/>
                  <a:pt x="28" y="231"/>
                </a:cubicBezTo>
                <a:cubicBezTo>
                  <a:pt x="28" y="231"/>
                  <a:pt x="28" y="230"/>
                  <a:pt x="28" y="231"/>
                </a:cubicBezTo>
                <a:close/>
                <a:moveTo>
                  <a:pt x="28" y="235"/>
                </a:moveTo>
                <a:cubicBezTo>
                  <a:pt x="29" y="234"/>
                  <a:pt x="30" y="233"/>
                  <a:pt x="29" y="232"/>
                </a:cubicBezTo>
                <a:cubicBezTo>
                  <a:pt x="29" y="233"/>
                  <a:pt x="29" y="234"/>
                  <a:pt x="28" y="235"/>
                </a:cubicBezTo>
                <a:close/>
                <a:moveTo>
                  <a:pt x="48" y="247"/>
                </a:moveTo>
                <a:cubicBezTo>
                  <a:pt x="48" y="248"/>
                  <a:pt x="49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9" y="248"/>
                  <a:pt x="49" y="247"/>
                  <a:pt x="48" y="247"/>
                </a:cubicBezTo>
                <a:close/>
                <a:moveTo>
                  <a:pt x="17" y="226"/>
                </a:moveTo>
                <a:cubicBezTo>
                  <a:pt x="17" y="226"/>
                  <a:pt x="17" y="227"/>
                  <a:pt x="17" y="227"/>
                </a:cubicBezTo>
                <a:cubicBezTo>
                  <a:pt x="17" y="226"/>
                  <a:pt x="18" y="227"/>
                  <a:pt x="18" y="227"/>
                </a:cubicBezTo>
                <a:cubicBezTo>
                  <a:pt x="18" y="226"/>
                  <a:pt x="17" y="226"/>
                  <a:pt x="17" y="225"/>
                </a:cubicBezTo>
                <a:lnTo>
                  <a:pt x="17" y="226"/>
                </a:lnTo>
                <a:close/>
                <a:moveTo>
                  <a:pt x="41" y="244"/>
                </a:moveTo>
                <a:cubicBezTo>
                  <a:pt x="41" y="244"/>
                  <a:pt x="42" y="243"/>
                  <a:pt x="41" y="243"/>
                </a:cubicBezTo>
                <a:cubicBezTo>
                  <a:pt x="40" y="245"/>
                  <a:pt x="39" y="245"/>
                  <a:pt x="41" y="244"/>
                </a:cubicBezTo>
                <a:close/>
                <a:moveTo>
                  <a:pt x="50" y="252"/>
                </a:moveTo>
                <a:cubicBezTo>
                  <a:pt x="50" y="251"/>
                  <a:pt x="51" y="252"/>
                  <a:pt x="51" y="252"/>
                </a:cubicBezTo>
                <a:cubicBezTo>
                  <a:pt x="50" y="252"/>
                  <a:pt x="51" y="251"/>
                  <a:pt x="51" y="250"/>
                </a:cubicBezTo>
                <a:cubicBezTo>
                  <a:pt x="51" y="252"/>
                  <a:pt x="49" y="251"/>
                  <a:pt x="50" y="252"/>
                </a:cubicBezTo>
                <a:close/>
                <a:moveTo>
                  <a:pt x="42" y="245"/>
                </a:moveTo>
                <a:cubicBezTo>
                  <a:pt x="42" y="246"/>
                  <a:pt x="42" y="246"/>
                  <a:pt x="43" y="246"/>
                </a:cubicBezTo>
                <a:cubicBezTo>
                  <a:pt x="43" y="245"/>
                  <a:pt x="42" y="245"/>
                  <a:pt x="42" y="245"/>
                </a:cubicBezTo>
                <a:close/>
                <a:moveTo>
                  <a:pt x="53" y="255"/>
                </a:moveTo>
                <a:cubicBezTo>
                  <a:pt x="53" y="254"/>
                  <a:pt x="54" y="254"/>
                  <a:pt x="53" y="253"/>
                </a:cubicBezTo>
                <a:cubicBezTo>
                  <a:pt x="53" y="254"/>
                  <a:pt x="52" y="254"/>
                  <a:pt x="53" y="255"/>
                </a:cubicBezTo>
                <a:close/>
                <a:moveTo>
                  <a:pt x="40" y="247"/>
                </a:moveTo>
                <a:cubicBezTo>
                  <a:pt x="41" y="247"/>
                  <a:pt x="42" y="246"/>
                  <a:pt x="41" y="246"/>
                </a:cubicBezTo>
                <a:lnTo>
                  <a:pt x="40" y="247"/>
                </a:lnTo>
                <a:close/>
                <a:moveTo>
                  <a:pt x="43" y="248"/>
                </a:moveTo>
                <a:cubicBezTo>
                  <a:pt x="44" y="249"/>
                  <a:pt x="44" y="249"/>
                  <a:pt x="44" y="249"/>
                </a:cubicBezTo>
                <a:cubicBezTo>
                  <a:pt x="44" y="248"/>
                  <a:pt x="43" y="248"/>
                  <a:pt x="43" y="248"/>
                </a:cubicBezTo>
                <a:close/>
                <a:moveTo>
                  <a:pt x="15" y="234"/>
                </a:moveTo>
                <a:cubicBezTo>
                  <a:pt x="15" y="233"/>
                  <a:pt x="15" y="233"/>
                  <a:pt x="15" y="232"/>
                </a:cubicBezTo>
                <a:cubicBezTo>
                  <a:pt x="15" y="233"/>
                  <a:pt x="15" y="233"/>
                  <a:pt x="15" y="233"/>
                </a:cubicBezTo>
                <a:cubicBezTo>
                  <a:pt x="16" y="234"/>
                  <a:pt x="16" y="234"/>
                  <a:pt x="16" y="234"/>
                </a:cubicBezTo>
                <a:cubicBezTo>
                  <a:pt x="17" y="232"/>
                  <a:pt x="17" y="233"/>
                  <a:pt x="18" y="231"/>
                </a:cubicBezTo>
                <a:cubicBezTo>
                  <a:pt x="18" y="231"/>
                  <a:pt x="17" y="231"/>
                  <a:pt x="17" y="230"/>
                </a:cubicBezTo>
                <a:cubicBezTo>
                  <a:pt x="17" y="230"/>
                  <a:pt x="17" y="231"/>
                  <a:pt x="17" y="230"/>
                </a:cubicBezTo>
                <a:cubicBezTo>
                  <a:pt x="17" y="232"/>
                  <a:pt x="16" y="232"/>
                  <a:pt x="15" y="234"/>
                </a:cubicBezTo>
                <a:close/>
                <a:moveTo>
                  <a:pt x="51" y="255"/>
                </a:moveTo>
                <a:cubicBezTo>
                  <a:pt x="51" y="256"/>
                  <a:pt x="50" y="257"/>
                  <a:pt x="51" y="257"/>
                </a:cubicBezTo>
                <a:cubicBezTo>
                  <a:pt x="51" y="256"/>
                  <a:pt x="52" y="256"/>
                  <a:pt x="52" y="255"/>
                </a:cubicBezTo>
                <a:cubicBezTo>
                  <a:pt x="51" y="255"/>
                  <a:pt x="51" y="255"/>
                  <a:pt x="51" y="255"/>
                </a:cubicBezTo>
                <a:close/>
                <a:moveTo>
                  <a:pt x="20" y="235"/>
                </a:moveTo>
                <a:cubicBezTo>
                  <a:pt x="19" y="235"/>
                  <a:pt x="19" y="236"/>
                  <a:pt x="19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0" y="235"/>
                  <a:pt x="20" y="236"/>
                  <a:pt x="20" y="235"/>
                </a:cubicBezTo>
                <a:close/>
                <a:moveTo>
                  <a:pt x="21" y="238"/>
                </a:moveTo>
                <a:cubicBezTo>
                  <a:pt x="21" y="237"/>
                  <a:pt x="22" y="237"/>
                  <a:pt x="22" y="236"/>
                </a:cubicBezTo>
                <a:cubicBezTo>
                  <a:pt x="21" y="236"/>
                  <a:pt x="21" y="237"/>
                  <a:pt x="21" y="238"/>
                </a:cubicBezTo>
                <a:close/>
                <a:moveTo>
                  <a:pt x="17" y="236"/>
                </a:moveTo>
                <a:cubicBezTo>
                  <a:pt x="18" y="236"/>
                  <a:pt x="18" y="235"/>
                  <a:pt x="18" y="235"/>
                </a:cubicBezTo>
                <a:cubicBezTo>
                  <a:pt x="18" y="235"/>
                  <a:pt x="17" y="236"/>
                  <a:pt x="17" y="236"/>
                </a:cubicBezTo>
                <a:close/>
                <a:moveTo>
                  <a:pt x="23" y="243"/>
                </a:moveTo>
                <a:cubicBezTo>
                  <a:pt x="24" y="243"/>
                  <a:pt x="25" y="241"/>
                  <a:pt x="26" y="240"/>
                </a:cubicBezTo>
                <a:cubicBezTo>
                  <a:pt x="25" y="240"/>
                  <a:pt x="25" y="240"/>
                  <a:pt x="25" y="240"/>
                </a:cubicBezTo>
                <a:cubicBezTo>
                  <a:pt x="24" y="241"/>
                  <a:pt x="24" y="242"/>
                  <a:pt x="23" y="243"/>
                </a:cubicBezTo>
                <a:close/>
                <a:moveTo>
                  <a:pt x="17" y="238"/>
                </a:moveTo>
                <a:cubicBezTo>
                  <a:pt x="17" y="237"/>
                  <a:pt x="18" y="237"/>
                  <a:pt x="18" y="236"/>
                </a:cubicBezTo>
                <a:cubicBezTo>
                  <a:pt x="17" y="236"/>
                  <a:pt x="16" y="237"/>
                  <a:pt x="17" y="238"/>
                </a:cubicBezTo>
                <a:close/>
                <a:moveTo>
                  <a:pt x="35" y="251"/>
                </a:moveTo>
                <a:cubicBezTo>
                  <a:pt x="35" y="252"/>
                  <a:pt x="36" y="250"/>
                  <a:pt x="36" y="250"/>
                </a:cubicBezTo>
                <a:lnTo>
                  <a:pt x="35" y="251"/>
                </a:lnTo>
                <a:close/>
                <a:moveTo>
                  <a:pt x="38" y="255"/>
                </a:moveTo>
                <a:cubicBezTo>
                  <a:pt x="39" y="254"/>
                  <a:pt x="39" y="254"/>
                  <a:pt x="39" y="254"/>
                </a:cubicBezTo>
                <a:cubicBezTo>
                  <a:pt x="39" y="254"/>
                  <a:pt x="38" y="254"/>
                  <a:pt x="38" y="255"/>
                </a:cubicBezTo>
                <a:close/>
                <a:moveTo>
                  <a:pt x="12" y="236"/>
                </a:moveTo>
                <a:cubicBezTo>
                  <a:pt x="12" y="236"/>
                  <a:pt x="12" y="237"/>
                  <a:pt x="12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3" y="236"/>
                  <a:pt x="12" y="236"/>
                  <a:pt x="12" y="236"/>
                </a:cubicBezTo>
                <a:close/>
                <a:moveTo>
                  <a:pt x="38" y="253"/>
                </a:moveTo>
                <a:cubicBezTo>
                  <a:pt x="36" y="252"/>
                  <a:pt x="36" y="252"/>
                  <a:pt x="36" y="252"/>
                </a:cubicBezTo>
                <a:cubicBezTo>
                  <a:pt x="36" y="253"/>
                  <a:pt x="37" y="254"/>
                  <a:pt x="38" y="253"/>
                </a:cubicBezTo>
                <a:close/>
                <a:moveTo>
                  <a:pt x="12" y="239"/>
                </a:moveTo>
                <a:cubicBezTo>
                  <a:pt x="13" y="238"/>
                  <a:pt x="13" y="238"/>
                  <a:pt x="13" y="238"/>
                </a:cubicBezTo>
                <a:cubicBezTo>
                  <a:pt x="13" y="238"/>
                  <a:pt x="13" y="239"/>
                  <a:pt x="13" y="238"/>
                </a:cubicBezTo>
                <a:cubicBezTo>
                  <a:pt x="12" y="238"/>
                  <a:pt x="14" y="237"/>
                  <a:pt x="13" y="237"/>
                </a:cubicBezTo>
                <a:cubicBezTo>
                  <a:pt x="12" y="237"/>
                  <a:pt x="12" y="238"/>
                  <a:pt x="12" y="239"/>
                </a:cubicBezTo>
                <a:close/>
                <a:moveTo>
                  <a:pt x="35" y="256"/>
                </a:moveTo>
                <a:cubicBezTo>
                  <a:pt x="35" y="256"/>
                  <a:pt x="36" y="257"/>
                  <a:pt x="36" y="257"/>
                </a:cubicBezTo>
                <a:cubicBezTo>
                  <a:pt x="36" y="256"/>
                  <a:pt x="35" y="256"/>
                  <a:pt x="35" y="256"/>
                </a:cubicBezTo>
                <a:close/>
                <a:moveTo>
                  <a:pt x="27" y="255"/>
                </a:moveTo>
                <a:cubicBezTo>
                  <a:pt x="27" y="255"/>
                  <a:pt x="28" y="254"/>
                  <a:pt x="28" y="254"/>
                </a:cubicBezTo>
                <a:cubicBezTo>
                  <a:pt x="27" y="254"/>
                  <a:pt x="27" y="254"/>
                  <a:pt x="27" y="255"/>
                </a:cubicBezTo>
                <a:close/>
                <a:moveTo>
                  <a:pt x="8" y="244"/>
                </a:moveTo>
                <a:cubicBezTo>
                  <a:pt x="7" y="244"/>
                  <a:pt x="7" y="244"/>
                  <a:pt x="7" y="244"/>
                </a:cubicBezTo>
                <a:cubicBezTo>
                  <a:pt x="8" y="245"/>
                  <a:pt x="8" y="243"/>
                  <a:pt x="7" y="243"/>
                </a:cubicBezTo>
                <a:cubicBezTo>
                  <a:pt x="7" y="243"/>
                  <a:pt x="7" y="243"/>
                  <a:pt x="8" y="244"/>
                </a:cubicBezTo>
                <a:close/>
                <a:moveTo>
                  <a:pt x="6" y="247"/>
                </a:moveTo>
                <a:cubicBezTo>
                  <a:pt x="7" y="248"/>
                  <a:pt x="9" y="244"/>
                  <a:pt x="8" y="244"/>
                </a:cubicBezTo>
                <a:cubicBezTo>
                  <a:pt x="7" y="245"/>
                  <a:pt x="7" y="246"/>
                  <a:pt x="6" y="247"/>
                </a:cubicBezTo>
                <a:close/>
                <a:moveTo>
                  <a:pt x="11" y="248"/>
                </a:moveTo>
                <a:cubicBezTo>
                  <a:pt x="12" y="248"/>
                  <a:pt x="12" y="247"/>
                  <a:pt x="11" y="247"/>
                </a:cubicBezTo>
                <a:cubicBezTo>
                  <a:pt x="11" y="247"/>
                  <a:pt x="11" y="248"/>
                  <a:pt x="11" y="248"/>
                </a:cubicBezTo>
                <a:close/>
                <a:moveTo>
                  <a:pt x="32" y="264"/>
                </a:moveTo>
                <a:cubicBezTo>
                  <a:pt x="33" y="264"/>
                  <a:pt x="33" y="264"/>
                  <a:pt x="33" y="263"/>
                </a:cubicBezTo>
                <a:cubicBezTo>
                  <a:pt x="32" y="263"/>
                  <a:pt x="32" y="263"/>
                  <a:pt x="32" y="264"/>
                </a:cubicBezTo>
                <a:close/>
                <a:moveTo>
                  <a:pt x="10" y="250"/>
                </a:moveTo>
                <a:cubicBezTo>
                  <a:pt x="10" y="250"/>
                  <a:pt x="11" y="249"/>
                  <a:pt x="11" y="249"/>
                </a:cubicBezTo>
                <a:cubicBezTo>
                  <a:pt x="10" y="248"/>
                  <a:pt x="10" y="248"/>
                  <a:pt x="10" y="248"/>
                </a:cubicBezTo>
                <a:cubicBezTo>
                  <a:pt x="10" y="249"/>
                  <a:pt x="9" y="249"/>
                  <a:pt x="10" y="250"/>
                </a:cubicBezTo>
                <a:close/>
                <a:moveTo>
                  <a:pt x="7" y="252"/>
                </a:moveTo>
                <a:cubicBezTo>
                  <a:pt x="7" y="251"/>
                  <a:pt x="9" y="249"/>
                  <a:pt x="8" y="248"/>
                </a:cubicBezTo>
                <a:cubicBezTo>
                  <a:pt x="8" y="249"/>
                  <a:pt x="6" y="251"/>
                  <a:pt x="7" y="252"/>
                </a:cubicBezTo>
                <a:close/>
                <a:moveTo>
                  <a:pt x="3" y="247"/>
                </a:moveTo>
                <a:cubicBezTo>
                  <a:pt x="3" y="246"/>
                  <a:pt x="4" y="246"/>
                  <a:pt x="4" y="246"/>
                </a:cubicBezTo>
                <a:cubicBezTo>
                  <a:pt x="3" y="246"/>
                  <a:pt x="2" y="246"/>
                  <a:pt x="3" y="247"/>
                </a:cubicBezTo>
                <a:close/>
                <a:moveTo>
                  <a:pt x="0" y="255"/>
                </a:moveTo>
                <a:cubicBezTo>
                  <a:pt x="1" y="253"/>
                  <a:pt x="3" y="253"/>
                  <a:pt x="2" y="251"/>
                </a:cubicBezTo>
                <a:cubicBezTo>
                  <a:pt x="2" y="253"/>
                  <a:pt x="0" y="254"/>
                  <a:pt x="0" y="255"/>
                </a:cubicBezTo>
                <a:close/>
                <a:moveTo>
                  <a:pt x="30" y="271"/>
                </a:moveTo>
                <a:cubicBezTo>
                  <a:pt x="30" y="271"/>
                  <a:pt x="31" y="271"/>
                  <a:pt x="31" y="271"/>
                </a:cubicBezTo>
                <a:cubicBezTo>
                  <a:pt x="31" y="271"/>
                  <a:pt x="30" y="270"/>
                  <a:pt x="30" y="271"/>
                </a:cubicBezTo>
                <a:close/>
                <a:moveTo>
                  <a:pt x="34" y="274"/>
                </a:moveTo>
                <a:cubicBezTo>
                  <a:pt x="35" y="275"/>
                  <a:pt x="34" y="275"/>
                  <a:pt x="35" y="275"/>
                </a:cubicBezTo>
                <a:cubicBezTo>
                  <a:pt x="36" y="275"/>
                  <a:pt x="35" y="275"/>
                  <a:pt x="35" y="274"/>
                </a:cubicBezTo>
                <a:cubicBezTo>
                  <a:pt x="35" y="274"/>
                  <a:pt x="35" y="274"/>
                  <a:pt x="34" y="274"/>
                </a:cubicBezTo>
                <a:close/>
                <a:moveTo>
                  <a:pt x="3" y="254"/>
                </a:moveTo>
                <a:cubicBezTo>
                  <a:pt x="2" y="254"/>
                  <a:pt x="2" y="254"/>
                  <a:pt x="2" y="253"/>
                </a:cubicBezTo>
                <a:cubicBezTo>
                  <a:pt x="2" y="254"/>
                  <a:pt x="2" y="254"/>
                  <a:pt x="2" y="254"/>
                </a:cubicBezTo>
                <a:cubicBezTo>
                  <a:pt x="2" y="254"/>
                  <a:pt x="4" y="254"/>
                  <a:pt x="3" y="253"/>
                </a:cubicBezTo>
                <a:lnTo>
                  <a:pt x="3" y="254"/>
                </a:lnTo>
                <a:close/>
                <a:moveTo>
                  <a:pt x="27" y="271"/>
                </a:moveTo>
                <a:cubicBezTo>
                  <a:pt x="27" y="271"/>
                  <a:pt x="27" y="272"/>
                  <a:pt x="28" y="271"/>
                </a:cubicBezTo>
                <a:cubicBezTo>
                  <a:pt x="28" y="271"/>
                  <a:pt x="27" y="270"/>
                  <a:pt x="27" y="271"/>
                </a:cubicBezTo>
                <a:close/>
                <a:moveTo>
                  <a:pt x="31" y="278"/>
                </a:moveTo>
                <a:cubicBezTo>
                  <a:pt x="31" y="277"/>
                  <a:pt x="30" y="277"/>
                  <a:pt x="30" y="276"/>
                </a:cubicBezTo>
                <a:cubicBezTo>
                  <a:pt x="30" y="277"/>
                  <a:pt x="31" y="277"/>
                  <a:pt x="31" y="278"/>
                </a:cubicBezTo>
                <a:close/>
                <a:moveTo>
                  <a:pt x="31" y="281"/>
                </a:moveTo>
                <a:cubicBezTo>
                  <a:pt x="32" y="281"/>
                  <a:pt x="32" y="281"/>
                  <a:pt x="32" y="281"/>
                </a:cubicBezTo>
                <a:cubicBezTo>
                  <a:pt x="32" y="280"/>
                  <a:pt x="32" y="280"/>
                  <a:pt x="33" y="280"/>
                </a:cubicBezTo>
                <a:cubicBezTo>
                  <a:pt x="33" y="280"/>
                  <a:pt x="33" y="279"/>
                  <a:pt x="33" y="279"/>
                </a:cubicBezTo>
                <a:cubicBezTo>
                  <a:pt x="32" y="280"/>
                  <a:pt x="32" y="281"/>
                  <a:pt x="31" y="281"/>
                </a:cubicBezTo>
                <a:close/>
                <a:moveTo>
                  <a:pt x="782" y="255"/>
                </a:moveTo>
                <a:cubicBezTo>
                  <a:pt x="781" y="255"/>
                  <a:pt x="779" y="253"/>
                  <a:pt x="779" y="256"/>
                </a:cubicBezTo>
                <a:cubicBezTo>
                  <a:pt x="781" y="259"/>
                  <a:pt x="782" y="261"/>
                  <a:pt x="783" y="263"/>
                </a:cubicBezTo>
                <a:cubicBezTo>
                  <a:pt x="781" y="263"/>
                  <a:pt x="777" y="259"/>
                  <a:pt x="774" y="258"/>
                </a:cubicBezTo>
                <a:cubicBezTo>
                  <a:pt x="775" y="259"/>
                  <a:pt x="777" y="263"/>
                  <a:pt x="778" y="264"/>
                </a:cubicBezTo>
                <a:cubicBezTo>
                  <a:pt x="779" y="267"/>
                  <a:pt x="779" y="268"/>
                  <a:pt x="780" y="271"/>
                </a:cubicBezTo>
                <a:cubicBezTo>
                  <a:pt x="779" y="271"/>
                  <a:pt x="779" y="271"/>
                  <a:pt x="779" y="272"/>
                </a:cubicBezTo>
                <a:cubicBezTo>
                  <a:pt x="776" y="269"/>
                  <a:pt x="775" y="267"/>
                  <a:pt x="772" y="264"/>
                </a:cubicBezTo>
                <a:cubicBezTo>
                  <a:pt x="771" y="262"/>
                  <a:pt x="772" y="262"/>
                  <a:pt x="771" y="260"/>
                </a:cubicBezTo>
                <a:cubicBezTo>
                  <a:pt x="770" y="259"/>
                  <a:pt x="767" y="254"/>
                  <a:pt x="766" y="252"/>
                </a:cubicBezTo>
                <a:cubicBezTo>
                  <a:pt x="766" y="254"/>
                  <a:pt x="763" y="249"/>
                  <a:pt x="762" y="246"/>
                </a:cubicBezTo>
                <a:cubicBezTo>
                  <a:pt x="763" y="250"/>
                  <a:pt x="761" y="249"/>
                  <a:pt x="764" y="255"/>
                </a:cubicBezTo>
                <a:cubicBezTo>
                  <a:pt x="763" y="252"/>
                  <a:pt x="764" y="254"/>
                  <a:pt x="765" y="256"/>
                </a:cubicBezTo>
                <a:cubicBezTo>
                  <a:pt x="765" y="257"/>
                  <a:pt x="765" y="255"/>
                  <a:pt x="765" y="255"/>
                </a:cubicBezTo>
                <a:cubicBezTo>
                  <a:pt x="766" y="256"/>
                  <a:pt x="766" y="257"/>
                  <a:pt x="766" y="258"/>
                </a:cubicBezTo>
                <a:cubicBezTo>
                  <a:pt x="767" y="259"/>
                  <a:pt x="768" y="260"/>
                  <a:pt x="770" y="260"/>
                </a:cubicBezTo>
                <a:cubicBezTo>
                  <a:pt x="770" y="262"/>
                  <a:pt x="771" y="264"/>
                  <a:pt x="772" y="267"/>
                </a:cubicBezTo>
                <a:cubicBezTo>
                  <a:pt x="771" y="267"/>
                  <a:pt x="768" y="261"/>
                  <a:pt x="769" y="264"/>
                </a:cubicBezTo>
                <a:cubicBezTo>
                  <a:pt x="768" y="262"/>
                  <a:pt x="766" y="259"/>
                  <a:pt x="766" y="260"/>
                </a:cubicBezTo>
                <a:cubicBezTo>
                  <a:pt x="766" y="259"/>
                  <a:pt x="764" y="256"/>
                  <a:pt x="764" y="255"/>
                </a:cubicBezTo>
                <a:cubicBezTo>
                  <a:pt x="763" y="254"/>
                  <a:pt x="762" y="254"/>
                  <a:pt x="761" y="253"/>
                </a:cubicBezTo>
                <a:cubicBezTo>
                  <a:pt x="761" y="252"/>
                  <a:pt x="762" y="253"/>
                  <a:pt x="762" y="252"/>
                </a:cubicBezTo>
                <a:cubicBezTo>
                  <a:pt x="762" y="251"/>
                  <a:pt x="761" y="249"/>
                  <a:pt x="761" y="249"/>
                </a:cubicBezTo>
                <a:cubicBezTo>
                  <a:pt x="757" y="243"/>
                  <a:pt x="757" y="246"/>
                  <a:pt x="752" y="241"/>
                </a:cubicBezTo>
                <a:cubicBezTo>
                  <a:pt x="752" y="241"/>
                  <a:pt x="755" y="244"/>
                  <a:pt x="755" y="245"/>
                </a:cubicBezTo>
                <a:cubicBezTo>
                  <a:pt x="755" y="246"/>
                  <a:pt x="755" y="245"/>
                  <a:pt x="755" y="244"/>
                </a:cubicBezTo>
                <a:cubicBezTo>
                  <a:pt x="755" y="244"/>
                  <a:pt x="755" y="246"/>
                  <a:pt x="756" y="246"/>
                </a:cubicBezTo>
                <a:cubicBezTo>
                  <a:pt x="757" y="248"/>
                  <a:pt x="756" y="247"/>
                  <a:pt x="757" y="249"/>
                </a:cubicBezTo>
                <a:cubicBezTo>
                  <a:pt x="755" y="246"/>
                  <a:pt x="755" y="248"/>
                  <a:pt x="753" y="248"/>
                </a:cubicBezTo>
                <a:cubicBezTo>
                  <a:pt x="752" y="245"/>
                  <a:pt x="751" y="244"/>
                  <a:pt x="750" y="245"/>
                </a:cubicBezTo>
                <a:cubicBezTo>
                  <a:pt x="748" y="242"/>
                  <a:pt x="747" y="243"/>
                  <a:pt x="745" y="239"/>
                </a:cubicBezTo>
                <a:cubicBezTo>
                  <a:pt x="744" y="239"/>
                  <a:pt x="744" y="239"/>
                  <a:pt x="744" y="239"/>
                </a:cubicBezTo>
                <a:cubicBezTo>
                  <a:pt x="743" y="237"/>
                  <a:pt x="741" y="236"/>
                  <a:pt x="739" y="233"/>
                </a:cubicBezTo>
                <a:cubicBezTo>
                  <a:pt x="739" y="232"/>
                  <a:pt x="739" y="231"/>
                  <a:pt x="740" y="231"/>
                </a:cubicBezTo>
                <a:cubicBezTo>
                  <a:pt x="741" y="233"/>
                  <a:pt x="741" y="234"/>
                  <a:pt x="742" y="234"/>
                </a:cubicBezTo>
                <a:cubicBezTo>
                  <a:pt x="742" y="234"/>
                  <a:pt x="741" y="231"/>
                  <a:pt x="743" y="234"/>
                </a:cubicBezTo>
                <a:cubicBezTo>
                  <a:pt x="743" y="233"/>
                  <a:pt x="742" y="232"/>
                  <a:pt x="741" y="231"/>
                </a:cubicBezTo>
                <a:cubicBezTo>
                  <a:pt x="740" y="230"/>
                  <a:pt x="741" y="231"/>
                  <a:pt x="740" y="231"/>
                </a:cubicBezTo>
                <a:cubicBezTo>
                  <a:pt x="739" y="227"/>
                  <a:pt x="737" y="229"/>
                  <a:pt x="736" y="226"/>
                </a:cubicBezTo>
                <a:cubicBezTo>
                  <a:pt x="736" y="227"/>
                  <a:pt x="735" y="226"/>
                  <a:pt x="733" y="224"/>
                </a:cubicBezTo>
                <a:cubicBezTo>
                  <a:pt x="734" y="226"/>
                  <a:pt x="737" y="229"/>
                  <a:pt x="738" y="231"/>
                </a:cubicBezTo>
                <a:cubicBezTo>
                  <a:pt x="735" y="229"/>
                  <a:pt x="728" y="217"/>
                  <a:pt x="726" y="218"/>
                </a:cubicBezTo>
                <a:cubicBezTo>
                  <a:pt x="724" y="215"/>
                  <a:pt x="723" y="213"/>
                  <a:pt x="721" y="210"/>
                </a:cubicBezTo>
                <a:cubicBezTo>
                  <a:pt x="715" y="205"/>
                  <a:pt x="707" y="195"/>
                  <a:pt x="698" y="186"/>
                </a:cubicBezTo>
                <a:cubicBezTo>
                  <a:pt x="698" y="186"/>
                  <a:pt x="701" y="188"/>
                  <a:pt x="700" y="188"/>
                </a:cubicBezTo>
                <a:cubicBezTo>
                  <a:pt x="696" y="184"/>
                  <a:pt x="693" y="182"/>
                  <a:pt x="688" y="177"/>
                </a:cubicBezTo>
                <a:cubicBezTo>
                  <a:pt x="689" y="178"/>
                  <a:pt x="690" y="178"/>
                  <a:pt x="690" y="177"/>
                </a:cubicBezTo>
                <a:cubicBezTo>
                  <a:pt x="689" y="176"/>
                  <a:pt x="689" y="176"/>
                  <a:pt x="689" y="176"/>
                </a:cubicBezTo>
                <a:cubicBezTo>
                  <a:pt x="687" y="174"/>
                  <a:pt x="689" y="177"/>
                  <a:pt x="688" y="177"/>
                </a:cubicBezTo>
                <a:cubicBezTo>
                  <a:pt x="686" y="175"/>
                  <a:pt x="687" y="175"/>
                  <a:pt x="686" y="174"/>
                </a:cubicBezTo>
                <a:cubicBezTo>
                  <a:pt x="684" y="172"/>
                  <a:pt x="686" y="174"/>
                  <a:pt x="684" y="173"/>
                </a:cubicBezTo>
                <a:cubicBezTo>
                  <a:pt x="683" y="172"/>
                  <a:pt x="682" y="169"/>
                  <a:pt x="681" y="170"/>
                </a:cubicBezTo>
                <a:cubicBezTo>
                  <a:pt x="680" y="169"/>
                  <a:pt x="681" y="169"/>
                  <a:pt x="681" y="169"/>
                </a:cubicBezTo>
                <a:cubicBezTo>
                  <a:pt x="680" y="168"/>
                  <a:pt x="679" y="168"/>
                  <a:pt x="678" y="168"/>
                </a:cubicBezTo>
                <a:cubicBezTo>
                  <a:pt x="676" y="165"/>
                  <a:pt x="672" y="163"/>
                  <a:pt x="672" y="161"/>
                </a:cubicBezTo>
                <a:cubicBezTo>
                  <a:pt x="670" y="160"/>
                  <a:pt x="662" y="154"/>
                  <a:pt x="657" y="149"/>
                </a:cubicBezTo>
                <a:cubicBezTo>
                  <a:pt x="660" y="152"/>
                  <a:pt x="654" y="146"/>
                  <a:pt x="654" y="146"/>
                </a:cubicBezTo>
                <a:cubicBezTo>
                  <a:pt x="653" y="145"/>
                  <a:pt x="653" y="145"/>
                  <a:pt x="652" y="145"/>
                </a:cubicBezTo>
                <a:cubicBezTo>
                  <a:pt x="648" y="142"/>
                  <a:pt x="644" y="139"/>
                  <a:pt x="645" y="138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7"/>
                  <a:pt x="641" y="136"/>
                  <a:pt x="640" y="136"/>
                </a:cubicBezTo>
                <a:cubicBezTo>
                  <a:pt x="637" y="133"/>
                  <a:pt x="636" y="133"/>
                  <a:pt x="633" y="130"/>
                </a:cubicBezTo>
                <a:cubicBezTo>
                  <a:pt x="633" y="130"/>
                  <a:pt x="632" y="129"/>
                  <a:pt x="633" y="129"/>
                </a:cubicBezTo>
                <a:cubicBezTo>
                  <a:pt x="629" y="126"/>
                  <a:pt x="631" y="129"/>
                  <a:pt x="629" y="128"/>
                </a:cubicBezTo>
                <a:cubicBezTo>
                  <a:pt x="628" y="126"/>
                  <a:pt x="625" y="124"/>
                  <a:pt x="622" y="123"/>
                </a:cubicBezTo>
                <a:cubicBezTo>
                  <a:pt x="626" y="124"/>
                  <a:pt x="620" y="120"/>
                  <a:pt x="618" y="120"/>
                </a:cubicBezTo>
                <a:cubicBezTo>
                  <a:pt x="618" y="120"/>
                  <a:pt x="620" y="122"/>
                  <a:pt x="621" y="122"/>
                </a:cubicBezTo>
                <a:cubicBezTo>
                  <a:pt x="623" y="124"/>
                  <a:pt x="615" y="119"/>
                  <a:pt x="617" y="119"/>
                </a:cubicBezTo>
                <a:cubicBezTo>
                  <a:pt x="614" y="117"/>
                  <a:pt x="614" y="117"/>
                  <a:pt x="614" y="117"/>
                </a:cubicBezTo>
                <a:cubicBezTo>
                  <a:pt x="613" y="116"/>
                  <a:pt x="614" y="118"/>
                  <a:pt x="611" y="116"/>
                </a:cubicBezTo>
                <a:cubicBezTo>
                  <a:pt x="611" y="116"/>
                  <a:pt x="613" y="116"/>
                  <a:pt x="612" y="115"/>
                </a:cubicBezTo>
                <a:cubicBezTo>
                  <a:pt x="610" y="114"/>
                  <a:pt x="612" y="116"/>
                  <a:pt x="610" y="115"/>
                </a:cubicBezTo>
                <a:cubicBezTo>
                  <a:pt x="607" y="112"/>
                  <a:pt x="602" y="111"/>
                  <a:pt x="596" y="106"/>
                </a:cubicBezTo>
                <a:cubicBezTo>
                  <a:pt x="596" y="106"/>
                  <a:pt x="595" y="106"/>
                  <a:pt x="595" y="105"/>
                </a:cubicBezTo>
                <a:cubicBezTo>
                  <a:pt x="594" y="105"/>
                  <a:pt x="594" y="105"/>
                  <a:pt x="594" y="106"/>
                </a:cubicBezTo>
                <a:cubicBezTo>
                  <a:pt x="587" y="101"/>
                  <a:pt x="583" y="99"/>
                  <a:pt x="576" y="95"/>
                </a:cubicBezTo>
                <a:cubicBezTo>
                  <a:pt x="573" y="94"/>
                  <a:pt x="576" y="96"/>
                  <a:pt x="575" y="96"/>
                </a:cubicBezTo>
                <a:cubicBezTo>
                  <a:pt x="575" y="95"/>
                  <a:pt x="571" y="94"/>
                  <a:pt x="571" y="94"/>
                </a:cubicBezTo>
                <a:cubicBezTo>
                  <a:pt x="568" y="92"/>
                  <a:pt x="566" y="90"/>
                  <a:pt x="562" y="88"/>
                </a:cubicBezTo>
                <a:cubicBezTo>
                  <a:pt x="555" y="85"/>
                  <a:pt x="548" y="82"/>
                  <a:pt x="540" y="79"/>
                </a:cubicBezTo>
                <a:cubicBezTo>
                  <a:pt x="540" y="78"/>
                  <a:pt x="540" y="78"/>
                  <a:pt x="540" y="78"/>
                </a:cubicBezTo>
                <a:cubicBezTo>
                  <a:pt x="537" y="77"/>
                  <a:pt x="535" y="76"/>
                  <a:pt x="533" y="75"/>
                </a:cubicBezTo>
                <a:cubicBezTo>
                  <a:pt x="530" y="74"/>
                  <a:pt x="529" y="74"/>
                  <a:pt x="526" y="73"/>
                </a:cubicBezTo>
                <a:cubicBezTo>
                  <a:pt x="526" y="72"/>
                  <a:pt x="526" y="72"/>
                  <a:pt x="526" y="72"/>
                </a:cubicBezTo>
                <a:cubicBezTo>
                  <a:pt x="521" y="71"/>
                  <a:pt x="517" y="70"/>
                  <a:pt x="514" y="68"/>
                </a:cubicBezTo>
                <a:cubicBezTo>
                  <a:pt x="510" y="68"/>
                  <a:pt x="504" y="65"/>
                  <a:pt x="502" y="64"/>
                </a:cubicBezTo>
                <a:cubicBezTo>
                  <a:pt x="500" y="63"/>
                  <a:pt x="502" y="65"/>
                  <a:pt x="502" y="65"/>
                </a:cubicBezTo>
                <a:cubicBezTo>
                  <a:pt x="497" y="64"/>
                  <a:pt x="493" y="62"/>
                  <a:pt x="488" y="60"/>
                </a:cubicBezTo>
                <a:cubicBezTo>
                  <a:pt x="485" y="60"/>
                  <a:pt x="481" y="60"/>
                  <a:pt x="480" y="59"/>
                </a:cubicBezTo>
                <a:cubicBezTo>
                  <a:pt x="483" y="59"/>
                  <a:pt x="485" y="60"/>
                  <a:pt x="484" y="59"/>
                </a:cubicBezTo>
                <a:cubicBezTo>
                  <a:pt x="482" y="58"/>
                  <a:pt x="480" y="59"/>
                  <a:pt x="480" y="58"/>
                </a:cubicBezTo>
                <a:cubicBezTo>
                  <a:pt x="479" y="58"/>
                  <a:pt x="479" y="58"/>
                  <a:pt x="479" y="59"/>
                </a:cubicBezTo>
                <a:cubicBezTo>
                  <a:pt x="474" y="58"/>
                  <a:pt x="470" y="57"/>
                  <a:pt x="468" y="56"/>
                </a:cubicBezTo>
                <a:cubicBezTo>
                  <a:pt x="466" y="56"/>
                  <a:pt x="469" y="57"/>
                  <a:pt x="464" y="56"/>
                </a:cubicBezTo>
                <a:cubicBezTo>
                  <a:pt x="465" y="55"/>
                  <a:pt x="461" y="54"/>
                  <a:pt x="459" y="54"/>
                </a:cubicBezTo>
                <a:cubicBezTo>
                  <a:pt x="459" y="54"/>
                  <a:pt x="459" y="54"/>
                  <a:pt x="458" y="54"/>
                </a:cubicBezTo>
                <a:cubicBezTo>
                  <a:pt x="458" y="54"/>
                  <a:pt x="459" y="54"/>
                  <a:pt x="461" y="54"/>
                </a:cubicBezTo>
                <a:cubicBezTo>
                  <a:pt x="461" y="53"/>
                  <a:pt x="460" y="53"/>
                  <a:pt x="458" y="53"/>
                </a:cubicBezTo>
                <a:cubicBezTo>
                  <a:pt x="457" y="53"/>
                  <a:pt x="456" y="53"/>
                  <a:pt x="456" y="54"/>
                </a:cubicBezTo>
                <a:cubicBezTo>
                  <a:pt x="453" y="53"/>
                  <a:pt x="452" y="52"/>
                  <a:pt x="450" y="52"/>
                </a:cubicBezTo>
                <a:cubicBezTo>
                  <a:pt x="448" y="51"/>
                  <a:pt x="451" y="52"/>
                  <a:pt x="450" y="52"/>
                </a:cubicBezTo>
                <a:cubicBezTo>
                  <a:pt x="442" y="51"/>
                  <a:pt x="434" y="51"/>
                  <a:pt x="428" y="49"/>
                </a:cubicBezTo>
                <a:cubicBezTo>
                  <a:pt x="426" y="49"/>
                  <a:pt x="429" y="50"/>
                  <a:pt x="427" y="50"/>
                </a:cubicBezTo>
                <a:cubicBezTo>
                  <a:pt x="424" y="50"/>
                  <a:pt x="424" y="49"/>
                  <a:pt x="426" y="49"/>
                </a:cubicBezTo>
                <a:cubicBezTo>
                  <a:pt x="426" y="48"/>
                  <a:pt x="425" y="49"/>
                  <a:pt x="423" y="48"/>
                </a:cubicBezTo>
                <a:cubicBezTo>
                  <a:pt x="423" y="49"/>
                  <a:pt x="423" y="49"/>
                  <a:pt x="423" y="49"/>
                </a:cubicBezTo>
                <a:cubicBezTo>
                  <a:pt x="416" y="48"/>
                  <a:pt x="410" y="48"/>
                  <a:pt x="402" y="48"/>
                </a:cubicBezTo>
                <a:cubicBezTo>
                  <a:pt x="404" y="47"/>
                  <a:pt x="401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4" y="47"/>
                  <a:pt x="393" y="46"/>
                  <a:pt x="391" y="46"/>
                </a:cubicBezTo>
                <a:cubicBezTo>
                  <a:pt x="389" y="46"/>
                  <a:pt x="395" y="47"/>
                  <a:pt x="393" y="48"/>
                </a:cubicBezTo>
                <a:cubicBezTo>
                  <a:pt x="390" y="47"/>
                  <a:pt x="390" y="47"/>
                  <a:pt x="388" y="47"/>
                </a:cubicBezTo>
                <a:cubicBezTo>
                  <a:pt x="386" y="47"/>
                  <a:pt x="388" y="47"/>
                  <a:pt x="388" y="48"/>
                </a:cubicBezTo>
                <a:cubicBezTo>
                  <a:pt x="385" y="48"/>
                  <a:pt x="385" y="47"/>
                  <a:pt x="382" y="48"/>
                </a:cubicBezTo>
                <a:cubicBezTo>
                  <a:pt x="382" y="47"/>
                  <a:pt x="383" y="47"/>
                  <a:pt x="384" y="47"/>
                </a:cubicBezTo>
                <a:cubicBezTo>
                  <a:pt x="383" y="47"/>
                  <a:pt x="380" y="48"/>
                  <a:pt x="380" y="47"/>
                </a:cubicBezTo>
                <a:cubicBezTo>
                  <a:pt x="379" y="47"/>
                  <a:pt x="380" y="48"/>
                  <a:pt x="377" y="48"/>
                </a:cubicBezTo>
                <a:cubicBezTo>
                  <a:pt x="376" y="47"/>
                  <a:pt x="377" y="47"/>
                  <a:pt x="376" y="47"/>
                </a:cubicBezTo>
                <a:cubicBezTo>
                  <a:pt x="375" y="47"/>
                  <a:pt x="371" y="48"/>
                  <a:pt x="375" y="48"/>
                </a:cubicBezTo>
                <a:cubicBezTo>
                  <a:pt x="374" y="48"/>
                  <a:pt x="373" y="49"/>
                  <a:pt x="371" y="49"/>
                </a:cubicBezTo>
                <a:cubicBezTo>
                  <a:pt x="372" y="48"/>
                  <a:pt x="370" y="48"/>
                  <a:pt x="371" y="47"/>
                </a:cubicBezTo>
                <a:cubicBezTo>
                  <a:pt x="370" y="47"/>
                  <a:pt x="367" y="48"/>
                  <a:pt x="368" y="47"/>
                </a:cubicBezTo>
                <a:cubicBezTo>
                  <a:pt x="365" y="48"/>
                  <a:pt x="363" y="48"/>
                  <a:pt x="361" y="48"/>
                </a:cubicBezTo>
                <a:cubicBezTo>
                  <a:pt x="361" y="47"/>
                  <a:pt x="362" y="47"/>
                  <a:pt x="363" y="47"/>
                </a:cubicBezTo>
                <a:cubicBezTo>
                  <a:pt x="363" y="47"/>
                  <a:pt x="361" y="47"/>
                  <a:pt x="359" y="47"/>
                </a:cubicBezTo>
                <a:cubicBezTo>
                  <a:pt x="358" y="48"/>
                  <a:pt x="355" y="48"/>
                  <a:pt x="351" y="48"/>
                </a:cubicBezTo>
                <a:cubicBezTo>
                  <a:pt x="351" y="49"/>
                  <a:pt x="354" y="48"/>
                  <a:pt x="354" y="49"/>
                </a:cubicBezTo>
                <a:cubicBezTo>
                  <a:pt x="350" y="50"/>
                  <a:pt x="351" y="49"/>
                  <a:pt x="348" y="49"/>
                </a:cubicBezTo>
                <a:cubicBezTo>
                  <a:pt x="350" y="50"/>
                  <a:pt x="344" y="50"/>
                  <a:pt x="342" y="50"/>
                </a:cubicBezTo>
                <a:cubicBezTo>
                  <a:pt x="340" y="50"/>
                  <a:pt x="343" y="50"/>
                  <a:pt x="341" y="51"/>
                </a:cubicBezTo>
                <a:cubicBezTo>
                  <a:pt x="336" y="52"/>
                  <a:pt x="334" y="52"/>
                  <a:pt x="332" y="51"/>
                </a:cubicBezTo>
                <a:cubicBezTo>
                  <a:pt x="334" y="50"/>
                  <a:pt x="335" y="51"/>
                  <a:pt x="335" y="5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36" y="50"/>
                  <a:pt x="334" y="51"/>
                  <a:pt x="335" y="50"/>
                </a:cubicBezTo>
                <a:cubicBezTo>
                  <a:pt x="331" y="51"/>
                  <a:pt x="331" y="51"/>
                  <a:pt x="331" y="52"/>
                </a:cubicBezTo>
                <a:cubicBezTo>
                  <a:pt x="330" y="51"/>
                  <a:pt x="326" y="51"/>
                  <a:pt x="326" y="52"/>
                </a:cubicBezTo>
                <a:cubicBezTo>
                  <a:pt x="323" y="53"/>
                  <a:pt x="325" y="52"/>
                  <a:pt x="326" y="51"/>
                </a:cubicBezTo>
                <a:cubicBezTo>
                  <a:pt x="326" y="51"/>
                  <a:pt x="322" y="52"/>
                  <a:pt x="321" y="53"/>
                </a:cubicBezTo>
                <a:cubicBezTo>
                  <a:pt x="321" y="53"/>
                  <a:pt x="322" y="53"/>
                  <a:pt x="323" y="53"/>
                </a:cubicBezTo>
                <a:cubicBezTo>
                  <a:pt x="321" y="53"/>
                  <a:pt x="315" y="54"/>
                  <a:pt x="316" y="55"/>
                </a:cubicBezTo>
                <a:cubicBezTo>
                  <a:pt x="314" y="56"/>
                  <a:pt x="314" y="55"/>
                  <a:pt x="312" y="55"/>
                </a:cubicBezTo>
                <a:cubicBezTo>
                  <a:pt x="313" y="55"/>
                  <a:pt x="314" y="54"/>
                  <a:pt x="315" y="54"/>
                </a:cubicBezTo>
                <a:cubicBezTo>
                  <a:pt x="317" y="53"/>
                  <a:pt x="317" y="53"/>
                  <a:pt x="320" y="52"/>
                </a:cubicBezTo>
                <a:cubicBezTo>
                  <a:pt x="319" y="52"/>
                  <a:pt x="314" y="54"/>
                  <a:pt x="313" y="54"/>
                </a:cubicBezTo>
                <a:cubicBezTo>
                  <a:pt x="310" y="54"/>
                  <a:pt x="314" y="54"/>
                  <a:pt x="312" y="55"/>
                </a:cubicBezTo>
                <a:cubicBezTo>
                  <a:pt x="308" y="56"/>
                  <a:pt x="308" y="56"/>
                  <a:pt x="304" y="57"/>
                </a:cubicBezTo>
                <a:cubicBezTo>
                  <a:pt x="305" y="57"/>
                  <a:pt x="307" y="57"/>
                  <a:pt x="307" y="56"/>
                </a:cubicBezTo>
                <a:cubicBezTo>
                  <a:pt x="305" y="56"/>
                  <a:pt x="302" y="58"/>
                  <a:pt x="302" y="58"/>
                </a:cubicBezTo>
                <a:cubicBezTo>
                  <a:pt x="299" y="59"/>
                  <a:pt x="304" y="57"/>
                  <a:pt x="301" y="58"/>
                </a:cubicBezTo>
                <a:cubicBezTo>
                  <a:pt x="301" y="57"/>
                  <a:pt x="304" y="57"/>
                  <a:pt x="303" y="57"/>
                </a:cubicBezTo>
                <a:cubicBezTo>
                  <a:pt x="303" y="57"/>
                  <a:pt x="298" y="58"/>
                  <a:pt x="297" y="58"/>
                </a:cubicBezTo>
                <a:cubicBezTo>
                  <a:pt x="298" y="59"/>
                  <a:pt x="301" y="57"/>
                  <a:pt x="301" y="58"/>
                </a:cubicBezTo>
                <a:cubicBezTo>
                  <a:pt x="296" y="59"/>
                  <a:pt x="295" y="60"/>
                  <a:pt x="292" y="60"/>
                </a:cubicBezTo>
                <a:cubicBezTo>
                  <a:pt x="290" y="61"/>
                  <a:pt x="289" y="61"/>
                  <a:pt x="289" y="62"/>
                </a:cubicBezTo>
                <a:cubicBezTo>
                  <a:pt x="288" y="62"/>
                  <a:pt x="283" y="62"/>
                  <a:pt x="283" y="63"/>
                </a:cubicBezTo>
                <a:cubicBezTo>
                  <a:pt x="279" y="65"/>
                  <a:pt x="279" y="64"/>
                  <a:pt x="276" y="65"/>
                </a:cubicBezTo>
                <a:cubicBezTo>
                  <a:pt x="274" y="66"/>
                  <a:pt x="277" y="66"/>
                  <a:pt x="276" y="66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5" y="65"/>
                  <a:pt x="264" y="71"/>
                  <a:pt x="260" y="71"/>
                </a:cubicBezTo>
                <a:cubicBezTo>
                  <a:pt x="259" y="72"/>
                  <a:pt x="259" y="72"/>
                  <a:pt x="259" y="73"/>
                </a:cubicBezTo>
                <a:cubicBezTo>
                  <a:pt x="257" y="73"/>
                  <a:pt x="254" y="74"/>
                  <a:pt x="253" y="75"/>
                </a:cubicBezTo>
                <a:cubicBezTo>
                  <a:pt x="253" y="75"/>
                  <a:pt x="253" y="75"/>
                  <a:pt x="253" y="74"/>
                </a:cubicBezTo>
                <a:cubicBezTo>
                  <a:pt x="248" y="77"/>
                  <a:pt x="246" y="78"/>
                  <a:pt x="239" y="81"/>
                </a:cubicBezTo>
                <a:cubicBezTo>
                  <a:pt x="240" y="80"/>
                  <a:pt x="244" y="78"/>
                  <a:pt x="245" y="78"/>
                </a:cubicBezTo>
                <a:cubicBezTo>
                  <a:pt x="244" y="78"/>
                  <a:pt x="244" y="76"/>
                  <a:pt x="243" y="77"/>
                </a:cubicBezTo>
                <a:cubicBezTo>
                  <a:pt x="243" y="77"/>
                  <a:pt x="242" y="76"/>
                  <a:pt x="243" y="75"/>
                </a:cubicBezTo>
                <a:cubicBezTo>
                  <a:pt x="244" y="75"/>
                  <a:pt x="244" y="75"/>
                  <a:pt x="245" y="75"/>
                </a:cubicBezTo>
                <a:cubicBezTo>
                  <a:pt x="247" y="74"/>
                  <a:pt x="243" y="74"/>
                  <a:pt x="246" y="73"/>
                </a:cubicBezTo>
                <a:cubicBezTo>
                  <a:pt x="245" y="73"/>
                  <a:pt x="244" y="74"/>
                  <a:pt x="243" y="75"/>
                </a:cubicBezTo>
                <a:cubicBezTo>
                  <a:pt x="243" y="73"/>
                  <a:pt x="250" y="71"/>
                  <a:pt x="252" y="71"/>
                </a:cubicBezTo>
                <a:cubicBezTo>
                  <a:pt x="254" y="70"/>
                  <a:pt x="251" y="70"/>
                  <a:pt x="254" y="69"/>
                </a:cubicBezTo>
                <a:cubicBezTo>
                  <a:pt x="247" y="70"/>
                  <a:pt x="242" y="74"/>
                  <a:pt x="237" y="76"/>
                </a:cubicBezTo>
                <a:cubicBezTo>
                  <a:pt x="236" y="76"/>
                  <a:pt x="237" y="76"/>
                  <a:pt x="237" y="76"/>
                </a:cubicBezTo>
                <a:cubicBezTo>
                  <a:pt x="235" y="77"/>
                  <a:pt x="233" y="78"/>
                  <a:pt x="233" y="78"/>
                </a:cubicBezTo>
                <a:cubicBezTo>
                  <a:pt x="234" y="77"/>
                  <a:pt x="235" y="77"/>
                  <a:pt x="235" y="76"/>
                </a:cubicBezTo>
                <a:cubicBezTo>
                  <a:pt x="232" y="77"/>
                  <a:pt x="234" y="77"/>
                  <a:pt x="231" y="78"/>
                </a:cubicBezTo>
                <a:cubicBezTo>
                  <a:pt x="229" y="78"/>
                  <a:pt x="231" y="77"/>
                  <a:pt x="227" y="79"/>
                </a:cubicBezTo>
                <a:cubicBezTo>
                  <a:pt x="227" y="78"/>
                  <a:pt x="230" y="77"/>
                  <a:pt x="231" y="76"/>
                </a:cubicBezTo>
                <a:cubicBezTo>
                  <a:pt x="229" y="77"/>
                  <a:pt x="228" y="77"/>
                  <a:pt x="224" y="79"/>
                </a:cubicBezTo>
                <a:cubicBezTo>
                  <a:pt x="227" y="76"/>
                  <a:pt x="236" y="73"/>
                  <a:pt x="233" y="72"/>
                </a:cubicBezTo>
                <a:cubicBezTo>
                  <a:pt x="233" y="72"/>
                  <a:pt x="231" y="72"/>
                  <a:pt x="231" y="72"/>
                </a:cubicBezTo>
                <a:cubicBezTo>
                  <a:pt x="229" y="73"/>
                  <a:pt x="233" y="72"/>
                  <a:pt x="230" y="73"/>
                </a:cubicBezTo>
                <a:cubicBezTo>
                  <a:pt x="230" y="73"/>
                  <a:pt x="232" y="73"/>
                  <a:pt x="232" y="73"/>
                </a:cubicBezTo>
                <a:cubicBezTo>
                  <a:pt x="227" y="76"/>
                  <a:pt x="222" y="80"/>
                  <a:pt x="219" y="80"/>
                </a:cubicBezTo>
                <a:cubicBezTo>
                  <a:pt x="223" y="79"/>
                  <a:pt x="216" y="80"/>
                  <a:pt x="222" y="77"/>
                </a:cubicBezTo>
                <a:cubicBezTo>
                  <a:pt x="221" y="76"/>
                  <a:pt x="216" y="78"/>
                  <a:pt x="218" y="76"/>
                </a:cubicBezTo>
                <a:cubicBezTo>
                  <a:pt x="217" y="77"/>
                  <a:pt x="210" y="80"/>
                  <a:pt x="210" y="82"/>
                </a:cubicBezTo>
                <a:cubicBezTo>
                  <a:pt x="205" y="84"/>
                  <a:pt x="210" y="81"/>
                  <a:pt x="203" y="85"/>
                </a:cubicBezTo>
                <a:cubicBezTo>
                  <a:pt x="207" y="83"/>
                  <a:pt x="205" y="85"/>
                  <a:pt x="206" y="85"/>
                </a:cubicBezTo>
                <a:cubicBezTo>
                  <a:pt x="203" y="87"/>
                  <a:pt x="205" y="85"/>
                  <a:pt x="204" y="85"/>
                </a:cubicBezTo>
                <a:cubicBezTo>
                  <a:pt x="202" y="86"/>
                  <a:pt x="201" y="88"/>
                  <a:pt x="199" y="88"/>
                </a:cubicBezTo>
                <a:cubicBezTo>
                  <a:pt x="199" y="89"/>
                  <a:pt x="199" y="89"/>
                  <a:pt x="198" y="89"/>
                </a:cubicBezTo>
                <a:cubicBezTo>
                  <a:pt x="200" y="89"/>
                  <a:pt x="202" y="86"/>
                  <a:pt x="203" y="86"/>
                </a:cubicBezTo>
                <a:cubicBezTo>
                  <a:pt x="204" y="87"/>
                  <a:pt x="202" y="88"/>
                  <a:pt x="201" y="88"/>
                </a:cubicBezTo>
                <a:cubicBezTo>
                  <a:pt x="201" y="89"/>
                  <a:pt x="205" y="87"/>
                  <a:pt x="202" y="89"/>
                </a:cubicBezTo>
                <a:cubicBezTo>
                  <a:pt x="202" y="89"/>
                  <a:pt x="204" y="88"/>
                  <a:pt x="205" y="87"/>
                </a:cubicBezTo>
                <a:cubicBezTo>
                  <a:pt x="203" y="89"/>
                  <a:pt x="198" y="91"/>
                  <a:pt x="198" y="92"/>
                </a:cubicBezTo>
                <a:cubicBezTo>
                  <a:pt x="198" y="92"/>
                  <a:pt x="198" y="91"/>
                  <a:pt x="195" y="93"/>
                </a:cubicBezTo>
                <a:cubicBezTo>
                  <a:pt x="195" y="92"/>
                  <a:pt x="196" y="92"/>
                  <a:pt x="197" y="91"/>
                </a:cubicBezTo>
                <a:cubicBezTo>
                  <a:pt x="196" y="91"/>
                  <a:pt x="194" y="92"/>
                  <a:pt x="192" y="94"/>
                </a:cubicBezTo>
                <a:cubicBezTo>
                  <a:pt x="191" y="94"/>
                  <a:pt x="190" y="94"/>
                  <a:pt x="190" y="93"/>
                </a:cubicBezTo>
                <a:cubicBezTo>
                  <a:pt x="187" y="95"/>
                  <a:pt x="190" y="94"/>
                  <a:pt x="187" y="96"/>
                </a:cubicBezTo>
                <a:cubicBezTo>
                  <a:pt x="189" y="94"/>
                  <a:pt x="184" y="97"/>
                  <a:pt x="184" y="96"/>
                </a:cubicBezTo>
                <a:cubicBezTo>
                  <a:pt x="182" y="98"/>
                  <a:pt x="180" y="99"/>
                  <a:pt x="179" y="100"/>
                </a:cubicBezTo>
                <a:cubicBezTo>
                  <a:pt x="179" y="99"/>
                  <a:pt x="179" y="98"/>
                  <a:pt x="181" y="98"/>
                </a:cubicBezTo>
                <a:cubicBezTo>
                  <a:pt x="184" y="96"/>
                  <a:pt x="180" y="98"/>
                  <a:pt x="180" y="97"/>
                </a:cubicBezTo>
                <a:cubicBezTo>
                  <a:pt x="184" y="95"/>
                  <a:pt x="186" y="93"/>
                  <a:pt x="191" y="90"/>
                </a:cubicBezTo>
                <a:cubicBezTo>
                  <a:pt x="188" y="92"/>
                  <a:pt x="189" y="92"/>
                  <a:pt x="192" y="90"/>
                </a:cubicBezTo>
                <a:cubicBezTo>
                  <a:pt x="194" y="88"/>
                  <a:pt x="194" y="88"/>
                  <a:pt x="198" y="86"/>
                </a:cubicBezTo>
                <a:cubicBezTo>
                  <a:pt x="200" y="85"/>
                  <a:pt x="196" y="86"/>
                  <a:pt x="200" y="84"/>
                </a:cubicBezTo>
                <a:cubicBezTo>
                  <a:pt x="199" y="85"/>
                  <a:pt x="204" y="82"/>
                  <a:pt x="204" y="84"/>
                </a:cubicBezTo>
                <a:cubicBezTo>
                  <a:pt x="204" y="84"/>
                  <a:pt x="206" y="83"/>
                  <a:pt x="208" y="82"/>
                </a:cubicBezTo>
                <a:cubicBezTo>
                  <a:pt x="208" y="81"/>
                  <a:pt x="209" y="81"/>
                  <a:pt x="209" y="81"/>
                </a:cubicBezTo>
                <a:cubicBezTo>
                  <a:pt x="209" y="80"/>
                  <a:pt x="205" y="82"/>
                  <a:pt x="207" y="82"/>
                </a:cubicBezTo>
                <a:cubicBezTo>
                  <a:pt x="205" y="83"/>
                  <a:pt x="203" y="84"/>
                  <a:pt x="203" y="83"/>
                </a:cubicBezTo>
                <a:cubicBezTo>
                  <a:pt x="206" y="81"/>
                  <a:pt x="206" y="81"/>
                  <a:pt x="206" y="81"/>
                </a:cubicBezTo>
                <a:cubicBezTo>
                  <a:pt x="206" y="81"/>
                  <a:pt x="205" y="82"/>
                  <a:pt x="206" y="82"/>
                </a:cubicBezTo>
                <a:cubicBezTo>
                  <a:pt x="208" y="81"/>
                  <a:pt x="207" y="81"/>
                  <a:pt x="207" y="80"/>
                </a:cubicBezTo>
                <a:cubicBezTo>
                  <a:pt x="208" y="79"/>
                  <a:pt x="209" y="80"/>
                  <a:pt x="210" y="79"/>
                </a:cubicBezTo>
                <a:cubicBezTo>
                  <a:pt x="212" y="78"/>
                  <a:pt x="209" y="81"/>
                  <a:pt x="213" y="79"/>
                </a:cubicBezTo>
                <a:cubicBezTo>
                  <a:pt x="215" y="78"/>
                  <a:pt x="214" y="77"/>
                  <a:pt x="216" y="77"/>
                </a:cubicBezTo>
                <a:cubicBezTo>
                  <a:pt x="218" y="75"/>
                  <a:pt x="218" y="73"/>
                  <a:pt x="217" y="73"/>
                </a:cubicBezTo>
                <a:cubicBezTo>
                  <a:pt x="216" y="74"/>
                  <a:pt x="216" y="74"/>
                  <a:pt x="213" y="75"/>
                </a:cubicBezTo>
                <a:cubicBezTo>
                  <a:pt x="213" y="74"/>
                  <a:pt x="213" y="74"/>
                  <a:pt x="213" y="74"/>
                </a:cubicBezTo>
                <a:cubicBezTo>
                  <a:pt x="219" y="70"/>
                  <a:pt x="218" y="72"/>
                  <a:pt x="221" y="70"/>
                </a:cubicBezTo>
                <a:cubicBezTo>
                  <a:pt x="222" y="70"/>
                  <a:pt x="220" y="71"/>
                  <a:pt x="219" y="72"/>
                </a:cubicBezTo>
                <a:cubicBezTo>
                  <a:pt x="218" y="73"/>
                  <a:pt x="221" y="71"/>
                  <a:pt x="219" y="73"/>
                </a:cubicBezTo>
                <a:cubicBezTo>
                  <a:pt x="219" y="73"/>
                  <a:pt x="223" y="71"/>
                  <a:pt x="222" y="72"/>
                </a:cubicBezTo>
                <a:cubicBezTo>
                  <a:pt x="224" y="71"/>
                  <a:pt x="221" y="72"/>
                  <a:pt x="221" y="71"/>
                </a:cubicBezTo>
                <a:cubicBezTo>
                  <a:pt x="224" y="70"/>
                  <a:pt x="221" y="70"/>
                  <a:pt x="224" y="68"/>
                </a:cubicBezTo>
                <a:cubicBezTo>
                  <a:pt x="224" y="68"/>
                  <a:pt x="224" y="68"/>
                  <a:pt x="224" y="68"/>
                </a:cubicBezTo>
                <a:cubicBezTo>
                  <a:pt x="223" y="68"/>
                  <a:pt x="223" y="69"/>
                  <a:pt x="221" y="70"/>
                </a:cubicBezTo>
                <a:cubicBezTo>
                  <a:pt x="224" y="66"/>
                  <a:pt x="231" y="66"/>
                  <a:pt x="235" y="63"/>
                </a:cubicBezTo>
                <a:cubicBezTo>
                  <a:pt x="234" y="63"/>
                  <a:pt x="233" y="64"/>
                  <a:pt x="234" y="62"/>
                </a:cubicBezTo>
                <a:cubicBezTo>
                  <a:pt x="231" y="63"/>
                  <a:pt x="234" y="63"/>
                  <a:pt x="231" y="64"/>
                </a:cubicBezTo>
                <a:cubicBezTo>
                  <a:pt x="233" y="63"/>
                  <a:pt x="232" y="63"/>
                  <a:pt x="234" y="61"/>
                </a:cubicBezTo>
                <a:cubicBezTo>
                  <a:pt x="236" y="60"/>
                  <a:pt x="235" y="61"/>
                  <a:pt x="234" y="61"/>
                </a:cubicBezTo>
                <a:cubicBezTo>
                  <a:pt x="235" y="61"/>
                  <a:pt x="236" y="61"/>
                  <a:pt x="236" y="62"/>
                </a:cubicBezTo>
                <a:cubicBezTo>
                  <a:pt x="239" y="60"/>
                  <a:pt x="239" y="60"/>
                  <a:pt x="241" y="59"/>
                </a:cubicBezTo>
                <a:cubicBezTo>
                  <a:pt x="240" y="60"/>
                  <a:pt x="244" y="58"/>
                  <a:pt x="245" y="58"/>
                </a:cubicBezTo>
                <a:cubicBezTo>
                  <a:pt x="248" y="57"/>
                  <a:pt x="244" y="57"/>
                  <a:pt x="247" y="57"/>
                </a:cubicBezTo>
                <a:cubicBezTo>
                  <a:pt x="249" y="55"/>
                  <a:pt x="249" y="56"/>
                  <a:pt x="249" y="56"/>
                </a:cubicBezTo>
                <a:cubicBezTo>
                  <a:pt x="248" y="58"/>
                  <a:pt x="246" y="58"/>
                  <a:pt x="244" y="59"/>
                </a:cubicBezTo>
                <a:cubicBezTo>
                  <a:pt x="245" y="59"/>
                  <a:pt x="246" y="59"/>
                  <a:pt x="244" y="61"/>
                </a:cubicBezTo>
                <a:cubicBezTo>
                  <a:pt x="244" y="61"/>
                  <a:pt x="245" y="60"/>
                  <a:pt x="245" y="61"/>
                </a:cubicBezTo>
                <a:cubicBezTo>
                  <a:pt x="245" y="60"/>
                  <a:pt x="245" y="60"/>
                  <a:pt x="246" y="59"/>
                </a:cubicBezTo>
                <a:cubicBezTo>
                  <a:pt x="247" y="59"/>
                  <a:pt x="248" y="59"/>
                  <a:pt x="248" y="59"/>
                </a:cubicBezTo>
                <a:cubicBezTo>
                  <a:pt x="250" y="58"/>
                  <a:pt x="245" y="59"/>
                  <a:pt x="246" y="59"/>
                </a:cubicBezTo>
                <a:cubicBezTo>
                  <a:pt x="248" y="57"/>
                  <a:pt x="253" y="56"/>
                  <a:pt x="253" y="55"/>
                </a:cubicBezTo>
                <a:cubicBezTo>
                  <a:pt x="255" y="54"/>
                  <a:pt x="255" y="55"/>
                  <a:pt x="257" y="55"/>
                </a:cubicBezTo>
                <a:cubicBezTo>
                  <a:pt x="257" y="54"/>
                  <a:pt x="264" y="50"/>
                  <a:pt x="267" y="50"/>
                </a:cubicBezTo>
                <a:cubicBezTo>
                  <a:pt x="271" y="49"/>
                  <a:pt x="268" y="48"/>
                  <a:pt x="268" y="48"/>
                </a:cubicBezTo>
                <a:cubicBezTo>
                  <a:pt x="266" y="49"/>
                  <a:pt x="263" y="49"/>
                  <a:pt x="263" y="50"/>
                </a:cubicBezTo>
                <a:cubicBezTo>
                  <a:pt x="263" y="50"/>
                  <a:pt x="265" y="50"/>
                  <a:pt x="266" y="49"/>
                </a:cubicBezTo>
                <a:cubicBezTo>
                  <a:pt x="263" y="51"/>
                  <a:pt x="256" y="53"/>
                  <a:pt x="253" y="55"/>
                </a:cubicBezTo>
                <a:cubicBezTo>
                  <a:pt x="253" y="54"/>
                  <a:pt x="252" y="54"/>
                  <a:pt x="254" y="53"/>
                </a:cubicBezTo>
                <a:cubicBezTo>
                  <a:pt x="256" y="52"/>
                  <a:pt x="258" y="52"/>
                  <a:pt x="258" y="51"/>
                </a:cubicBezTo>
                <a:cubicBezTo>
                  <a:pt x="261" y="50"/>
                  <a:pt x="259" y="52"/>
                  <a:pt x="257" y="52"/>
                </a:cubicBezTo>
                <a:cubicBezTo>
                  <a:pt x="261" y="51"/>
                  <a:pt x="263" y="49"/>
                  <a:pt x="267" y="48"/>
                </a:cubicBezTo>
                <a:cubicBezTo>
                  <a:pt x="262" y="49"/>
                  <a:pt x="253" y="52"/>
                  <a:pt x="247" y="55"/>
                </a:cubicBezTo>
                <a:cubicBezTo>
                  <a:pt x="244" y="56"/>
                  <a:pt x="242" y="56"/>
                  <a:pt x="242" y="55"/>
                </a:cubicBezTo>
                <a:cubicBezTo>
                  <a:pt x="240" y="56"/>
                  <a:pt x="242" y="56"/>
                  <a:pt x="242" y="57"/>
                </a:cubicBezTo>
                <a:cubicBezTo>
                  <a:pt x="240" y="57"/>
                  <a:pt x="241" y="58"/>
                  <a:pt x="239" y="58"/>
                </a:cubicBezTo>
                <a:cubicBezTo>
                  <a:pt x="238" y="58"/>
                  <a:pt x="240" y="57"/>
                  <a:pt x="239" y="57"/>
                </a:cubicBezTo>
                <a:cubicBezTo>
                  <a:pt x="238" y="57"/>
                  <a:pt x="236" y="58"/>
                  <a:pt x="234" y="59"/>
                </a:cubicBezTo>
                <a:cubicBezTo>
                  <a:pt x="233" y="60"/>
                  <a:pt x="235" y="59"/>
                  <a:pt x="234" y="60"/>
                </a:cubicBezTo>
                <a:cubicBezTo>
                  <a:pt x="236" y="59"/>
                  <a:pt x="235" y="59"/>
                  <a:pt x="235" y="59"/>
                </a:cubicBezTo>
                <a:cubicBezTo>
                  <a:pt x="237" y="57"/>
                  <a:pt x="237" y="58"/>
                  <a:pt x="239" y="58"/>
                </a:cubicBezTo>
                <a:cubicBezTo>
                  <a:pt x="238" y="59"/>
                  <a:pt x="227" y="63"/>
                  <a:pt x="229" y="64"/>
                </a:cubicBezTo>
                <a:cubicBezTo>
                  <a:pt x="228" y="64"/>
                  <a:pt x="227" y="64"/>
                  <a:pt x="226" y="64"/>
                </a:cubicBezTo>
                <a:cubicBezTo>
                  <a:pt x="229" y="61"/>
                  <a:pt x="225" y="63"/>
                  <a:pt x="223" y="62"/>
                </a:cubicBezTo>
                <a:cubicBezTo>
                  <a:pt x="222" y="63"/>
                  <a:pt x="222" y="63"/>
                  <a:pt x="220" y="64"/>
                </a:cubicBezTo>
                <a:cubicBezTo>
                  <a:pt x="220" y="64"/>
                  <a:pt x="221" y="63"/>
                  <a:pt x="221" y="63"/>
                </a:cubicBezTo>
                <a:cubicBezTo>
                  <a:pt x="216" y="65"/>
                  <a:pt x="222" y="64"/>
                  <a:pt x="217" y="66"/>
                </a:cubicBezTo>
                <a:cubicBezTo>
                  <a:pt x="217" y="65"/>
                  <a:pt x="218" y="65"/>
                  <a:pt x="218" y="64"/>
                </a:cubicBezTo>
                <a:cubicBezTo>
                  <a:pt x="213" y="68"/>
                  <a:pt x="214" y="68"/>
                  <a:pt x="210" y="70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9"/>
                  <a:pt x="207" y="71"/>
                  <a:pt x="205" y="72"/>
                </a:cubicBezTo>
                <a:cubicBezTo>
                  <a:pt x="205" y="72"/>
                  <a:pt x="207" y="72"/>
                  <a:pt x="204" y="74"/>
                </a:cubicBezTo>
                <a:cubicBezTo>
                  <a:pt x="204" y="73"/>
                  <a:pt x="205" y="72"/>
                  <a:pt x="203" y="73"/>
                </a:cubicBezTo>
                <a:cubicBezTo>
                  <a:pt x="201" y="75"/>
                  <a:pt x="199" y="76"/>
                  <a:pt x="198" y="77"/>
                </a:cubicBezTo>
                <a:cubicBezTo>
                  <a:pt x="199" y="76"/>
                  <a:pt x="202" y="75"/>
                  <a:pt x="198" y="78"/>
                </a:cubicBezTo>
                <a:cubicBezTo>
                  <a:pt x="199" y="78"/>
                  <a:pt x="201" y="77"/>
                  <a:pt x="203" y="75"/>
                </a:cubicBezTo>
                <a:cubicBezTo>
                  <a:pt x="203" y="76"/>
                  <a:pt x="196" y="80"/>
                  <a:pt x="194" y="81"/>
                </a:cubicBezTo>
                <a:cubicBezTo>
                  <a:pt x="197" y="79"/>
                  <a:pt x="196" y="79"/>
                  <a:pt x="197" y="77"/>
                </a:cubicBezTo>
                <a:cubicBezTo>
                  <a:pt x="194" y="79"/>
                  <a:pt x="195" y="78"/>
                  <a:pt x="192" y="80"/>
                </a:cubicBezTo>
                <a:cubicBezTo>
                  <a:pt x="191" y="80"/>
                  <a:pt x="192" y="80"/>
                  <a:pt x="192" y="81"/>
                </a:cubicBezTo>
                <a:cubicBezTo>
                  <a:pt x="187" y="83"/>
                  <a:pt x="184" y="85"/>
                  <a:pt x="179" y="89"/>
                </a:cubicBezTo>
                <a:cubicBezTo>
                  <a:pt x="179" y="89"/>
                  <a:pt x="180" y="89"/>
                  <a:pt x="180" y="89"/>
                </a:cubicBezTo>
                <a:cubicBezTo>
                  <a:pt x="181" y="88"/>
                  <a:pt x="181" y="88"/>
                  <a:pt x="183" y="87"/>
                </a:cubicBezTo>
                <a:cubicBezTo>
                  <a:pt x="182" y="88"/>
                  <a:pt x="182" y="89"/>
                  <a:pt x="182" y="90"/>
                </a:cubicBezTo>
                <a:cubicBezTo>
                  <a:pt x="179" y="91"/>
                  <a:pt x="178" y="93"/>
                  <a:pt x="177" y="92"/>
                </a:cubicBezTo>
                <a:cubicBezTo>
                  <a:pt x="176" y="94"/>
                  <a:pt x="174" y="95"/>
                  <a:pt x="172" y="96"/>
                </a:cubicBezTo>
                <a:cubicBezTo>
                  <a:pt x="171" y="96"/>
                  <a:pt x="173" y="94"/>
                  <a:pt x="173" y="94"/>
                </a:cubicBezTo>
                <a:cubicBezTo>
                  <a:pt x="169" y="96"/>
                  <a:pt x="172" y="96"/>
                  <a:pt x="171" y="97"/>
                </a:cubicBezTo>
                <a:cubicBezTo>
                  <a:pt x="171" y="97"/>
                  <a:pt x="172" y="96"/>
                  <a:pt x="173" y="95"/>
                </a:cubicBezTo>
                <a:cubicBezTo>
                  <a:pt x="173" y="96"/>
                  <a:pt x="169" y="100"/>
                  <a:pt x="173" y="97"/>
                </a:cubicBezTo>
                <a:cubicBezTo>
                  <a:pt x="171" y="99"/>
                  <a:pt x="166" y="102"/>
                  <a:pt x="166" y="101"/>
                </a:cubicBezTo>
                <a:cubicBezTo>
                  <a:pt x="169" y="98"/>
                  <a:pt x="167" y="98"/>
                  <a:pt x="169" y="97"/>
                </a:cubicBezTo>
                <a:cubicBezTo>
                  <a:pt x="168" y="96"/>
                  <a:pt x="165" y="99"/>
                  <a:pt x="163" y="101"/>
                </a:cubicBezTo>
                <a:cubicBezTo>
                  <a:pt x="163" y="101"/>
                  <a:pt x="162" y="101"/>
                  <a:pt x="162" y="101"/>
                </a:cubicBezTo>
                <a:cubicBezTo>
                  <a:pt x="162" y="101"/>
                  <a:pt x="163" y="100"/>
                  <a:pt x="163" y="100"/>
                </a:cubicBezTo>
                <a:cubicBezTo>
                  <a:pt x="163" y="100"/>
                  <a:pt x="162" y="100"/>
                  <a:pt x="161" y="101"/>
                </a:cubicBezTo>
                <a:cubicBezTo>
                  <a:pt x="162" y="102"/>
                  <a:pt x="162" y="102"/>
                  <a:pt x="158" y="102"/>
                </a:cubicBezTo>
                <a:cubicBezTo>
                  <a:pt x="157" y="104"/>
                  <a:pt x="161" y="102"/>
                  <a:pt x="157" y="105"/>
                </a:cubicBezTo>
                <a:cubicBezTo>
                  <a:pt x="157" y="104"/>
                  <a:pt x="155" y="105"/>
                  <a:pt x="154" y="106"/>
                </a:cubicBezTo>
                <a:cubicBezTo>
                  <a:pt x="157" y="105"/>
                  <a:pt x="154" y="107"/>
                  <a:pt x="154" y="107"/>
                </a:cubicBezTo>
                <a:cubicBezTo>
                  <a:pt x="152" y="109"/>
                  <a:pt x="153" y="108"/>
                  <a:pt x="151" y="109"/>
                </a:cubicBezTo>
                <a:cubicBezTo>
                  <a:pt x="151" y="109"/>
                  <a:pt x="153" y="108"/>
                  <a:pt x="152" y="108"/>
                </a:cubicBezTo>
                <a:cubicBezTo>
                  <a:pt x="152" y="108"/>
                  <a:pt x="152" y="108"/>
                  <a:pt x="151" y="108"/>
                </a:cubicBezTo>
                <a:cubicBezTo>
                  <a:pt x="150" y="109"/>
                  <a:pt x="151" y="109"/>
                  <a:pt x="150" y="110"/>
                </a:cubicBezTo>
                <a:cubicBezTo>
                  <a:pt x="150" y="111"/>
                  <a:pt x="153" y="108"/>
                  <a:pt x="150" y="111"/>
                </a:cubicBezTo>
                <a:cubicBezTo>
                  <a:pt x="151" y="111"/>
                  <a:pt x="154" y="109"/>
                  <a:pt x="154" y="108"/>
                </a:cubicBezTo>
                <a:cubicBezTo>
                  <a:pt x="154" y="109"/>
                  <a:pt x="156" y="108"/>
                  <a:pt x="156" y="108"/>
                </a:cubicBezTo>
                <a:cubicBezTo>
                  <a:pt x="154" y="110"/>
                  <a:pt x="154" y="109"/>
                  <a:pt x="153" y="110"/>
                </a:cubicBezTo>
                <a:cubicBezTo>
                  <a:pt x="152" y="111"/>
                  <a:pt x="149" y="113"/>
                  <a:pt x="149" y="114"/>
                </a:cubicBezTo>
                <a:cubicBezTo>
                  <a:pt x="150" y="113"/>
                  <a:pt x="153" y="110"/>
                  <a:pt x="154" y="111"/>
                </a:cubicBezTo>
                <a:cubicBezTo>
                  <a:pt x="151" y="113"/>
                  <a:pt x="152" y="113"/>
                  <a:pt x="153" y="113"/>
                </a:cubicBezTo>
                <a:cubicBezTo>
                  <a:pt x="153" y="113"/>
                  <a:pt x="152" y="113"/>
                  <a:pt x="152" y="113"/>
                </a:cubicBezTo>
                <a:cubicBezTo>
                  <a:pt x="152" y="113"/>
                  <a:pt x="152" y="114"/>
                  <a:pt x="152" y="114"/>
                </a:cubicBezTo>
                <a:cubicBezTo>
                  <a:pt x="150" y="114"/>
                  <a:pt x="153" y="111"/>
                  <a:pt x="149" y="114"/>
                </a:cubicBezTo>
                <a:cubicBezTo>
                  <a:pt x="149" y="116"/>
                  <a:pt x="146" y="119"/>
                  <a:pt x="150" y="117"/>
                </a:cubicBezTo>
                <a:cubicBezTo>
                  <a:pt x="149" y="118"/>
                  <a:pt x="149" y="118"/>
                  <a:pt x="149" y="118"/>
                </a:cubicBezTo>
                <a:cubicBezTo>
                  <a:pt x="147" y="120"/>
                  <a:pt x="146" y="119"/>
                  <a:pt x="147" y="118"/>
                </a:cubicBezTo>
                <a:cubicBezTo>
                  <a:pt x="144" y="118"/>
                  <a:pt x="140" y="124"/>
                  <a:pt x="138" y="124"/>
                </a:cubicBezTo>
                <a:cubicBezTo>
                  <a:pt x="139" y="124"/>
                  <a:pt x="136" y="126"/>
                  <a:pt x="136" y="127"/>
                </a:cubicBezTo>
                <a:cubicBezTo>
                  <a:pt x="137" y="127"/>
                  <a:pt x="140" y="125"/>
                  <a:pt x="143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4" y="121"/>
                  <a:pt x="142" y="123"/>
                  <a:pt x="144" y="123"/>
                </a:cubicBezTo>
                <a:cubicBezTo>
                  <a:pt x="142" y="122"/>
                  <a:pt x="139" y="127"/>
                  <a:pt x="138" y="126"/>
                </a:cubicBezTo>
                <a:cubicBezTo>
                  <a:pt x="135" y="128"/>
                  <a:pt x="135" y="129"/>
                  <a:pt x="134" y="130"/>
                </a:cubicBezTo>
                <a:cubicBezTo>
                  <a:pt x="137" y="129"/>
                  <a:pt x="137" y="128"/>
                  <a:pt x="139" y="127"/>
                </a:cubicBezTo>
                <a:cubicBezTo>
                  <a:pt x="139" y="128"/>
                  <a:pt x="140" y="127"/>
                  <a:pt x="139" y="128"/>
                </a:cubicBezTo>
                <a:cubicBezTo>
                  <a:pt x="140" y="128"/>
                  <a:pt x="141" y="127"/>
                  <a:pt x="141" y="127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3" y="125"/>
                  <a:pt x="144" y="125"/>
                  <a:pt x="146" y="123"/>
                </a:cubicBezTo>
                <a:cubicBezTo>
                  <a:pt x="147" y="121"/>
                  <a:pt x="151" y="120"/>
                  <a:pt x="154" y="116"/>
                </a:cubicBezTo>
                <a:cubicBezTo>
                  <a:pt x="159" y="114"/>
                  <a:pt x="160" y="110"/>
                  <a:pt x="162" y="111"/>
                </a:cubicBezTo>
                <a:cubicBezTo>
                  <a:pt x="165" y="107"/>
                  <a:pt x="169" y="106"/>
                  <a:pt x="173" y="103"/>
                </a:cubicBezTo>
                <a:cubicBezTo>
                  <a:pt x="175" y="101"/>
                  <a:pt x="172" y="103"/>
                  <a:pt x="174" y="102"/>
                </a:cubicBezTo>
                <a:cubicBezTo>
                  <a:pt x="175" y="101"/>
                  <a:pt x="176" y="101"/>
                  <a:pt x="178" y="100"/>
                </a:cubicBezTo>
                <a:cubicBezTo>
                  <a:pt x="174" y="104"/>
                  <a:pt x="169" y="106"/>
                  <a:pt x="163" y="111"/>
                </a:cubicBezTo>
                <a:cubicBezTo>
                  <a:pt x="166" y="111"/>
                  <a:pt x="178" y="99"/>
                  <a:pt x="183" y="98"/>
                </a:cubicBezTo>
                <a:cubicBezTo>
                  <a:pt x="183" y="98"/>
                  <a:pt x="180" y="101"/>
                  <a:pt x="183" y="99"/>
                </a:cubicBezTo>
                <a:cubicBezTo>
                  <a:pt x="183" y="100"/>
                  <a:pt x="177" y="103"/>
                  <a:pt x="177" y="104"/>
                </a:cubicBezTo>
                <a:cubicBezTo>
                  <a:pt x="173" y="106"/>
                  <a:pt x="172" y="108"/>
                  <a:pt x="168" y="110"/>
                </a:cubicBezTo>
                <a:cubicBezTo>
                  <a:pt x="168" y="111"/>
                  <a:pt x="168" y="111"/>
                  <a:pt x="168" y="111"/>
                </a:cubicBezTo>
                <a:cubicBezTo>
                  <a:pt x="170" y="109"/>
                  <a:pt x="173" y="108"/>
                  <a:pt x="176" y="106"/>
                </a:cubicBezTo>
                <a:cubicBezTo>
                  <a:pt x="175" y="107"/>
                  <a:pt x="175" y="107"/>
                  <a:pt x="176" y="107"/>
                </a:cubicBezTo>
                <a:cubicBezTo>
                  <a:pt x="173" y="109"/>
                  <a:pt x="173" y="109"/>
                  <a:pt x="169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6" y="114"/>
                  <a:pt x="163" y="116"/>
                  <a:pt x="159" y="119"/>
                </a:cubicBezTo>
                <a:cubicBezTo>
                  <a:pt x="160" y="120"/>
                  <a:pt x="165" y="115"/>
                  <a:pt x="166" y="114"/>
                </a:cubicBezTo>
                <a:cubicBezTo>
                  <a:pt x="167" y="114"/>
                  <a:pt x="166" y="114"/>
                  <a:pt x="166" y="114"/>
                </a:cubicBezTo>
                <a:cubicBezTo>
                  <a:pt x="164" y="116"/>
                  <a:pt x="168" y="113"/>
                  <a:pt x="168" y="114"/>
                </a:cubicBezTo>
                <a:cubicBezTo>
                  <a:pt x="169" y="112"/>
                  <a:pt x="172" y="111"/>
                  <a:pt x="175" y="108"/>
                </a:cubicBezTo>
                <a:cubicBezTo>
                  <a:pt x="175" y="109"/>
                  <a:pt x="174" y="110"/>
                  <a:pt x="174" y="110"/>
                </a:cubicBezTo>
                <a:cubicBezTo>
                  <a:pt x="176" y="108"/>
                  <a:pt x="181" y="104"/>
                  <a:pt x="183" y="104"/>
                </a:cubicBezTo>
                <a:cubicBezTo>
                  <a:pt x="185" y="102"/>
                  <a:pt x="189" y="100"/>
                  <a:pt x="190" y="98"/>
                </a:cubicBezTo>
                <a:cubicBezTo>
                  <a:pt x="191" y="98"/>
                  <a:pt x="196" y="95"/>
                  <a:pt x="199" y="93"/>
                </a:cubicBezTo>
                <a:cubicBezTo>
                  <a:pt x="199" y="93"/>
                  <a:pt x="198" y="94"/>
                  <a:pt x="198" y="94"/>
                </a:cubicBezTo>
                <a:cubicBezTo>
                  <a:pt x="203" y="90"/>
                  <a:pt x="208" y="88"/>
                  <a:pt x="215" y="83"/>
                </a:cubicBezTo>
                <a:cubicBezTo>
                  <a:pt x="214" y="84"/>
                  <a:pt x="214" y="85"/>
                  <a:pt x="215" y="84"/>
                </a:cubicBezTo>
                <a:cubicBezTo>
                  <a:pt x="218" y="83"/>
                  <a:pt x="214" y="85"/>
                  <a:pt x="215" y="85"/>
                </a:cubicBezTo>
                <a:cubicBezTo>
                  <a:pt x="212" y="86"/>
                  <a:pt x="211" y="87"/>
                  <a:pt x="208" y="88"/>
                </a:cubicBezTo>
                <a:cubicBezTo>
                  <a:pt x="206" y="89"/>
                  <a:pt x="209" y="88"/>
                  <a:pt x="209" y="89"/>
                </a:cubicBezTo>
                <a:cubicBezTo>
                  <a:pt x="204" y="91"/>
                  <a:pt x="202" y="93"/>
                  <a:pt x="200" y="95"/>
                </a:cubicBezTo>
                <a:cubicBezTo>
                  <a:pt x="198" y="95"/>
                  <a:pt x="196" y="97"/>
                  <a:pt x="194" y="98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0" y="100"/>
                  <a:pt x="188" y="102"/>
                  <a:pt x="184" y="105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3" y="105"/>
                  <a:pt x="182" y="106"/>
                  <a:pt x="182" y="106"/>
                </a:cubicBezTo>
                <a:cubicBezTo>
                  <a:pt x="182" y="106"/>
                  <a:pt x="175" y="111"/>
                  <a:pt x="170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64" y="119"/>
                  <a:pt x="167" y="119"/>
                  <a:pt x="161" y="123"/>
                </a:cubicBezTo>
                <a:cubicBezTo>
                  <a:pt x="162" y="123"/>
                  <a:pt x="161" y="124"/>
                  <a:pt x="162" y="123"/>
                </a:cubicBezTo>
                <a:cubicBezTo>
                  <a:pt x="161" y="124"/>
                  <a:pt x="156" y="128"/>
                  <a:pt x="156" y="128"/>
                </a:cubicBezTo>
                <a:cubicBezTo>
                  <a:pt x="155" y="128"/>
                  <a:pt x="156" y="129"/>
                  <a:pt x="155" y="130"/>
                </a:cubicBezTo>
                <a:cubicBezTo>
                  <a:pt x="152" y="130"/>
                  <a:pt x="154" y="128"/>
                  <a:pt x="154" y="127"/>
                </a:cubicBezTo>
                <a:cubicBezTo>
                  <a:pt x="151" y="129"/>
                  <a:pt x="154" y="128"/>
                  <a:pt x="151" y="131"/>
                </a:cubicBezTo>
                <a:cubicBezTo>
                  <a:pt x="151" y="131"/>
                  <a:pt x="152" y="130"/>
                  <a:pt x="152" y="131"/>
                </a:cubicBezTo>
                <a:cubicBezTo>
                  <a:pt x="149" y="133"/>
                  <a:pt x="150" y="133"/>
                  <a:pt x="148" y="135"/>
                </a:cubicBezTo>
                <a:cubicBezTo>
                  <a:pt x="146" y="136"/>
                  <a:pt x="146" y="137"/>
                  <a:pt x="145" y="138"/>
                </a:cubicBezTo>
                <a:cubicBezTo>
                  <a:pt x="145" y="137"/>
                  <a:pt x="145" y="137"/>
                  <a:pt x="142" y="139"/>
                </a:cubicBezTo>
                <a:cubicBezTo>
                  <a:pt x="140" y="141"/>
                  <a:pt x="144" y="138"/>
                  <a:pt x="143" y="139"/>
                </a:cubicBezTo>
                <a:cubicBezTo>
                  <a:pt x="142" y="140"/>
                  <a:pt x="139" y="142"/>
                  <a:pt x="141" y="141"/>
                </a:cubicBezTo>
                <a:cubicBezTo>
                  <a:pt x="141" y="141"/>
                  <a:pt x="139" y="143"/>
                  <a:pt x="139" y="142"/>
                </a:cubicBezTo>
                <a:cubicBezTo>
                  <a:pt x="138" y="144"/>
                  <a:pt x="137" y="145"/>
                  <a:pt x="135" y="148"/>
                </a:cubicBezTo>
                <a:cubicBezTo>
                  <a:pt x="139" y="145"/>
                  <a:pt x="143" y="141"/>
                  <a:pt x="147" y="137"/>
                </a:cubicBezTo>
                <a:cubicBezTo>
                  <a:pt x="149" y="137"/>
                  <a:pt x="147" y="138"/>
                  <a:pt x="149" y="137"/>
                </a:cubicBezTo>
                <a:cubicBezTo>
                  <a:pt x="151" y="135"/>
                  <a:pt x="151" y="135"/>
                  <a:pt x="151" y="134"/>
                </a:cubicBezTo>
                <a:cubicBezTo>
                  <a:pt x="154" y="132"/>
                  <a:pt x="152" y="134"/>
                  <a:pt x="151" y="135"/>
                </a:cubicBezTo>
                <a:cubicBezTo>
                  <a:pt x="152" y="135"/>
                  <a:pt x="154" y="133"/>
                  <a:pt x="156" y="132"/>
                </a:cubicBezTo>
                <a:cubicBezTo>
                  <a:pt x="153" y="132"/>
                  <a:pt x="159" y="128"/>
                  <a:pt x="161" y="127"/>
                </a:cubicBezTo>
                <a:cubicBezTo>
                  <a:pt x="163" y="125"/>
                  <a:pt x="159" y="129"/>
                  <a:pt x="157" y="130"/>
                </a:cubicBezTo>
                <a:cubicBezTo>
                  <a:pt x="159" y="130"/>
                  <a:pt x="156" y="132"/>
                  <a:pt x="156" y="133"/>
                </a:cubicBezTo>
                <a:cubicBezTo>
                  <a:pt x="155" y="134"/>
                  <a:pt x="150" y="138"/>
                  <a:pt x="150" y="139"/>
                </a:cubicBezTo>
                <a:cubicBezTo>
                  <a:pt x="148" y="140"/>
                  <a:pt x="146" y="141"/>
                  <a:pt x="145" y="143"/>
                </a:cubicBezTo>
                <a:cubicBezTo>
                  <a:pt x="144" y="143"/>
                  <a:pt x="145" y="143"/>
                  <a:pt x="145" y="142"/>
                </a:cubicBezTo>
                <a:cubicBezTo>
                  <a:pt x="144" y="145"/>
                  <a:pt x="143" y="144"/>
                  <a:pt x="141" y="145"/>
                </a:cubicBezTo>
                <a:cubicBezTo>
                  <a:pt x="139" y="147"/>
                  <a:pt x="142" y="145"/>
                  <a:pt x="142" y="146"/>
                </a:cubicBezTo>
                <a:cubicBezTo>
                  <a:pt x="140" y="147"/>
                  <a:pt x="141" y="147"/>
                  <a:pt x="139" y="148"/>
                </a:cubicBezTo>
                <a:cubicBezTo>
                  <a:pt x="138" y="148"/>
                  <a:pt x="138" y="147"/>
                  <a:pt x="140" y="145"/>
                </a:cubicBezTo>
                <a:cubicBezTo>
                  <a:pt x="140" y="145"/>
                  <a:pt x="139" y="145"/>
                  <a:pt x="139" y="145"/>
                </a:cubicBezTo>
                <a:cubicBezTo>
                  <a:pt x="137" y="148"/>
                  <a:pt x="135" y="150"/>
                  <a:pt x="136" y="151"/>
                </a:cubicBezTo>
                <a:cubicBezTo>
                  <a:pt x="134" y="153"/>
                  <a:pt x="135" y="151"/>
                  <a:pt x="133" y="152"/>
                </a:cubicBezTo>
                <a:cubicBezTo>
                  <a:pt x="133" y="153"/>
                  <a:pt x="134" y="153"/>
                  <a:pt x="131" y="156"/>
                </a:cubicBezTo>
                <a:cubicBezTo>
                  <a:pt x="131" y="155"/>
                  <a:pt x="131" y="155"/>
                  <a:pt x="130" y="155"/>
                </a:cubicBezTo>
                <a:cubicBezTo>
                  <a:pt x="130" y="156"/>
                  <a:pt x="129" y="157"/>
                  <a:pt x="129" y="158"/>
                </a:cubicBezTo>
                <a:cubicBezTo>
                  <a:pt x="125" y="161"/>
                  <a:pt x="122" y="164"/>
                  <a:pt x="119" y="167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6" y="169"/>
                  <a:pt x="117" y="169"/>
                  <a:pt x="115" y="171"/>
                </a:cubicBezTo>
                <a:cubicBezTo>
                  <a:pt x="113" y="171"/>
                  <a:pt x="111" y="174"/>
                  <a:pt x="109" y="175"/>
                </a:cubicBezTo>
                <a:cubicBezTo>
                  <a:pt x="110" y="174"/>
                  <a:pt x="110" y="174"/>
                  <a:pt x="110" y="173"/>
                </a:cubicBezTo>
                <a:cubicBezTo>
                  <a:pt x="114" y="170"/>
                  <a:pt x="118" y="163"/>
                  <a:pt x="121" y="162"/>
                </a:cubicBezTo>
                <a:cubicBezTo>
                  <a:pt x="125" y="157"/>
                  <a:pt x="129" y="153"/>
                  <a:pt x="133" y="151"/>
                </a:cubicBezTo>
                <a:cubicBezTo>
                  <a:pt x="134" y="150"/>
                  <a:pt x="134" y="149"/>
                  <a:pt x="134" y="149"/>
                </a:cubicBezTo>
                <a:cubicBezTo>
                  <a:pt x="134" y="148"/>
                  <a:pt x="130" y="152"/>
                  <a:pt x="130" y="150"/>
                </a:cubicBezTo>
                <a:cubicBezTo>
                  <a:pt x="131" y="150"/>
                  <a:pt x="131" y="150"/>
                  <a:pt x="131" y="150"/>
                </a:cubicBezTo>
                <a:cubicBezTo>
                  <a:pt x="133" y="149"/>
                  <a:pt x="133" y="148"/>
                  <a:pt x="135" y="147"/>
                </a:cubicBezTo>
                <a:cubicBezTo>
                  <a:pt x="126" y="153"/>
                  <a:pt x="125" y="155"/>
                  <a:pt x="119" y="161"/>
                </a:cubicBezTo>
                <a:cubicBezTo>
                  <a:pt x="118" y="160"/>
                  <a:pt x="122" y="157"/>
                  <a:pt x="123" y="155"/>
                </a:cubicBezTo>
                <a:cubicBezTo>
                  <a:pt x="121" y="157"/>
                  <a:pt x="123" y="155"/>
                  <a:pt x="121" y="156"/>
                </a:cubicBezTo>
                <a:cubicBezTo>
                  <a:pt x="121" y="155"/>
                  <a:pt x="123" y="153"/>
                  <a:pt x="123" y="153"/>
                </a:cubicBezTo>
                <a:cubicBezTo>
                  <a:pt x="125" y="151"/>
                  <a:pt x="125" y="153"/>
                  <a:pt x="123" y="155"/>
                </a:cubicBezTo>
                <a:cubicBezTo>
                  <a:pt x="123" y="155"/>
                  <a:pt x="127" y="151"/>
                  <a:pt x="125" y="153"/>
                </a:cubicBezTo>
                <a:cubicBezTo>
                  <a:pt x="128" y="151"/>
                  <a:pt x="128" y="151"/>
                  <a:pt x="131" y="148"/>
                </a:cubicBezTo>
                <a:cubicBezTo>
                  <a:pt x="132" y="145"/>
                  <a:pt x="130" y="145"/>
                  <a:pt x="125" y="149"/>
                </a:cubicBezTo>
                <a:cubicBezTo>
                  <a:pt x="120" y="156"/>
                  <a:pt x="111" y="162"/>
                  <a:pt x="106" y="170"/>
                </a:cubicBezTo>
                <a:cubicBezTo>
                  <a:pt x="104" y="170"/>
                  <a:pt x="103" y="171"/>
                  <a:pt x="102" y="172"/>
                </a:cubicBezTo>
                <a:cubicBezTo>
                  <a:pt x="101" y="173"/>
                  <a:pt x="100" y="174"/>
                  <a:pt x="100" y="174"/>
                </a:cubicBezTo>
                <a:cubicBezTo>
                  <a:pt x="100" y="175"/>
                  <a:pt x="100" y="175"/>
                  <a:pt x="99" y="176"/>
                </a:cubicBezTo>
                <a:cubicBezTo>
                  <a:pt x="100" y="176"/>
                  <a:pt x="100" y="176"/>
                  <a:pt x="100" y="175"/>
                </a:cubicBezTo>
                <a:cubicBezTo>
                  <a:pt x="101" y="176"/>
                  <a:pt x="99" y="176"/>
                  <a:pt x="100" y="177"/>
                </a:cubicBezTo>
                <a:cubicBezTo>
                  <a:pt x="99" y="176"/>
                  <a:pt x="98" y="175"/>
                  <a:pt x="97" y="175"/>
                </a:cubicBezTo>
                <a:cubicBezTo>
                  <a:pt x="97" y="175"/>
                  <a:pt x="97" y="176"/>
                  <a:pt x="97" y="176"/>
                </a:cubicBezTo>
                <a:cubicBezTo>
                  <a:pt x="97" y="175"/>
                  <a:pt x="96" y="177"/>
                  <a:pt x="96" y="176"/>
                </a:cubicBezTo>
                <a:cubicBezTo>
                  <a:pt x="97" y="175"/>
                  <a:pt x="97" y="174"/>
                  <a:pt x="98" y="175"/>
                </a:cubicBezTo>
                <a:cubicBezTo>
                  <a:pt x="98" y="174"/>
                  <a:pt x="97" y="174"/>
                  <a:pt x="98" y="174"/>
                </a:cubicBezTo>
                <a:cubicBezTo>
                  <a:pt x="97" y="173"/>
                  <a:pt x="96" y="175"/>
                  <a:pt x="95" y="176"/>
                </a:cubicBezTo>
                <a:cubicBezTo>
                  <a:pt x="95" y="176"/>
                  <a:pt x="95" y="177"/>
                  <a:pt x="94" y="177"/>
                </a:cubicBezTo>
                <a:cubicBezTo>
                  <a:pt x="95" y="178"/>
                  <a:pt x="95" y="177"/>
                  <a:pt x="96" y="177"/>
                </a:cubicBezTo>
                <a:cubicBezTo>
                  <a:pt x="95" y="178"/>
                  <a:pt x="95" y="178"/>
                  <a:pt x="94" y="178"/>
                </a:cubicBezTo>
                <a:cubicBezTo>
                  <a:pt x="94" y="179"/>
                  <a:pt x="95" y="179"/>
                  <a:pt x="95" y="179"/>
                </a:cubicBezTo>
                <a:cubicBezTo>
                  <a:pt x="94" y="179"/>
                  <a:pt x="92" y="179"/>
                  <a:pt x="92" y="180"/>
                </a:cubicBezTo>
                <a:cubicBezTo>
                  <a:pt x="92" y="180"/>
                  <a:pt x="92" y="180"/>
                  <a:pt x="93" y="180"/>
                </a:cubicBezTo>
                <a:cubicBezTo>
                  <a:pt x="93" y="180"/>
                  <a:pt x="93" y="181"/>
                  <a:pt x="93" y="181"/>
                </a:cubicBezTo>
                <a:cubicBezTo>
                  <a:pt x="92" y="181"/>
                  <a:pt x="92" y="180"/>
                  <a:pt x="92" y="181"/>
                </a:cubicBezTo>
                <a:cubicBezTo>
                  <a:pt x="91" y="181"/>
                  <a:pt x="92" y="181"/>
                  <a:pt x="92" y="181"/>
                </a:cubicBezTo>
                <a:cubicBezTo>
                  <a:pt x="92" y="182"/>
                  <a:pt x="91" y="181"/>
                  <a:pt x="91" y="182"/>
                </a:cubicBezTo>
                <a:cubicBezTo>
                  <a:pt x="90" y="182"/>
                  <a:pt x="90" y="183"/>
                  <a:pt x="89" y="183"/>
                </a:cubicBezTo>
                <a:cubicBezTo>
                  <a:pt x="89" y="183"/>
                  <a:pt x="90" y="182"/>
                  <a:pt x="90" y="183"/>
                </a:cubicBezTo>
                <a:cubicBezTo>
                  <a:pt x="89" y="183"/>
                  <a:pt x="89" y="183"/>
                  <a:pt x="88" y="183"/>
                </a:cubicBezTo>
                <a:cubicBezTo>
                  <a:pt x="87" y="184"/>
                  <a:pt x="88" y="184"/>
                  <a:pt x="88" y="184"/>
                </a:cubicBezTo>
                <a:cubicBezTo>
                  <a:pt x="87" y="184"/>
                  <a:pt x="87" y="186"/>
                  <a:pt x="86" y="186"/>
                </a:cubicBez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6" y="186"/>
                  <a:pt x="85" y="186"/>
                </a:cubicBezTo>
                <a:cubicBezTo>
                  <a:pt x="85" y="186"/>
                  <a:pt x="86" y="186"/>
                  <a:pt x="86" y="186"/>
                </a:cubicBezTo>
                <a:cubicBezTo>
                  <a:pt x="84" y="188"/>
                  <a:pt x="83" y="190"/>
                  <a:pt x="81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1" y="193"/>
                  <a:pt x="82" y="192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0" y="193"/>
                  <a:pt x="80" y="194"/>
                  <a:pt x="80" y="193"/>
                </a:cubicBezTo>
                <a:cubicBezTo>
                  <a:pt x="79" y="193"/>
                  <a:pt x="81" y="192"/>
                  <a:pt x="80" y="192"/>
                </a:cubicBezTo>
                <a:cubicBezTo>
                  <a:pt x="80" y="191"/>
                  <a:pt x="80" y="192"/>
                  <a:pt x="80" y="192"/>
                </a:cubicBezTo>
                <a:cubicBezTo>
                  <a:pt x="79" y="191"/>
                  <a:pt x="80" y="191"/>
                  <a:pt x="81" y="190"/>
                </a:cubicBezTo>
                <a:cubicBezTo>
                  <a:pt x="81" y="191"/>
                  <a:pt x="80" y="191"/>
                  <a:pt x="81" y="191"/>
                </a:cubicBezTo>
                <a:cubicBezTo>
                  <a:pt x="81" y="191"/>
                  <a:pt x="82" y="191"/>
                  <a:pt x="82" y="190"/>
                </a:cubicBezTo>
                <a:cubicBezTo>
                  <a:pt x="82" y="190"/>
                  <a:pt x="81" y="191"/>
                  <a:pt x="81" y="190"/>
                </a:cubicBezTo>
                <a:cubicBezTo>
                  <a:pt x="81" y="189"/>
                  <a:pt x="82" y="190"/>
                  <a:pt x="82" y="190"/>
                </a:cubicBezTo>
                <a:cubicBezTo>
                  <a:pt x="83" y="189"/>
                  <a:pt x="82" y="189"/>
                  <a:pt x="81" y="189"/>
                </a:cubicBezTo>
                <a:cubicBezTo>
                  <a:pt x="81" y="189"/>
                  <a:pt x="81" y="190"/>
                  <a:pt x="81" y="190"/>
                </a:cubicBezTo>
                <a:cubicBezTo>
                  <a:pt x="80" y="190"/>
                  <a:pt x="82" y="188"/>
                  <a:pt x="82" y="188"/>
                </a:cubicBezTo>
                <a:cubicBezTo>
                  <a:pt x="83" y="188"/>
                  <a:pt x="82" y="189"/>
                  <a:pt x="82" y="189"/>
                </a:cubicBezTo>
                <a:cubicBezTo>
                  <a:pt x="83" y="189"/>
                  <a:pt x="83" y="188"/>
                  <a:pt x="83" y="189"/>
                </a:cubicBezTo>
                <a:cubicBezTo>
                  <a:pt x="83" y="188"/>
                  <a:pt x="83" y="188"/>
                  <a:pt x="83" y="187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6" y="184"/>
                  <a:pt x="86" y="183"/>
                  <a:pt x="87" y="184"/>
                </a:cubicBezTo>
                <a:cubicBezTo>
                  <a:pt x="87" y="183"/>
                  <a:pt x="87" y="183"/>
                  <a:pt x="86" y="183"/>
                </a:cubicBezTo>
                <a:cubicBezTo>
                  <a:pt x="87" y="183"/>
                  <a:pt x="86" y="182"/>
                  <a:pt x="87" y="182"/>
                </a:cubicBezTo>
                <a:cubicBezTo>
                  <a:pt x="87" y="182"/>
                  <a:pt x="87" y="182"/>
                  <a:pt x="87" y="183"/>
                </a:cubicBezTo>
                <a:cubicBezTo>
                  <a:pt x="88" y="182"/>
                  <a:pt x="87" y="182"/>
                  <a:pt x="87" y="182"/>
                </a:cubicBezTo>
                <a:cubicBezTo>
                  <a:pt x="89" y="179"/>
                  <a:pt x="92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1"/>
                  <a:pt x="95" y="171"/>
                </a:cubicBezTo>
                <a:cubicBezTo>
                  <a:pt x="95" y="170"/>
                  <a:pt x="95" y="171"/>
                  <a:pt x="95" y="171"/>
                </a:cubicBezTo>
                <a:cubicBezTo>
                  <a:pt x="95" y="171"/>
                  <a:pt x="95" y="171"/>
                  <a:pt x="95" y="170"/>
                </a:cubicBezTo>
                <a:cubicBezTo>
                  <a:pt x="94" y="170"/>
                  <a:pt x="94" y="170"/>
                  <a:pt x="94" y="171"/>
                </a:cubicBezTo>
                <a:cubicBezTo>
                  <a:pt x="93" y="170"/>
                  <a:pt x="94" y="169"/>
                  <a:pt x="95" y="169"/>
                </a:cubicBezTo>
                <a:cubicBezTo>
                  <a:pt x="95" y="169"/>
                  <a:pt x="94" y="169"/>
                  <a:pt x="95" y="170"/>
                </a:cubicBezTo>
                <a:cubicBezTo>
                  <a:pt x="95" y="170"/>
                  <a:pt x="95" y="169"/>
                  <a:pt x="95" y="169"/>
                </a:cubicBezTo>
                <a:cubicBezTo>
                  <a:pt x="96" y="170"/>
                  <a:pt x="95" y="170"/>
                  <a:pt x="95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96" y="168"/>
                  <a:pt x="103" y="164"/>
                  <a:pt x="102" y="163"/>
                </a:cubicBezTo>
                <a:cubicBezTo>
                  <a:pt x="105" y="161"/>
                  <a:pt x="102" y="163"/>
                  <a:pt x="105" y="161"/>
                </a:cubicBezTo>
                <a:cubicBezTo>
                  <a:pt x="107" y="157"/>
                  <a:pt x="113" y="152"/>
                  <a:pt x="118" y="147"/>
                </a:cubicBezTo>
                <a:cubicBezTo>
                  <a:pt x="116" y="151"/>
                  <a:pt x="121" y="145"/>
                  <a:pt x="123" y="143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4" y="142"/>
                  <a:pt x="124" y="143"/>
                  <a:pt x="126" y="141"/>
                </a:cubicBezTo>
                <a:cubicBezTo>
                  <a:pt x="124" y="141"/>
                  <a:pt x="130" y="137"/>
                  <a:pt x="128" y="138"/>
                </a:cubicBezTo>
                <a:cubicBezTo>
                  <a:pt x="129" y="136"/>
                  <a:pt x="131" y="136"/>
                  <a:pt x="131" y="136"/>
                </a:cubicBezTo>
                <a:cubicBezTo>
                  <a:pt x="132" y="135"/>
                  <a:pt x="131" y="135"/>
                  <a:pt x="131" y="135"/>
                </a:cubicBezTo>
                <a:cubicBezTo>
                  <a:pt x="133" y="134"/>
                  <a:pt x="133" y="133"/>
                  <a:pt x="136" y="131"/>
                </a:cubicBezTo>
                <a:cubicBezTo>
                  <a:pt x="135" y="132"/>
                  <a:pt x="136" y="132"/>
                  <a:pt x="137" y="131"/>
                </a:cubicBezTo>
                <a:cubicBezTo>
                  <a:pt x="141" y="128"/>
                  <a:pt x="136" y="130"/>
                  <a:pt x="139" y="128"/>
                </a:cubicBezTo>
                <a:cubicBezTo>
                  <a:pt x="138" y="128"/>
                  <a:pt x="136" y="130"/>
                  <a:pt x="135" y="130"/>
                </a:cubicBezTo>
                <a:cubicBezTo>
                  <a:pt x="134" y="131"/>
                  <a:pt x="134" y="132"/>
                  <a:pt x="134" y="132"/>
                </a:cubicBezTo>
                <a:cubicBezTo>
                  <a:pt x="130" y="134"/>
                  <a:pt x="128" y="137"/>
                  <a:pt x="123" y="141"/>
                </a:cubicBezTo>
                <a:cubicBezTo>
                  <a:pt x="122" y="141"/>
                  <a:pt x="121" y="143"/>
                  <a:pt x="122" y="141"/>
                </a:cubicBezTo>
                <a:cubicBezTo>
                  <a:pt x="121" y="142"/>
                  <a:pt x="120" y="143"/>
                  <a:pt x="117" y="145"/>
                </a:cubicBezTo>
                <a:cubicBezTo>
                  <a:pt x="121" y="141"/>
                  <a:pt x="127" y="135"/>
                  <a:pt x="130" y="134"/>
                </a:cubicBezTo>
                <a:cubicBezTo>
                  <a:pt x="131" y="133"/>
                  <a:pt x="130" y="132"/>
                  <a:pt x="131" y="132"/>
                </a:cubicBezTo>
                <a:cubicBezTo>
                  <a:pt x="129" y="133"/>
                  <a:pt x="130" y="133"/>
                  <a:pt x="128" y="135"/>
                </a:cubicBezTo>
                <a:cubicBezTo>
                  <a:pt x="131" y="131"/>
                  <a:pt x="126" y="134"/>
                  <a:pt x="127" y="132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4"/>
                  <a:pt x="127" y="133"/>
                  <a:pt x="125" y="13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2" y="146"/>
                  <a:pt x="112" y="146"/>
                  <a:pt x="113" y="145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8"/>
                  <a:pt x="112" y="146"/>
                  <a:pt x="113" y="146"/>
                </a:cubicBezTo>
                <a:cubicBezTo>
                  <a:pt x="113" y="147"/>
                  <a:pt x="111" y="147"/>
                  <a:pt x="110" y="148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0"/>
                  <a:pt x="103" y="155"/>
                  <a:pt x="100" y="157"/>
                </a:cubicBezTo>
                <a:cubicBezTo>
                  <a:pt x="101" y="156"/>
                  <a:pt x="104" y="154"/>
                  <a:pt x="104" y="152"/>
                </a:cubicBezTo>
                <a:cubicBezTo>
                  <a:pt x="108" y="149"/>
                  <a:pt x="109" y="148"/>
                  <a:pt x="111" y="145"/>
                </a:cubicBezTo>
                <a:cubicBezTo>
                  <a:pt x="110" y="145"/>
                  <a:pt x="109" y="147"/>
                  <a:pt x="108" y="148"/>
                </a:cubicBezTo>
                <a:cubicBezTo>
                  <a:pt x="108" y="145"/>
                  <a:pt x="106" y="148"/>
                  <a:pt x="103" y="152"/>
                </a:cubicBezTo>
                <a:cubicBezTo>
                  <a:pt x="105" y="150"/>
                  <a:pt x="103" y="150"/>
                  <a:pt x="101" y="151"/>
                </a:cubicBezTo>
                <a:cubicBezTo>
                  <a:pt x="103" y="149"/>
                  <a:pt x="103" y="149"/>
                  <a:pt x="104" y="149"/>
                </a:cubicBezTo>
                <a:cubicBezTo>
                  <a:pt x="105" y="148"/>
                  <a:pt x="105" y="147"/>
                  <a:pt x="107" y="145"/>
                </a:cubicBezTo>
                <a:cubicBezTo>
                  <a:pt x="108" y="144"/>
                  <a:pt x="108" y="146"/>
                  <a:pt x="109" y="144"/>
                </a:cubicBezTo>
                <a:cubicBezTo>
                  <a:pt x="111" y="142"/>
                  <a:pt x="109" y="141"/>
                  <a:pt x="113" y="139"/>
                </a:cubicBezTo>
                <a:cubicBezTo>
                  <a:pt x="113" y="139"/>
                  <a:pt x="111" y="141"/>
                  <a:pt x="111" y="141"/>
                </a:cubicBezTo>
                <a:cubicBezTo>
                  <a:pt x="114" y="139"/>
                  <a:pt x="114" y="138"/>
                  <a:pt x="113" y="138"/>
                </a:cubicBezTo>
                <a:cubicBezTo>
                  <a:pt x="115" y="136"/>
                  <a:pt x="115" y="137"/>
                  <a:pt x="115" y="137"/>
                </a:cubicBezTo>
                <a:cubicBezTo>
                  <a:pt x="115" y="136"/>
                  <a:pt x="118" y="134"/>
                  <a:pt x="118" y="133"/>
                </a:cubicBezTo>
                <a:cubicBezTo>
                  <a:pt x="118" y="133"/>
                  <a:pt x="116" y="134"/>
                  <a:pt x="115" y="135"/>
                </a:cubicBezTo>
                <a:cubicBezTo>
                  <a:pt x="116" y="134"/>
                  <a:pt x="116" y="134"/>
                  <a:pt x="117" y="132"/>
                </a:cubicBezTo>
                <a:cubicBezTo>
                  <a:pt x="115" y="134"/>
                  <a:pt x="115" y="134"/>
                  <a:pt x="116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4" y="133"/>
                  <a:pt x="113" y="134"/>
                  <a:pt x="112" y="135"/>
                </a:cubicBezTo>
                <a:cubicBezTo>
                  <a:pt x="111" y="136"/>
                  <a:pt x="112" y="134"/>
                  <a:pt x="109" y="137"/>
                </a:cubicBezTo>
                <a:cubicBezTo>
                  <a:pt x="111" y="135"/>
                  <a:pt x="109" y="136"/>
                  <a:pt x="110" y="134"/>
                </a:cubicBezTo>
                <a:cubicBezTo>
                  <a:pt x="112" y="133"/>
                  <a:pt x="110" y="133"/>
                  <a:pt x="111" y="133"/>
                </a:cubicBezTo>
                <a:cubicBezTo>
                  <a:pt x="112" y="131"/>
                  <a:pt x="115" y="128"/>
                  <a:pt x="116" y="127"/>
                </a:cubicBezTo>
                <a:cubicBezTo>
                  <a:pt x="118" y="126"/>
                  <a:pt x="119" y="125"/>
                  <a:pt x="120" y="126"/>
                </a:cubicBezTo>
                <a:cubicBezTo>
                  <a:pt x="121" y="125"/>
                  <a:pt x="121" y="124"/>
                  <a:pt x="121" y="124"/>
                </a:cubicBezTo>
                <a:cubicBezTo>
                  <a:pt x="121" y="124"/>
                  <a:pt x="119" y="125"/>
                  <a:pt x="119" y="124"/>
                </a:cubicBezTo>
                <a:cubicBezTo>
                  <a:pt x="122" y="121"/>
                  <a:pt x="125" y="119"/>
                  <a:pt x="126" y="117"/>
                </a:cubicBezTo>
                <a:cubicBezTo>
                  <a:pt x="127" y="116"/>
                  <a:pt x="127" y="116"/>
                  <a:pt x="128" y="116"/>
                </a:cubicBezTo>
                <a:cubicBezTo>
                  <a:pt x="142" y="104"/>
                  <a:pt x="148" y="99"/>
                  <a:pt x="162" y="88"/>
                </a:cubicBezTo>
                <a:cubicBezTo>
                  <a:pt x="163" y="89"/>
                  <a:pt x="163" y="89"/>
                  <a:pt x="164" y="88"/>
                </a:cubicBezTo>
                <a:cubicBezTo>
                  <a:pt x="166" y="86"/>
                  <a:pt x="163" y="88"/>
                  <a:pt x="163" y="88"/>
                </a:cubicBezTo>
                <a:cubicBezTo>
                  <a:pt x="175" y="79"/>
                  <a:pt x="184" y="73"/>
                  <a:pt x="197" y="65"/>
                </a:cubicBezTo>
                <a:cubicBezTo>
                  <a:pt x="197" y="65"/>
                  <a:pt x="196" y="65"/>
                  <a:pt x="195" y="66"/>
                </a:cubicBezTo>
                <a:cubicBezTo>
                  <a:pt x="196" y="65"/>
                  <a:pt x="197" y="65"/>
                  <a:pt x="199" y="63"/>
                </a:cubicBezTo>
                <a:cubicBezTo>
                  <a:pt x="199" y="64"/>
                  <a:pt x="199" y="64"/>
                  <a:pt x="201" y="63"/>
                </a:cubicBezTo>
                <a:cubicBezTo>
                  <a:pt x="202" y="63"/>
                  <a:pt x="201" y="62"/>
                  <a:pt x="201" y="62"/>
                </a:cubicBezTo>
                <a:cubicBezTo>
                  <a:pt x="203" y="61"/>
                  <a:pt x="203" y="61"/>
                  <a:pt x="203" y="62"/>
                </a:cubicBezTo>
                <a:cubicBezTo>
                  <a:pt x="207" y="60"/>
                  <a:pt x="211" y="58"/>
                  <a:pt x="214" y="56"/>
                </a:cubicBezTo>
                <a:cubicBezTo>
                  <a:pt x="213" y="56"/>
                  <a:pt x="212" y="57"/>
                  <a:pt x="210" y="57"/>
                </a:cubicBezTo>
                <a:cubicBezTo>
                  <a:pt x="214" y="54"/>
                  <a:pt x="214" y="57"/>
                  <a:pt x="222" y="53"/>
                </a:cubicBezTo>
                <a:cubicBezTo>
                  <a:pt x="222" y="52"/>
                  <a:pt x="218" y="54"/>
                  <a:pt x="217" y="54"/>
                </a:cubicBezTo>
                <a:cubicBezTo>
                  <a:pt x="219" y="52"/>
                  <a:pt x="216" y="54"/>
                  <a:pt x="216" y="53"/>
                </a:cubicBezTo>
                <a:cubicBezTo>
                  <a:pt x="215" y="53"/>
                  <a:pt x="214" y="54"/>
                  <a:pt x="214" y="54"/>
                </a:cubicBezTo>
                <a:cubicBezTo>
                  <a:pt x="212" y="54"/>
                  <a:pt x="215" y="53"/>
                  <a:pt x="210" y="56"/>
                </a:cubicBezTo>
                <a:cubicBezTo>
                  <a:pt x="211" y="54"/>
                  <a:pt x="217" y="52"/>
                  <a:pt x="219" y="50"/>
                </a:cubicBezTo>
                <a:cubicBezTo>
                  <a:pt x="220" y="50"/>
                  <a:pt x="219" y="51"/>
                  <a:pt x="221" y="50"/>
                </a:cubicBezTo>
                <a:cubicBezTo>
                  <a:pt x="227" y="46"/>
                  <a:pt x="237" y="41"/>
                  <a:pt x="245" y="39"/>
                </a:cubicBezTo>
                <a:cubicBezTo>
                  <a:pt x="246" y="40"/>
                  <a:pt x="242" y="40"/>
                  <a:pt x="241" y="41"/>
                </a:cubicBezTo>
                <a:cubicBezTo>
                  <a:pt x="242" y="41"/>
                  <a:pt x="244" y="40"/>
                  <a:pt x="245" y="40"/>
                </a:cubicBezTo>
                <a:cubicBezTo>
                  <a:pt x="247" y="39"/>
                  <a:pt x="249" y="39"/>
                  <a:pt x="254" y="37"/>
                </a:cubicBezTo>
                <a:cubicBezTo>
                  <a:pt x="252" y="37"/>
                  <a:pt x="247" y="38"/>
                  <a:pt x="253" y="36"/>
                </a:cubicBezTo>
                <a:cubicBezTo>
                  <a:pt x="252" y="36"/>
                  <a:pt x="250" y="37"/>
                  <a:pt x="251" y="36"/>
                </a:cubicBezTo>
                <a:cubicBezTo>
                  <a:pt x="252" y="36"/>
                  <a:pt x="254" y="35"/>
                  <a:pt x="255" y="35"/>
                </a:cubicBezTo>
                <a:cubicBezTo>
                  <a:pt x="257" y="35"/>
                  <a:pt x="255" y="34"/>
                  <a:pt x="258" y="33"/>
                </a:cubicBezTo>
                <a:cubicBezTo>
                  <a:pt x="259" y="34"/>
                  <a:pt x="259" y="34"/>
                  <a:pt x="259" y="34"/>
                </a:cubicBezTo>
                <a:cubicBezTo>
                  <a:pt x="263" y="32"/>
                  <a:pt x="265" y="32"/>
                  <a:pt x="267" y="31"/>
                </a:cubicBezTo>
                <a:cubicBezTo>
                  <a:pt x="273" y="28"/>
                  <a:pt x="273" y="30"/>
                  <a:pt x="279" y="27"/>
                </a:cubicBezTo>
                <a:cubicBezTo>
                  <a:pt x="280" y="27"/>
                  <a:pt x="279" y="27"/>
                  <a:pt x="279" y="28"/>
                </a:cubicBezTo>
                <a:cubicBezTo>
                  <a:pt x="282" y="27"/>
                  <a:pt x="285" y="26"/>
                  <a:pt x="285" y="25"/>
                </a:cubicBezTo>
                <a:cubicBezTo>
                  <a:pt x="288" y="26"/>
                  <a:pt x="294" y="23"/>
                  <a:pt x="301" y="22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1" y="21"/>
                  <a:pt x="297" y="22"/>
                  <a:pt x="296" y="22"/>
                </a:cubicBezTo>
                <a:cubicBezTo>
                  <a:pt x="298" y="21"/>
                  <a:pt x="297" y="22"/>
                  <a:pt x="298" y="21"/>
                </a:cubicBezTo>
                <a:cubicBezTo>
                  <a:pt x="301" y="20"/>
                  <a:pt x="301" y="20"/>
                  <a:pt x="301" y="20"/>
                </a:cubicBezTo>
                <a:cubicBezTo>
                  <a:pt x="301" y="20"/>
                  <a:pt x="297" y="21"/>
                  <a:pt x="297" y="21"/>
                </a:cubicBezTo>
                <a:cubicBezTo>
                  <a:pt x="300" y="19"/>
                  <a:pt x="301" y="19"/>
                  <a:pt x="305" y="18"/>
                </a:cubicBezTo>
                <a:cubicBezTo>
                  <a:pt x="305" y="19"/>
                  <a:pt x="307" y="18"/>
                  <a:pt x="306" y="19"/>
                </a:cubicBezTo>
                <a:cubicBezTo>
                  <a:pt x="308" y="18"/>
                  <a:pt x="309" y="17"/>
                  <a:pt x="309" y="18"/>
                </a:cubicBezTo>
                <a:cubicBezTo>
                  <a:pt x="316" y="16"/>
                  <a:pt x="316" y="16"/>
                  <a:pt x="322" y="15"/>
                </a:cubicBezTo>
                <a:cubicBezTo>
                  <a:pt x="325" y="15"/>
                  <a:pt x="325" y="14"/>
                  <a:pt x="327" y="13"/>
                </a:cubicBezTo>
                <a:cubicBezTo>
                  <a:pt x="329" y="12"/>
                  <a:pt x="329" y="13"/>
                  <a:pt x="330" y="13"/>
                </a:cubicBezTo>
                <a:cubicBezTo>
                  <a:pt x="332" y="13"/>
                  <a:pt x="332" y="12"/>
                  <a:pt x="334" y="12"/>
                </a:cubicBezTo>
                <a:cubicBezTo>
                  <a:pt x="336" y="12"/>
                  <a:pt x="338" y="11"/>
                  <a:pt x="338" y="12"/>
                </a:cubicBezTo>
                <a:cubicBezTo>
                  <a:pt x="337" y="12"/>
                  <a:pt x="338" y="12"/>
                  <a:pt x="337" y="12"/>
                </a:cubicBezTo>
                <a:cubicBezTo>
                  <a:pt x="337" y="12"/>
                  <a:pt x="336" y="12"/>
                  <a:pt x="336" y="12"/>
                </a:cubicBezTo>
                <a:cubicBezTo>
                  <a:pt x="336" y="13"/>
                  <a:pt x="340" y="11"/>
                  <a:pt x="341" y="12"/>
                </a:cubicBezTo>
                <a:cubicBezTo>
                  <a:pt x="343" y="12"/>
                  <a:pt x="337" y="12"/>
                  <a:pt x="340" y="11"/>
                </a:cubicBezTo>
                <a:cubicBezTo>
                  <a:pt x="342" y="11"/>
                  <a:pt x="342" y="11"/>
                  <a:pt x="342" y="11"/>
                </a:cubicBezTo>
                <a:cubicBezTo>
                  <a:pt x="344" y="11"/>
                  <a:pt x="344" y="11"/>
                  <a:pt x="345" y="11"/>
                </a:cubicBezTo>
                <a:cubicBezTo>
                  <a:pt x="346" y="10"/>
                  <a:pt x="340" y="11"/>
                  <a:pt x="342" y="10"/>
                </a:cubicBezTo>
                <a:cubicBezTo>
                  <a:pt x="347" y="10"/>
                  <a:pt x="347" y="10"/>
                  <a:pt x="347" y="10"/>
                </a:cubicBezTo>
                <a:cubicBezTo>
                  <a:pt x="347" y="9"/>
                  <a:pt x="347" y="9"/>
                  <a:pt x="345" y="9"/>
                </a:cubicBezTo>
                <a:cubicBezTo>
                  <a:pt x="349" y="8"/>
                  <a:pt x="350" y="10"/>
                  <a:pt x="354" y="10"/>
                </a:cubicBezTo>
                <a:cubicBezTo>
                  <a:pt x="356" y="10"/>
                  <a:pt x="358" y="9"/>
                  <a:pt x="360" y="9"/>
                </a:cubicBezTo>
                <a:cubicBezTo>
                  <a:pt x="361" y="9"/>
                  <a:pt x="359" y="9"/>
                  <a:pt x="361" y="9"/>
                </a:cubicBezTo>
                <a:cubicBezTo>
                  <a:pt x="360" y="9"/>
                  <a:pt x="359" y="9"/>
                  <a:pt x="358" y="9"/>
                </a:cubicBezTo>
                <a:cubicBezTo>
                  <a:pt x="355" y="8"/>
                  <a:pt x="363" y="8"/>
                  <a:pt x="360" y="8"/>
                </a:cubicBezTo>
                <a:cubicBezTo>
                  <a:pt x="361" y="7"/>
                  <a:pt x="362" y="9"/>
                  <a:pt x="364" y="8"/>
                </a:cubicBezTo>
                <a:cubicBezTo>
                  <a:pt x="367" y="8"/>
                  <a:pt x="362" y="8"/>
                  <a:pt x="363" y="7"/>
                </a:cubicBezTo>
                <a:cubicBezTo>
                  <a:pt x="364" y="7"/>
                  <a:pt x="365" y="7"/>
                  <a:pt x="365" y="7"/>
                </a:cubicBezTo>
                <a:cubicBezTo>
                  <a:pt x="366" y="7"/>
                  <a:pt x="367" y="8"/>
                  <a:pt x="367" y="8"/>
                </a:cubicBezTo>
                <a:cubicBezTo>
                  <a:pt x="367" y="9"/>
                  <a:pt x="370" y="8"/>
                  <a:pt x="371" y="9"/>
                </a:cubicBezTo>
                <a:cubicBezTo>
                  <a:pt x="374" y="8"/>
                  <a:pt x="371" y="8"/>
                  <a:pt x="372" y="8"/>
                </a:cubicBezTo>
                <a:cubicBezTo>
                  <a:pt x="372" y="7"/>
                  <a:pt x="371" y="8"/>
                  <a:pt x="371" y="8"/>
                </a:cubicBezTo>
                <a:cubicBezTo>
                  <a:pt x="371" y="7"/>
                  <a:pt x="379" y="9"/>
                  <a:pt x="381" y="7"/>
                </a:cubicBezTo>
                <a:cubicBezTo>
                  <a:pt x="384" y="7"/>
                  <a:pt x="386" y="8"/>
                  <a:pt x="390" y="7"/>
                </a:cubicBezTo>
                <a:cubicBezTo>
                  <a:pt x="390" y="7"/>
                  <a:pt x="389" y="7"/>
                  <a:pt x="390" y="7"/>
                </a:cubicBezTo>
                <a:cubicBezTo>
                  <a:pt x="387" y="6"/>
                  <a:pt x="389" y="6"/>
                  <a:pt x="386" y="5"/>
                </a:cubicBezTo>
                <a:cubicBezTo>
                  <a:pt x="388" y="6"/>
                  <a:pt x="389" y="7"/>
                  <a:pt x="391" y="6"/>
                </a:cubicBezTo>
                <a:cubicBezTo>
                  <a:pt x="392" y="6"/>
                  <a:pt x="392" y="7"/>
                  <a:pt x="394" y="7"/>
                </a:cubicBezTo>
                <a:cubicBezTo>
                  <a:pt x="395" y="7"/>
                  <a:pt x="395" y="6"/>
                  <a:pt x="395" y="6"/>
                </a:cubicBezTo>
                <a:cubicBezTo>
                  <a:pt x="396" y="6"/>
                  <a:pt x="399" y="6"/>
                  <a:pt x="397" y="6"/>
                </a:cubicBezTo>
                <a:cubicBezTo>
                  <a:pt x="401" y="5"/>
                  <a:pt x="402" y="7"/>
                  <a:pt x="401" y="7"/>
                </a:cubicBezTo>
                <a:cubicBezTo>
                  <a:pt x="408" y="7"/>
                  <a:pt x="400" y="5"/>
                  <a:pt x="400" y="4"/>
                </a:cubicBezTo>
                <a:cubicBezTo>
                  <a:pt x="402" y="5"/>
                  <a:pt x="404" y="4"/>
                  <a:pt x="401" y="4"/>
                </a:cubicBezTo>
                <a:cubicBezTo>
                  <a:pt x="406" y="3"/>
                  <a:pt x="402" y="5"/>
                  <a:pt x="407" y="5"/>
                </a:cubicBezTo>
                <a:cubicBezTo>
                  <a:pt x="411" y="4"/>
                  <a:pt x="406" y="3"/>
                  <a:pt x="410" y="3"/>
                </a:cubicBezTo>
                <a:cubicBezTo>
                  <a:pt x="408" y="2"/>
                  <a:pt x="400" y="3"/>
                  <a:pt x="399" y="2"/>
                </a:cubicBezTo>
                <a:cubicBezTo>
                  <a:pt x="400" y="1"/>
                  <a:pt x="404" y="2"/>
                  <a:pt x="404" y="2"/>
                </a:cubicBezTo>
                <a:cubicBezTo>
                  <a:pt x="407" y="2"/>
                  <a:pt x="407" y="1"/>
                  <a:pt x="412" y="2"/>
                </a:cubicBezTo>
                <a:cubicBezTo>
                  <a:pt x="411" y="2"/>
                  <a:pt x="413" y="2"/>
                  <a:pt x="412" y="3"/>
                </a:cubicBezTo>
                <a:cubicBezTo>
                  <a:pt x="415" y="3"/>
                  <a:pt x="415" y="1"/>
                  <a:pt x="419" y="1"/>
                </a:cubicBezTo>
                <a:cubicBezTo>
                  <a:pt x="417" y="2"/>
                  <a:pt x="416" y="2"/>
                  <a:pt x="421" y="2"/>
                </a:cubicBezTo>
                <a:cubicBezTo>
                  <a:pt x="420" y="3"/>
                  <a:pt x="417" y="3"/>
                  <a:pt x="417" y="2"/>
                </a:cubicBezTo>
                <a:cubicBezTo>
                  <a:pt x="416" y="2"/>
                  <a:pt x="416" y="3"/>
                  <a:pt x="415" y="3"/>
                </a:cubicBezTo>
                <a:cubicBezTo>
                  <a:pt x="414" y="3"/>
                  <a:pt x="417" y="3"/>
                  <a:pt x="417" y="4"/>
                </a:cubicBezTo>
                <a:cubicBezTo>
                  <a:pt x="419" y="4"/>
                  <a:pt x="418" y="3"/>
                  <a:pt x="416" y="3"/>
                </a:cubicBezTo>
                <a:cubicBezTo>
                  <a:pt x="417" y="3"/>
                  <a:pt x="421" y="3"/>
                  <a:pt x="421" y="4"/>
                </a:cubicBezTo>
                <a:cubicBezTo>
                  <a:pt x="418" y="4"/>
                  <a:pt x="427" y="5"/>
                  <a:pt x="424" y="5"/>
                </a:cubicBezTo>
                <a:cubicBezTo>
                  <a:pt x="427" y="5"/>
                  <a:pt x="427" y="6"/>
                  <a:pt x="430" y="6"/>
                </a:cubicBezTo>
                <a:cubicBezTo>
                  <a:pt x="426" y="5"/>
                  <a:pt x="427" y="5"/>
                  <a:pt x="425" y="4"/>
                </a:cubicBezTo>
                <a:cubicBezTo>
                  <a:pt x="426" y="4"/>
                  <a:pt x="428" y="4"/>
                  <a:pt x="430" y="4"/>
                </a:cubicBezTo>
                <a:cubicBezTo>
                  <a:pt x="427" y="4"/>
                  <a:pt x="430" y="4"/>
                  <a:pt x="428" y="4"/>
                </a:cubicBezTo>
                <a:cubicBezTo>
                  <a:pt x="429" y="5"/>
                  <a:pt x="432" y="5"/>
                  <a:pt x="433" y="5"/>
                </a:cubicBezTo>
                <a:cubicBezTo>
                  <a:pt x="434" y="5"/>
                  <a:pt x="431" y="5"/>
                  <a:pt x="431" y="4"/>
                </a:cubicBezTo>
                <a:cubicBezTo>
                  <a:pt x="432" y="4"/>
                  <a:pt x="438" y="5"/>
                  <a:pt x="438" y="5"/>
                </a:cubicBezTo>
                <a:cubicBezTo>
                  <a:pt x="442" y="6"/>
                  <a:pt x="445" y="6"/>
                  <a:pt x="453" y="7"/>
                </a:cubicBezTo>
                <a:cubicBezTo>
                  <a:pt x="453" y="7"/>
                  <a:pt x="452" y="7"/>
                  <a:pt x="451" y="7"/>
                </a:cubicBezTo>
                <a:cubicBezTo>
                  <a:pt x="451" y="7"/>
                  <a:pt x="453" y="7"/>
                  <a:pt x="453" y="7"/>
                </a:cubicBezTo>
                <a:cubicBezTo>
                  <a:pt x="452" y="8"/>
                  <a:pt x="450" y="7"/>
                  <a:pt x="447" y="6"/>
                </a:cubicBezTo>
                <a:cubicBezTo>
                  <a:pt x="447" y="7"/>
                  <a:pt x="447" y="7"/>
                  <a:pt x="447" y="7"/>
                </a:cubicBezTo>
                <a:cubicBezTo>
                  <a:pt x="448" y="7"/>
                  <a:pt x="453" y="8"/>
                  <a:pt x="453" y="9"/>
                </a:cubicBezTo>
                <a:cubicBezTo>
                  <a:pt x="454" y="8"/>
                  <a:pt x="456" y="7"/>
                  <a:pt x="453" y="6"/>
                </a:cubicBezTo>
                <a:cubicBezTo>
                  <a:pt x="454" y="6"/>
                  <a:pt x="457" y="7"/>
                  <a:pt x="455" y="6"/>
                </a:cubicBezTo>
                <a:cubicBezTo>
                  <a:pt x="456" y="6"/>
                  <a:pt x="458" y="7"/>
                  <a:pt x="460" y="7"/>
                </a:cubicBezTo>
                <a:cubicBezTo>
                  <a:pt x="460" y="7"/>
                  <a:pt x="459" y="7"/>
                  <a:pt x="458" y="6"/>
                </a:cubicBezTo>
                <a:cubicBezTo>
                  <a:pt x="460" y="6"/>
                  <a:pt x="465" y="7"/>
                  <a:pt x="465" y="6"/>
                </a:cubicBezTo>
                <a:cubicBezTo>
                  <a:pt x="466" y="7"/>
                  <a:pt x="466" y="7"/>
                  <a:pt x="465" y="7"/>
                </a:cubicBezTo>
                <a:cubicBezTo>
                  <a:pt x="466" y="7"/>
                  <a:pt x="469" y="8"/>
                  <a:pt x="468" y="8"/>
                </a:cubicBezTo>
                <a:cubicBezTo>
                  <a:pt x="466" y="8"/>
                  <a:pt x="466" y="8"/>
                  <a:pt x="463" y="7"/>
                </a:cubicBezTo>
                <a:cubicBezTo>
                  <a:pt x="463" y="8"/>
                  <a:pt x="464" y="8"/>
                  <a:pt x="464" y="8"/>
                </a:cubicBezTo>
                <a:cubicBezTo>
                  <a:pt x="468" y="9"/>
                  <a:pt x="467" y="8"/>
                  <a:pt x="470" y="9"/>
                </a:cubicBezTo>
                <a:cubicBezTo>
                  <a:pt x="470" y="8"/>
                  <a:pt x="473" y="8"/>
                  <a:pt x="477" y="9"/>
                </a:cubicBezTo>
                <a:cubicBezTo>
                  <a:pt x="476" y="10"/>
                  <a:pt x="474" y="9"/>
                  <a:pt x="471" y="9"/>
                </a:cubicBezTo>
                <a:cubicBezTo>
                  <a:pt x="472" y="9"/>
                  <a:pt x="472" y="10"/>
                  <a:pt x="472" y="10"/>
                </a:cubicBezTo>
                <a:cubicBezTo>
                  <a:pt x="473" y="10"/>
                  <a:pt x="475" y="10"/>
                  <a:pt x="476" y="10"/>
                </a:cubicBezTo>
                <a:cubicBezTo>
                  <a:pt x="478" y="10"/>
                  <a:pt x="478" y="11"/>
                  <a:pt x="478" y="11"/>
                </a:cubicBezTo>
                <a:cubicBezTo>
                  <a:pt x="479" y="11"/>
                  <a:pt x="481" y="11"/>
                  <a:pt x="483" y="12"/>
                </a:cubicBezTo>
                <a:cubicBezTo>
                  <a:pt x="483" y="11"/>
                  <a:pt x="484" y="11"/>
                  <a:pt x="482" y="11"/>
                </a:cubicBezTo>
                <a:cubicBezTo>
                  <a:pt x="483" y="10"/>
                  <a:pt x="485" y="11"/>
                  <a:pt x="484" y="12"/>
                </a:cubicBezTo>
                <a:cubicBezTo>
                  <a:pt x="485" y="12"/>
                  <a:pt x="486" y="11"/>
                  <a:pt x="487" y="12"/>
                </a:cubicBezTo>
                <a:cubicBezTo>
                  <a:pt x="487" y="12"/>
                  <a:pt x="485" y="10"/>
                  <a:pt x="490" y="11"/>
                </a:cubicBezTo>
                <a:cubicBezTo>
                  <a:pt x="490" y="10"/>
                  <a:pt x="485" y="10"/>
                  <a:pt x="484" y="9"/>
                </a:cubicBezTo>
                <a:cubicBezTo>
                  <a:pt x="482" y="9"/>
                  <a:pt x="481" y="9"/>
                  <a:pt x="482" y="9"/>
                </a:cubicBezTo>
                <a:cubicBezTo>
                  <a:pt x="480" y="9"/>
                  <a:pt x="481" y="9"/>
                  <a:pt x="478" y="8"/>
                </a:cubicBezTo>
                <a:cubicBezTo>
                  <a:pt x="478" y="8"/>
                  <a:pt x="482" y="9"/>
                  <a:pt x="481" y="7"/>
                </a:cubicBezTo>
                <a:cubicBezTo>
                  <a:pt x="484" y="8"/>
                  <a:pt x="482" y="8"/>
                  <a:pt x="482" y="8"/>
                </a:cubicBezTo>
                <a:cubicBezTo>
                  <a:pt x="486" y="9"/>
                  <a:pt x="486" y="9"/>
                  <a:pt x="489" y="9"/>
                </a:cubicBezTo>
                <a:cubicBezTo>
                  <a:pt x="489" y="9"/>
                  <a:pt x="487" y="9"/>
                  <a:pt x="487" y="8"/>
                </a:cubicBezTo>
                <a:cubicBezTo>
                  <a:pt x="491" y="9"/>
                  <a:pt x="493" y="10"/>
                  <a:pt x="496" y="11"/>
                </a:cubicBezTo>
                <a:cubicBezTo>
                  <a:pt x="495" y="11"/>
                  <a:pt x="495" y="10"/>
                  <a:pt x="495" y="11"/>
                </a:cubicBezTo>
                <a:cubicBezTo>
                  <a:pt x="496" y="11"/>
                  <a:pt x="499" y="12"/>
                  <a:pt x="499" y="11"/>
                </a:cubicBezTo>
                <a:cubicBezTo>
                  <a:pt x="500" y="12"/>
                  <a:pt x="500" y="12"/>
                  <a:pt x="501" y="13"/>
                </a:cubicBezTo>
                <a:cubicBezTo>
                  <a:pt x="505" y="13"/>
                  <a:pt x="510" y="15"/>
                  <a:pt x="512" y="16"/>
                </a:cubicBezTo>
                <a:cubicBezTo>
                  <a:pt x="514" y="17"/>
                  <a:pt x="512" y="15"/>
                  <a:pt x="510" y="14"/>
                </a:cubicBezTo>
                <a:cubicBezTo>
                  <a:pt x="510" y="14"/>
                  <a:pt x="516" y="16"/>
                  <a:pt x="514" y="16"/>
                </a:cubicBezTo>
                <a:cubicBezTo>
                  <a:pt x="516" y="17"/>
                  <a:pt x="519" y="18"/>
                  <a:pt x="520" y="18"/>
                </a:cubicBezTo>
                <a:cubicBezTo>
                  <a:pt x="519" y="17"/>
                  <a:pt x="518" y="17"/>
                  <a:pt x="517" y="17"/>
                </a:cubicBezTo>
                <a:cubicBezTo>
                  <a:pt x="520" y="17"/>
                  <a:pt x="527" y="19"/>
                  <a:pt x="532" y="21"/>
                </a:cubicBezTo>
                <a:cubicBezTo>
                  <a:pt x="529" y="19"/>
                  <a:pt x="537" y="22"/>
                  <a:pt x="537" y="22"/>
                </a:cubicBezTo>
                <a:cubicBezTo>
                  <a:pt x="539" y="22"/>
                  <a:pt x="538" y="23"/>
                  <a:pt x="540" y="23"/>
                </a:cubicBezTo>
                <a:cubicBezTo>
                  <a:pt x="539" y="23"/>
                  <a:pt x="538" y="23"/>
                  <a:pt x="536" y="22"/>
                </a:cubicBezTo>
                <a:cubicBezTo>
                  <a:pt x="536" y="23"/>
                  <a:pt x="543" y="25"/>
                  <a:pt x="545" y="25"/>
                </a:cubicBezTo>
                <a:cubicBezTo>
                  <a:pt x="545" y="25"/>
                  <a:pt x="542" y="25"/>
                  <a:pt x="540" y="24"/>
                </a:cubicBezTo>
                <a:cubicBezTo>
                  <a:pt x="543" y="24"/>
                  <a:pt x="547" y="25"/>
                  <a:pt x="551" y="27"/>
                </a:cubicBezTo>
                <a:cubicBezTo>
                  <a:pt x="551" y="27"/>
                  <a:pt x="550" y="27"/>
                  <a:pt x="552" y="28"/>
                </a:cubicBezTo>
                <a:cubicBezTo>
                  <a:pt x="551" y="28"/>
                  <a:pt x="549" y="26"/>
                  <a:pt x="549" y="27"/>
                </a:cubicBezTo>
                <a:cubicBezTo>
                  <a:pt x="550" y="28"/>
                  <a:pt x="552" y="28"/>
                  <a:pt x="552" y="29"/>
                </a:cubicBezTo>
                <a:cubicBezTo>
                  <a:pt x="554" y="30"/>
                  <a:pt x="550" y="28"/>
                  <a:pt x="551" y="29"/>
                </a:cubicBezTo>
                <a:cubicBezTo>
                  <a:pt x="555" y="29"/>
                  <a:pt x="555" y="30"/>
                  <a:pt x="558" y="30"/>
                </a:cubicBezTo>
                <a:cubicBezTo>
                  <a:pt x="562" y="32"/>
                  <a:pt x="569" y="34"/>
                  <a:pt x="569" y="35"/>
                </a:cubicBezTo>
                <a:cubicBezTo>
                  <a:pt x="571" y="36"/>
                  <a:pt x="570" y="35"/>
                  <a:pt x="571" y="35"/>
                </a:cubicBezTo>
                <a:cubicBezTo>
                  <a:pt x="572" y="36"/>
                  <a:pt x="575" y="37"/>
                  <a:pt x="573" y="37"/>
                </a:cubicBezTo>
                <a:cubicBezTo>
                  <a:pt x="575" y="38"/>
                  <a:pt x="575" y="38"/>
                  <a:pt x="577" y="39"/>
                </a:cubicBezTo>
                <a:cubicBezTo>
                  <a:pt x="577" y="39"/>
                  <a:pt x="575" y="39"/>
                  <a:pt x="576" y="39"/>
                </a:cubicBezTo>
                <a:cubicBezTo>
                  <a:pt x="578" y="40"/>
                  <a:pt x="578" y="39"/>
                  <a:pt x="579" y="39"/>
                </a:cubicBezTo>
                <a:cubicBezTo>
                  <a:pt x="579" y="38"/>
                  <a:pt x="576" y="38"/>
                  <a:pt x="576" y="38"/>
                </a:cubicBezTo>
                <a:cubicBezTo>
                  <a:pt x="576" y="37"/>
                  <a:pt x="580" y="39"/>
                  <a:pt x="579" y="39"/>
                </a:cubicBezTo>
                <a:cubicBezTo>
                  <a:pt x="581" y="40"/>
                  <a:pt x="581" y="40"/>
                  <a:pt x="583" y="40"/>
                </a:cubicBezTo>
                <a:cubicBezTo>
                  <a:pt x="586" y="42"/>
                  <a:pt x="586" y="42"/>
                  <a:pt x="589" y="44"/>
                </a:cubicBezTo>
                <a:cubicBezTo>
                  <a:pt x="587" y="43"/>
                  <a:pt x="587" y="42"/>
                  <a:pt x="586" y="42"/>
                </a:cubicBezTo>
                <a:cubicBezTo>
                  <a:pt x="585" y="40"/>
                  <a:pt x="593" y="44"/>
                  <a:pt x="594" y="45"/>
                </a:cubicBezTo>
                <a:cubicBezTo>
                  <a:pt x="594" y="45"/>
                  <a:pt x="591" y="43"/>
                  <a:pt x="590" y="43"/>
                </a:cubicBezTo>
                <a:cubicBezTo>
                  <a:pt x="592" y="45"/>
                  <a:pt x="596" y="46"/>
                  <a:pt x="598" y="48"/>
                </a:cubicBezTo>
                <a:cubicBezTo>
                  <a:pt x="600" y="49"/>
                  <a:pt x="597" y="46"/>
                  <a:pt x="599" y="47"/>
                </a:cubicBezTo>
                <a:cubicBezTo>
                  <a:pt x="600" y="48"/>
                  <a:pt x="601" y="49"/>
                  <a:pt x="603" y="50"/>
                </a:cubicBezTo>
                <a:cubicBezTo>
                  <a:pt x="603" y="50"/>
                  <a:pt x="606" y="52"/>
                  <a:pt x="606" y="51"/>
                </a:cubicBezTo>
                <a:cubicBezTo>
                  <a:pt x="612" y="54"/>
                  <a:pt x="615" y="56"/>
                  <a:pt x="620" y="59"/>
                </a:cubicBezTo>
                <a:cubicBezTo>
                  <a:pt x="619" y="58"/>
                  <a:pt x="619" y="59"/>
                  <a:pt x="619" y="59"/>
                </a:cubicBezTo>
                <a:cubicBezTo>
                  <a:pt x="624" y="60"/>
                  <a:pt x="634" y="67"/>
                  <a:pt x="640" y="71"/>
                </a:cubicBezTo>
                <a:cubicBezTo>
                  <a:pt x="642" y="72"/>
                  <a:pt x="641" y="71"/>
                  <a:pt x="643" y="73"/>
                </a:cubicBezTo>
                <a:cubicBezTo>
                  <a:pt x="643" y="73"/>
                  <a:pt x="643" y="73"/>
                  <a:pt x="644" y="73"/>
                </a:cubicBezTo>
                <a:cubicBezTo>
                  <a:pt x="644" y="73"/>
                  <a:pt x="643" y="72"/>
                  <a:pt x="642" y="72"/>
                </a:cubicBezTo>
                <a:cubicBezTo>
                  <a:pt x="645" y="73"/>
                  <a:pt x="651" y="78"/>
                  <a:pt x="653" y="78"/>
                </a:cubicBezTo>
                <a:cubicBezTo>
                  <a:pt x="655" y="80"/>
                  <a:pt x="658" y="83"/>
                  <a:pt x="661" y="84"/>
                </a:cubicBezTo>
                <a:cubicBezTo>
                  <a:pt x="665" y="87"/>
                  <a:pt x="675" y="94"/>
                  <a:pt x="680" y="98"/>
                </a:cubicBezTo>
                <a:cubicBezTo>
                  <a:pt x="680" y="98"/>
                  <a:pt x="679" y="97"/>
                  <a:pt x="679" y="98"/>
                </a:cubicBezTo>
                <a:cubicBezTo>
                  <a:pt x="681" y="99"/>
                  <a:pt x="682" y="100"/>
                  <a:pt x="684" y="102"/>
                </a:cubicBezTo>
                <a:cubicBezTo>
                  <a:pt x="685" y="102"/>
                  <a:pt x="683" y="101"/>
                  <a:pt x="684" y="101"/>
                </a:cubicBezTo>
                <a:cubicBezTo>
                  <a:pt x="688" y="104"/>
                  <a:pt x="693" y="109"/>
                  <a:pt x="699" y="114"/>
                </a:cubicBezTo>
                <a:cubicBezTo>
                  <a:pt x="698" y="114"/>
                  <a:pt x="698" y="114"/>
                  <a:pt x="699" y="115"/>
                </a:cubicBezTo>
                <a:cubicBezTo>
                  <a:pt x="701" y="117"/>
                  <a:pt x="702" y="118"/>
                  <a:pt x="703" y="118"/>
                </a:cubicBezTo>
                <a:cubicBezTo>
                  <a:pt x="705" y="120"/>
                  <a:pt x="704" y="119"/>
                  <a:pt x="705" y="120"/>
                </a:cubicBezTo>
                <a:cubicBezTo>
                  <a:pt x="707" y="122"/>
                  <a:pt x="704" y="119"/>
                  <a:pt x="705" y="119"/>
                </a:cubicBezTo>
                <a:cubicBezTo>
                  <a:pt x="707" y="121"/>
                  <a:pt x="707" y="121"/>
                  <a:pt x="709" y="123"/>
                </a:cubicBezTo>
                <a:cubicBezTo>
                  <a:pt x="705" y="121"/>
                  <a:pt x="715" y="129"/>
                  <a:pt x="718" y="132"/>
                </a:cubicBezTo>
                <a:cubicBezTo>
                  <a:pt x="716" y="131"/>
                  <a:pt x="717" y="131"/>
                  <a:pt x="716" y="129"/>
                </a:cubicBezTo>
                <a:cubicBezTo>
                  <a:pt x="716" y="129"/>
                  <a:pt x="717" y="130"/>
                  <a:pt x="717" y="130"/>
                </a:cubicBezTo>
                <a:cubicBezTo>
                  <a:pt x="722" y="135"/>
                  <a:pt x="722" y="134"/>
                  <a:pt x="723" y="137"/>
                </a:cubicBezTo>
                <a:cubicBezTo>
                  <a:pt x="724" y="138"/>
                  <a:pt x="723" y="136"/>
                  <a:pt x="724" y="136"/>
                </a:cubicBezTo>
                <a:cubicBezTo>
                  <a:pt x="727" y="139"/>
                  <a:pt x="727" y="140"/>
                  <a:pt x="728" y="141"/>
                </a:cubicBezTo>
                <a:cubicBezTo>
                  <a:pt x="729" y="142"/>
                  <a:pt x="732" y="144"/>
                  <a:pt x="732" y="145"/>
                </a:cubicBezTo>
                <a:cubicBezTo>
                  <a:pt x="732" y="146"/>
                  <a:pt x="735" y="148"/>
                  <a:pt x="734" y="148"/>
                </a:cubicBezTo>
                <a:cubicBezTo>
                  <a:pt x="736" y="149"/>
                  <a:pt x="736" y="149"/>
                  <a:pt x="737" y="150"/>
                </a:cubicBezTo>
                <a:cubicBezTo>
                  <a:pt x="738" y="150"/>
                  <a:pt x="735" y="148"/>
                  <a:pt x="734" y="147"/>
                </a:cubicBezTo>
                <a:cubicBezTo>
                  <a:pt x="736" y="147"/>
                  <a:pt x="734" y="144"/>
                  <a:pt x="736" y="144"/>
                </a:cubicBezTo>
                <a:cubicBezTo>
                  <a:pt x="739" y="150"/>
                  <a:pt x="741" y="155"/>
                  <a:pt x="745" y="161"/>
                </a:cubicBezTo>
                <a:cubicBezTo>
                  <a:pt x="747" y="163"/>
                  <a:pt x="742" y="157"/>
                  <a:pt x="747" y="162"/>
                </a:cubicBezTo>
                <a:cubicBezTo>
                  <a:pt x="747" y="161"/>
                  <a:pt x="745" y="159"/>
                  <a:pt x="746" y="160"/>
                </a:cubicBezTo>
                <a:cubicBezTo>
                  <a:pt x="744" y="157"/>
                  <a:pt x="744" y="158"/>
                  <a:pt x="743" y="156"/>
                </a:cubicBezTo>
                <a:cubicBezTo>
                  <a:pt x="743" y="156"/>
                  <a:pt x="745" y="158"/>
                  <a:pt x="746" y="159"/>
                </a:cubicBezTo>
                <a:cubicBezTo>
                  <a:pt x="746" y="159"/>
                  <a:pt x="745" y="156"/>
                  <a:pt x="747" y="158"/>
                </a:cubicBezTo>
                <a:cubicBezTo>
                  <a:pt x="746" y="156"/>
                  <a:pt x="744" y="153"/>
                  <a:pt x="745" y="154"/>
                </a:cubicBezTo>
                <a:cubicBezTo>
                  <a:pt x="747" y="156"/>
                  <a:pt x="748" y="158"/>
                  <a:pt x="749" y="159"/>
                </a:cubicBezTo>
                <a:cubicBezTo>
                  <a:pt x="749" y="160"/>
                  <a:pt x="752" y="165"/>
                  <a:pt x="750" y="164"/>
                </a:cubicBezTo>
                <a:cubicBezTo>
                  <a:pt x="752" y="166"/>
                  <a:pt x="751" y="167"/>
                  <a:pt x="751" y="167"/>
                </a:cubicBezTo>
                <a:cubicBezTo>
                  <a:pt x="753" y="170"/>
                  <a:pt x="756" y="173"/>
                  <a:pt x="757" y="174"/>
                </a:cubicBezTo>
                <a:cubicBezTo>
                  <a:pt x="757" y="173"/>
                  <a:pt x="755" y="172"/>
                  <a:pt x="754" y="170"/>
                </a:cubicBezTo>
                <a:cubicBezTo>
                  <a:pt x="754" y="168"/>
                  <a:pt x="759" y="172"/>
                  <a:pt x="756" y="168"/>
                </a:cubicBezTo>
                <a:cubicBezTo>
                  <a:pt x="757" y="169"/>
                  <a:pt x="757" y="170"/>
                  <a:pt x="759" y="173"/>
                </a:cubicBezTo>
                <a:cubicBezTo>
                  <a:pt x="759" y="174"/>
                  <a:pt x="757" y="173"/>
                  <a:pt x="760" y="177"/>
                </a:cubicBezTo>
                <a:cubicBezTo>
                  <a:pt x="759" y="176"/>
                  <a:pt x="759" y="175"/>
                  <a:pt x="758" y="175"/>
                </a:cubicBezTo>
                <a:cubicBezTo>
                  <a:pt x="760" y="177"/>
                  <a:pt x="760" y="179"/>
                  <a:pt x="762" y="181"/>
                </a:cubicBezTo>
                <a:cubicBezTo>
                  <a:pt x="762" y="182"/>
                  <a:pt x="762" y="181"/>
                  <a:pt x="764" y="182"/>
                </a:cubicBezTo>
                <a:cubicBezTo>
                  <a:pt x="765" y="184"/>
                  <a:pt x="766" y="187"/>
                  <a:pt x="767" y="186"/>
                </a:cubicBezTo>
                <a:cubicBezTo>
                  <a:pt x="768" y="186"/>
                  <a:pt x="765" y="183"/>
                  <a:pt x="764" y="182"/>
                </a:cubicBezTo>
                <a:cubicBezTo>
                  <a:pt x="762" y="178"/>
                  <a:pt x="767" y="183"/>
                  <a:pt x="764" y="178"/>
                </a:cubicBezTo>
                <a:cubicBezTo>
                  <a:pt x="766" y="180"/>
                  <a:pt x="766" y="181"/>
                  <a:pt x="766" y="179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70" y="185"/>
                  <a:pt x="768" y="190"/>
                  <a:pt x="774" y="194"/>
                </a:cubicBezTo>
                <a:cubicBezTo>
                  <a:pt x="773" y="192"/>
                  <a:pt x="774" y="192"/>
                  <a:pt x="776" y="194"/>
                </a:cubicBezTo>
                <a:cubicBezTo>
                  <a:pt x="775" y="192"/>
                  <a:pt x="774" y="188"/>
                  <a:pt x="776" y="190"/>
                </a:cubicBezTo>
                <a:cubicBezTo>
                  <a:pt x="782" y="200"/>
                  <a:pt x="774" y="198"/>
                  <a:pt x="781" y="209"/>
                </a:cubicBezTo>
                <a:cubicBezTo>
                  <a:pt x="782" y="211"/>
                  <a:pt x="782" y="210"/>
                  <a:pt x="784" y="211"/>
                </a:cubicBezTo>
                <a:cubicBezTo>
                  <a:pt x="782" y="207"/>
                  <a:pt x="785" y="207"/>
                  <a:pt x="785" y="203"/>
                </a:cubicBezTo>
                <a:cubicBezTo>
                  <a:pt x="789" y="210"/>
                  <a:pt x="784" y="206"/>
                  <a:pt x="788" y="212"/>
                </a:cubicBezTo>
                <a:cubicBezTo>
                  <a:pt x="786" y="212"/>
                  <a:pt x="788" y="216"/>
                  <a:pt x="786" y="217"/>
                </a:cubicBezTo>
                <a:cubicBezTo>
                  <a:pt x="787" y="218"/>
                  <a:pt x="788" y="218"/>
                  <a:pt x="789" y="220"/>
                </a:cubicBezTo>
                <a:cubicBezTo>
                  <a:pt x="788" y="220"/>
                  <a:pt x="787" y="218"/>
                  <a:pt x="787" y="219"/>
                </a:cubicBezTo>
                <a:cubicBezTo>
                  <a:pt x="788" y="221"/>
                  <a:pt x="789" y="223"/>
                  <a:pt x="791" y="226"/>
                </a:cubicBezTo>
                <a:cubicBezTo>
                  <a:pt x="793" y="227"/>
                  <a:pt x="790" y="222"/>
                  <a:pt x="793" y="224"/>
                </a:cubicBezTo>
                <a:cubicBezTo>
                  <a:pt x="792" y="220"/>
                  <a:pt x="793" y="220"/>
                  <a:pt x="795" y="221"/>
                </a:cubicBezTo>
                <a:cubicBezTo>
                  <a:pt x="798" y="227"/>
                  <a:pt x="796" y="231"/>
                  <a:pt x="795" y="230"/>
                </a:cubicBezTo>
                <a:cubicBezTo>
                  <a:pt x="795" y="231"/>
                  <a:pt x="796" y="233"/>
                  <a:pt x="796" y="234"/>
                </a:cubicBezTo>
                <a:cubicBezTo>
                  <a:pt x="793" y="231"/>
                  <a:pt x="796" y="239"/>
                  <a:pt x="792" y="235"/>
                </a:cubicBezTo>
                <a:cubicBezTo>
                  <a:pt x="794" y="238"/>
                  <a:pt x="793" y="237"/>
                  <a:pt x="792" y="236"/>
                </a:cubicBezTo>
                <a:cubicBezTo>
                  <a:pt x="794" y="240"/>
                  <a:pt x="794" y="243"/>
                  <a:pt x="797" y="248"/>
                </a:cubicBezTo>
                <a:cubicBezTo>
                  <a:pt x="797" y="246"/>
                  <a:pt x="797" y="245"/>
                  <a:pt x="799" y="248"/>
                </a:cubicBezTo>
                <a:cubicBezTo>
                  <a:pt x="799" y="247"/>
                  <a:pt x="798" y="246"/>
                  <a:pt x="798" y="245"/>
                </a:cubicBezTo>
                <a:cubicBezTo>
                  <a:pt x="798" y="244"/>
                  <a:pt x="799" y="247"/>
                  <a:pt x="800" y="247"/>
                </a:cubicBezTo>
                <a:cubicBezTo>
                  <a:pt x="800" y="246"/>
                  <a:pt x="799" y="246"/>
                  <a:pt x="798" y="244"/>
                </a:cubicBezTo>
                <a:cubicBezTo>
                  <a:pt x="799" y="244"/>
                  <a:pt x="800" y="246"/>
                  <a:pt x="800" y="246"/>
                </a:cubicBezTo>
                <a:cubicBezTo>
                  <a:pt x="802" y="250"/>
                  <a:pt x="800" y="249"/>
                  <a:pt x="801" y="252"/>
                </a:cubicBezTo>
                <a:cubicBezTo>
                  <a:pt x="799" y="250"/>
                  <a:pt x="800" y="252"/>
                  <a:pt x="799" y="251"/>
                </a:cubicBezTo>
                <a:cubicBezTo>
                  <a:pt x="800" y="252"/>
                  <a:pt x="801" y="254"/>
                  <a:pt x="802" y="256"/>
                </a:cubicBezTo>
                <a:cubicBezTo>
                  <a:pt x="800" y="254"/>
                  <a:pt x="800" y="256"/>
                  <a:pt x="799" y="255"/>
                </a:cubicBezTo>
                <a:cubicBezTo>
                  <a:pt x="799" y="256"/>
                  <a:pt x="800" y="257"/>
                  <a:pt x="800" y="258"/>
                </a:cubicBezTo>
                <a:cubicBezTo>
                  <a:pt x="798" y="257"/>
                  <a:pt x="797" y="261"/>
                  <a:pt x="794" y="257"/>
                </a:cubicBezTo>
                <a:cubicBezTo>
                  <a:pt x="794" y="258"/>
                  <a:pt x="795" y="260"/>
                  <a:pt x="794" y="260"/>
                </a:cubicBezTo>
                <a:cubicBezTo>
                  <a:pt x="792" y="255"/>
                  <a:pt x="791" y="256"/>
                  <a:pt x="790" y="256"/>
                </a:cubicBezTo>
                <a:cubicBezTo>
                  <a:pt x="792" y="259"/>
                  <a:pt x="794" y="261"/>
                  <a:pt x="795" y="265"/>
                </a:cubicBezTo>
                <a:cubicBezTo>
                  <a:pt x="793" y="262"/>
                  <a:pt x="795" y="266"/>
                  <a:pt x="793" y="262"/>
                </a:cubicBezTo>
                <a:cubicBezTo>
                  <a:pt x="792" y="267"/>
                  <a:pt x="790" y="268"/>
                  <a:pt x="787" y="266"/>
                </a:cubicBezTo>
                <a:cubicBezTo>
                  <a:pt x="786" y="263"/>
                  <a:pt x="784" y="260"/>
                  <a:pt x="784" y="259"/>
                </a:cubicBezTo>
                <a:cubicBezTo>
                  <a:pt x="784" y="258"/>
                  <a:pt x="783" y="258"/>
                  <a:pt x="783" y="257"/>
                </a:cubicBezTo>
                <a:cubicBezTo>
                  <a:pt x="783" y="257"/>
                  <a:pt x="783" y="258"/>
                  <a:pt x="784" y="259"/>
                </a:cubicBezTo>
                <a:cubicBezTo>
                  <a:pt x="783" y="258"/>
                  <a:pt x="782" y="256"/>
                  <a:pt x="782" y="255"/>
                </a:cubicBezTo>
                <a:close/>
                <a:moveTo>
                  <a:pt x="340" y="50"/>
                </a:moveTo>
                <a:cubicBezTo>
                  <a:pt x="338" y="51"/>
                  <a:pt x="336" y="51"/>
                  <a:pt x="336" y="51"/>
                </a:cubicBezTo>
                <a:cubicBezTo>
                  <a:pt x="338" y="51"/>
                  <a:pt x="340" y="51"/>
                  <a:pt x="340" y="50"/>
                </a:cubicBezTo>
                <a:close/>
                <a:moveTo>
                  <a:pt x="236" y="74"/>
                </a:moveTo>
                <a:cubicBezTo>
                  <a:pt x="236" y="74"/>
                  <a:pt x="235" y="75"/>
                  <a:pt x="235" y="74"/>
                </a:cubicBezTo>
                <a:cubicBezTo>
                  <a:pt x="234" y="75"/>
                  <a:pt x="233" y="75"/>
                  <a:pt x="233" y="76"/>
                </a:cubicBezTo>
                <a:cubicBezTo>
                  <a:pt x="236" y="75"/>
                  <a:pt x="230" y="77"/>
                  <a:pt x="232" y="77"/>
                </a:cubicBezTo>
                <a:cubicBezTo>
                  <a:pt x="234" y="76"/>
                  <a:pt x="235" y="75"/>
                  <a:pt x="236" y="74"/>
                </a:cubicBezTo>
                <a:close/>
                <a:moveTo>
                  <a:pt x="231" y="76"/>
                </a:moveTo>
                <a:cubicBezTo>
                  <a:pt x="232" y="75"/>
                  <a:pt x="233" y="76"/>
                  <a:pt x="234" y="74"/>
                </a:cubicBezTo>
                <a:cubicBezTo>
                  <a:pt x="234" y="75"/>
                  <a:pt x="236" y="72"/>
                  <a:pt x="237" y="71"/>
                </a:cubicBezTo>
                <a:cubicBezTo>
                  <a:pt x="233" y="73"/>
                  <a:pt x="233" y="74"/>
                  <a:pt x="231" y="76"/>
                </a:cubicBezTo>
                <a:close/>
                <a:moveTo>
                  <a:pt x="162" y="116"/>
                </a:moveTo>
                <a:cubicBezTo>
                  <a:pt x="164" y="115"/>
                  <a:pt x="164" y="115"/>
                  <a:pt x="164" y="115"/>
                </a:cubicBezTo>
                <a:cubicBezTo>
                  <a:pt x="162" y="115"/>
                  <a:pt x="165" y="114"/>
                  <a:pt x="167" y="112"/>
                </a:cubicBezTo>
                <a:cubicBezTo>
                  <a:pt x="165" y="113"/>
                  <a:pt x="164" y="114"/>
                  <a:pt x="164" y="114"/>
                </a:cubicBezTo>
                <a:cubicBezTo>
                  <a:pt x="167" y="111"/>
                  <a:pt x="164" y="113"/>
                  <a:pt x="165" y="111"/>
                </a:cubicBezTo>
                <a:cubicBezTo>
                  <a:pt x="164" y="112"/>
                  <a:pt x="162" y="113"/>
                  <a:pt x="162" y="114"/>
                </a:cubicBezTo>
                <a:cubicBezTo>
                  <a:pt x="168" y="110"/>
                  <a:pt x="160" y="115"/>
                  <a:pt x="162" y="114"/>
                </a:cubicBezTo>
                <a:cubicBezTo>
                  <a:pt x="166" y="112"/>
                  <a:pt x="161" y="116"/>
                  <a:pt x="162" y="116"/>
                </a:cubicBezTo>
                <a:close/>
                <a:moveTo>
                  <a:pt x="132" y="113"/>
                </a:moveTo>
                <a:cubicBezTo>
                  <a:pt x="134" y="112"/>
                  <a:pt x="135" y="111"/>
                  <a:pt x="134" y="111"/>
                </a:cubicBezTo>
                <a:cubicBezTo>
                  <a:pt x="132" y="113"/>
                  <a:pt x="132" y="113"/>
                  <a:pt x="132" y="113"/>
                </a:cubicBezTo>
                <a:close/>
                <a:moveTo>
                  <a:pt x="788" y="254"/>
                </a:moveTo>
                <a:cubicBezTo>
                  <a:pt x="788" y="256"/>
                  <a:pt x="790" y="259"/>
                  <a:pt x="791" y="260"/>
                </a:cubicBezTo>
                <a:cubicBezTo>
                  <a:pt x="790" y="258"/>
                  <a:pt x="789" y="255"/>
                  <a:pt x="788" y="254"/>
                </a:cubicBezTo>
                <a:close/>
                <a:moveTo>
                  <a:pt x="792" y="242"/>
                </a:moveTo>
                <a:cubicBezTo>
                  <a:pt x="793" y="245"/>
                  <a:pt x="794" y="247"/>
                  <a:pt x="796" y="250"/>
                </a:cubicBezTo>
                <a:cubicBezTo>
                  <a:pt x="797" y="249"/>
                  <a:pt x="792" y="240"/>
                  <a:pt x="790" y="237"/>
                </a:cubicBezTo>
                <a:cubicBezTo>
                  <a:pt x="790" y="239"/>
                  <a:pt x="794" y="244"/>
                  <a:pt x="795" y="246"/>
                </a:cubicBezTo>
                <a:cubicBezTo>
                  <a:pt x="794" y="246"/>
                  <a:pt x="793" y="243"/>
                  <a:pt x="792" y="242"/>
                </a:cubicBezTo>
                <a:close/>
                <a:moveTo>
                  <a:pt x="787" y="245"/>
                </a:moveTo>
                <a:cubicBezTo>
                  <a:pt x="787" y="245"/>
                  <a:pt x="787" y="247"/>
                  <a:pt x="786" y="246"/>
                </a:cubicBezTo>
                <a:cubicBezTo>
                  <a:pt x="788" y="248"/>
                  <a:pt x="789" y="252"/>
                  <a:pt x="790" y="253"/>
                </a:cubicBezTo>
                <a:cubicBezTo>
                  <a:pt x="789" y="250"/>
                  <a:pt x="788" y="247"/>
                  <a:pt x="787" y="245"/>
                </a:cubicBezTo>
                <a:close/>
                <a:moveTo>
                  <a:pt x="779" y="256"/>
                </a:moveTo>
                <a:cubicBezTo>
                  <a:pt x="779" y="256"/>
                  <a:pt x="776" y="252"/>
                  <a:pt x="777" y="255"/>
                </a:cubicBezTo>
                <a:cubicBezTo>
                  <a:pt x="778" y="255"/>
                  <a:pt x="778" y="255"/>
                  <a:pt x="779" y="257"/>
                </a:cubicBezTo>
                <a:cubicBezTo>
                  <a:pt x="779" y="258"/>
                  <a:pt x="779" y="258"/>
                  <a:pt x="779" y="258"/>
                </a:cubicBezTo>
                <a:cubicBezTo>
                  <a:pt x="780" y="258"/>
                  <a:pt x="780" y="258"/>
                  <a:pt x="779" y="256"/>
                </a:cubicBezTo>
                <a:close/>
                <a:moveTo>
                  <a:pt x="785" y="244"/>
                </a:moveTo>
                <a:cubicBezTo>
                  <a:pt x="787" y="249"/>
                  <a:pt x="783" y="241"/>
                  <a:pt x="784" y="244"/>
                </a:cubicBezTo>
                <a:cubicBezTo>
                  <a:pt x="786" y="246"/>
                  <a:pt x="784" y="246"/>
                  <a:pt x="785" y="247"/>
                </a:cubicBezTo>
                <a:cubicBezTo>
                  <a:pt x="785" y="246"/>
                  <a:pt x="787" y="249"/>
                  <a:pt x="787" y="249"/>
                </a:cubicBezTo>
                <a:cubicBezTo>
                  <a:pt x="786" y="247"/>
                  <a:pt x="786" y="245"/>
                  <a:pt x="785" y="244"/>
                </a:cubicBezTo>
                <a:close/>
                <a:moveTo>
                  <a:pt x="789" y="230"/>
                </a:moveTo>
                <a:cubicBezTo>
                  <a:pt x="790" y="231"/>
                  <a:pt x="791" y="232"/>
                  <a:pt x="792" y="233"/>
                </a:cubicBezTo>
                <a:cubicBezTo>
                  <a:pt x="790" y="230"/>
                  <a:pt x="789" y="228"/>
                  <a:pt x="790" y="229"/>
                </a:cubicBezTo>
                <a:cubicBezTo>
                  <a:pt x="788" y="225"/>
                  <a:pt x="789" y="224"/>
                  <a:pt x="787" y="222"/>
                </a:cubicBezTo>
                <a:cubicBezTo>
                  <a:pt x="787" y="222"/>
                  <a:pt x="787" y="224"/>
                  <a:pt x="786" y="224"/>
                </a:cubicBezTo>
                <a:cubicBezTo>
                  <a:pt x="788" y="225"/>
                  <a:pt x="788" y="226"/>
                  <a:pt x="789" y="227"/>
                </a:cubicBezTo>
                <a:cubicBezTo>
                  <a:pt x="789" y="228"/>
                  <a:pt x="789" y="229"/>
                  <a:pt x="789" y="229"/>
                </a:cubicBezTo>
                <a:cubicBezTo>
                  <a:pt x="788" y="226"/>
                  <a:pt x="787" y="226"/>
                  <a:pt x="785" y="224"/>
                </a:cubicBezTo>
                <a:cubicBezTo>
                  <a:pt x="787" y="227"/>
                  <a:pt x="786" y="227"/>
                  <a:pt x="785" y="226"/>
                </a:cubicBezTo>
                <a:cubicBezTo>
                  <a:pt x="787" y="230"/>
                  <a:pt x="786" y="228"/>
                  <a:pt x="787" y="231"/>
                </a:cubicBezTo>
                <a:cubicBezTo>
                  <a:pt x="788" y="231"/>
                  <a:pt x="789" y="234"/>
                  <a:pt x="790" y="235"/>
                </a:cubicBezTo>
                <a:cubicBezTo>
                  <a:pt x="790" y="235"/>
                  <a:pt x="792" y="237"/>
                  <a:pt x="791" y="235"/>
                </a:cubicBezTo>
                <a:cubicBezTo>
                  <a:pt x="790" y="235"/>
                  <a:pt x="790" y="233"/>
                  <a:pt x="789" y="232"/>
                </a:cubicBezTo>
                <a:cubicBezTo>
                  <a:pt x="789" y="232"/>
                  <a:pt x="790" y="235"/>
                  <a:pt x="789" y="233"/>
                </a:cubicBezTo>
                <a:cubicBezTo>
                  <a:pt x="789" y="233"/>
                  <a:pt x="787" y="230"/>
                  <a:pt x="788" y="230"/>
                </a:cubicBezTo>
                <a:cubicBezTo>
                  <a:pt x="789" y="232"/>
                  <a:pt x="790" y="234"/>
                  <a:pt x="792" y="235"/>
                </a:cubicBezTo>
                <a:cubicBezTo>
                  <a:pt x="791" y="234"/>
                  <a:pt x="789" y="231"/>
                  <a:pt x="789" y="230"/>
                </a:cubicBezTo>
                <a:close/>
                <a:moveTo>
                  <a:pt x="788" y="235"/>
                </a:moveTo>
                <a:cubicBezTo>
                  <a:pt x="788" y="233"/>
                  <a:pt x="786" y="229"/>
                  <a:pt x="785" y="229"/>
                </a:cubicBezTo>
                <a:cubicBezTo>
                  <a:pt x="787" y="231"/>
                  <a:pt x="787" y="234"/>
                  <a:pt x="788" y="235"/>
                </a:cubicBezTo>
                <a:close/>
                <a:moveTo>
                  <a:pt x="756" y="236"/>
                </a:moveTo>
                <a:cubicBezTo>
                  <a:pt x="755" y="236"/>
                  <a:pt x="757" y="239"/>
                  <a:pt x="758" y="240"/>
                </a:cubicBezTo>
                <a:cubicBezTo>
                  <a:pt x="760" y="241"/>
                  <a:pt x="759" y="242"/>
                  <a:pt x="760" y="244"/>
                </a:cubicBezTo>
                <a:cubicBezTo>
                  <a:pt x="760" y="243"/>
                  <a:pt x="762" y="245"/>
                  <a:pt x="761" y="242"/>
                </a:cubicBezTo>
                <a:cubicBezTo>
                  <a:pt x="759" y="241"/>
                  <a:pt x="759" y="241"/>
                  <a:pt x="756" y="236"/>
                </a:cubicBezTo>
                <a:close/>
                <a:moveTo>
                  <a:pt x="780" y="220"/>
                </a:moveTo>
                <a:cubicBezTo>
                  <a:pt x="781" y="222"/>
                  <a:pt x="781" y="223"/>
                  <a:pt x="782" y="225"/>
                </a:cubicBezTo>
                <a:cubicBezTo>
                  <a:pt x="783" y="226"/>
                  <a:pt x="784" y="227"/>
                  <a:pt x="785" y="228"/>
                </a:cubicBezTo>
                <a:cubicBezTo>
                  <a:pt x="783" y="225"/>
                  <a:pt x="782" y="222"/>
                  <a:pt x="780" y="220"/>
                </a:cubicBezTo>
                <a:close/>
                <a:moveTo>
                  <a:pt x="787" y="219"/>
                </a:moveTo>
                <a:cubicBezTo>
                  <a:pt x="786" y="219"/>
                  <a:pt x="786" y="220"/>
                  <a:pt x="787" y="221"/>
                </a:cubicBezTo>
                <a:cubicBezTo>
                  <a:pt x="787" y="221"/>
                  <a:pt x="789" y="225"/>
                  <a:pt x="789" y="223"/>
                </a:cubicBezTo>
                <a:cubicBezTo>
                  <a:pt x="787" y="221"/>
                  <a:pt x="787" y="220"/>
                  <a:pt x="787" y="219"/>
                </a:cubicBezTo>
                <a:close/>
                <a:moveTo>
                  <a:pt x="781" y="226"/>
                </a:moveTo>
                <a:cubicBezTo>
                  <a:pt x="781" y="227"/>
                  <a:pt x="780" y="223"/>
                  <a:pt x="779" y="224"/>
                </a:cubicBezTo>
                <a:cubicBezTo>
                  <a:pt x="780" y="224"/>
                  <a:pt x="780" y="225"/>
                  <a:pt x="779" y="225"/>
                </a:cubicBezTo>
                <a:cubicBezTo>
                  <a:pt x="781" y="228"/>
                  <a:pt x="783" y="228"/>
                  <a:pt x="781" y="226"/>
                </a:cubicBezTo>
                <a:close/>
                <a:moveTo>
                  <a:pt x="760" y="233"/>
                </a:moveTo>
                <a:cubicBezTo>
                  <a:pt x="761" y="237"/>
                  <a:pt x="756" y="230"/>
                  <a:pt x="756" y="233"/>
                </a:cubicBezTo>
                <a:cubicBezTo>
                  <a:pt x="758" y="234"/>
                  <a:pt x="760" y="235"/>
                  <a:pt x="762" y="237"/>
                </a:cubicBezTo>
                <a:cubicBezTo>
                  <a:pt x="761" y="235"/>
                  <a:pt x="761" y="233"/>
                  <a:pt x="760" y="233"/>
                </a:cubicBezTo>
                <a:close/>
                <a:moveTo>
                  <a:pt x="754" y="232"/>
                </a:moveTo>
                <a:cubicBezTo>
                  <a:pt x="755" y="231"/>
                  <a:pt x="756" y="235"/>
                  <a:pt x="757" y="236"/>
                </a:cubicBezTo>
                <a:cubicBezTo>
                  <a:pt x="757" y="234"/>
                  <a:pt x="753" y="229"/>
                  <a:pt x="754" y="232"/>
                </a:cubicBezTo>
                <a:close/>
                <a:moveTo>
                  <a:pt x="747" y="236"/>
                </a:moveTo>
                <a:cubicBezTo>
                  <a:pt x="746" y="236"/>
                  <a:pt x="748" y="238"/>
                  <a:pt x="748" y="239"/>
                </a:cubicBezTo>
                <a:cubicBezTo>
                  <a:pt x="749" y="239"/>
                  <a:pt x="749" y="240"/>
                  <a:pt x="749" y="239"/>
                </a:cubicBezTo>
                <a:cubicBezTo>
                  <a:pt x="748" y="239"/>
                  <a:pt x="748" y="237"/>
                  <a:pt x="747" y="236"/>
                </a:cubicBezTo>
                <a:close/>
                <a:moveTo>
                  <a:pt x="753" y="170"/>
                </a:moveTo>
                <a:cubicBezTo>
                  <a:pt x="752" y="170"/>
                  <a:pt x="752" y="170"/>
                  <a:pt x="753" y="172"/>
                </a:cubicBezTo>
                <a:cubicBezTo>
                  <a:pt x="754" y="172"/>
                  <a:pt x="755" y="172"/>
                  <a:pt x="756" y="173"/>
                </a:cubicBezTo>
                <a:cubicBezTo>
                  <a:pt x="754" y="172"/>
                  <a:pt x="753" y="171"/>
                  <a:pt x="753" y="170"/>
                </a:cubicBezTo>
                <a:close/>
                <a:moveTo>
                  <a:pt x="747" y="163"/>
                </a:moveTo>
                <a:cubicBezTo>
                  <a:pt x="746" y="162"/>
                  <a:pt x="745" y="163"/>
                  <a:pt x="746" y="165"/>
                </a:cubicBezTo>
                <a:cubicBezTo>
                  <a:pt x="746" y="164"/>
                  <a:pt x="749" y="168"/>
                  <a:pt x="749" y="167"/>
                </a:cubicBezTo>
                <a:cubicBezTo>
                  <a:pt x="746" y="163"/>
                  <a:pt x="748" y="165"/>
                  <a:pt x="747" y="163"/>
                </a:cubicBezTo>
                <a:close/>
                <a:moveTo>
                  <a:pt x="726" y="156"/>
                </a:moveTo>
                <a:cubicBezTo>
                  <a:pt x="725" y="156"/>
                  <a:pt x="728" y="159"/>
                  <a:pt x="729" y="160"/>
                </a:cubicBezTo>
                <a:cubicBezTo>
                  <a:pt x="730" y="160"/>
                  <a:pt x="728" y="158"/>
                  <a:pt x="726" y="156"/>
                </a:cubicBezTo>
                <a:close/>
                <a:moveTo>
                  <a:pt x="723" y="152"/>
                </a:moveTo>
                <a:cubicBezTo>
                  <a:pt x="722" y="152"/>
                  <a:pt x="721" y="151"/>
                  <a:pt x="721" y="150"/>
                </a:cubicBezTo>
                <a:cubicBezTo>
                  <a:pt x="720" y="150"/>
                  <a:pt x="720" y="151"/>
                  <a:pt x="721" y="152"/>
                </a:cubicBezTo>
                <a:cubicBezTo>
                  <a:pt x="722" y="151"/>
                  <a:pt x="725" y="155"/>
                  <a:pt x="724" y="153"/>
                </a:cubicBezTo>
                <a:cubicBezTo>
                  <a:pt x="723" y="153"/>
                  <a:pt x="723" y="153"/>
                  <a:pt x="723" y="152"/>
                </a:cubicBezTo>
                <a:close/>
                <a:moveTo>
                  <a:pt x="726" y="146"/>
                </a:moveTo>
                <a:cubicBezTo>
                  <a:pt x="727" y="147"/>
                  <a:pt x="726" y="147"/>
                  <a:pt x="728" y="149"/>
                </a:cubicBezTo>
                <a:cubicBezTo>
                  <a:pt x="729" y="150"/>
                  <a:pt x="727" y="147"/>
                  <a:pt x="726" y="146"/>
                </a:cubicBezTo>
                <a:close/>
                <a:moveTo>
                  <a:pt x="717" y="154"/>
                </a:moveTo>
                <a:cubicBezTo>
                  <a:pt x="718" y="156"/>
                  <a:pt x="715" y="152"/>
                  <a:pt x="714" y="152"/>
                </a:cubicBezTo>
                <a:cubicBezTo>
                  <a:pt x="714" y="153"/>
                  <a:pt x="716" y="154"/>
                  <a:pt x="717" y="156"/>
                </a:cubicBezTo>
                <a:cubicBezTo>
                  <a:pt x="718" y="156"/>
                  <a:pt x="718" y="155"/>
                  <a:pt x="717" y="154"/>
                </a:cubicBezTo>
                <a:close/>
                <a:moveTo>
                  <a:pt x="723" y="138"/>
                </a:moveTo>
                <a:cubicBezTo>
                  <a:pt x="726" y="140"/>
                  <a:pt x="727" y="142"/>
                  <a:pt x="728" y="143"/>
                </a:cubicBezTo>
                <a:cubicBezTo>
                  <a:pt x="727" y="141"/>
                  <a:pt x="725" y="139"/>
                  <a:pt x="723" y="138"/>
                </a:cubicBezTo>
                <a:close/>
                <a:moveTo>
                  <a:pt x="723" y="139"/>
                </a:moveTo>
                <a:cubicBezTo>
                  <a:pt x="723" y="138"/>
                  <a:pt x="722" y="137"/>
                  <a:pt x="721" y="137"/>
                </a:cubicBezTo>
                <a:cubicBezTo>
                  <a:pt x="720" y="136"/>
                  <a:pt x="720" y="136"/>
                  <a:pt x="720" y="137"/>
                </a:cubicBezTo>
                <a:cubicBezTo>
                  <a:pt x="721" y="139"/>
                  <a:pt x="722" y="140"/>
                  <a:pt x="723" y="141"/>
                </a:cubicBezTo>
                <a:cubicBezTo>
                  <a:pt x="722" y="139"/>
                  <a:pt x="720" y="138"/>
                  <a:pt x="721" y="137"/>
                </a:cubicBezTo>
                <a:cubicBezTo>
                  <a:pt x="723" y="139"/>
                  <a:pt x="724" y="140"/>
                  <a:pt x="725" y="140"/>
                </a:cubicBezTo>
                <a:cubicBezTo>
                  <a:pt x="724" y="139"/>
                  <a:pt x="724" y="139"/>
                  <a:pt x="723" y="139"/>
                </a:cubicBezTo>
                <a:close/>
                <a:moveTo>
                  <a:pt x="722" y="140"/>
                </a:moveTo>
                <a:cubicBezTo>
                  <a:pt x="719" y="137"/>
                  <a:pt x="719" y="137"/>
                  <a:pt x="719" y="137"/>
                </a:cubicBezTo>
                <a:cubicBezTo>
                  <a:pt x="718" y="137"/>
                  <a:pt x="720" y="140"/>
                  <a:pt x="721" y="141"/>
                </a:cubicBezTo>
                <a:cubicBezTo>
                  <a:pt x="722" y="141"/>
                  <a:pt x="722" y="141"/>
                  <a:pt x="722" y="140"/>
                </a:cubicBezTo>
                <a:close/>
                <a:moveTo>
                  <a:pt x="721" y="134"/>
                </a:moveTo>
                <a:cubicBezTo>
                  <a:pt x="720" y="134"/>
                  <a:pt x="719" y="134"/>
                  <a:pt x="719" y="134"/>
                </a:cubicBezTo>
                <a:cubicBezTo>
                  <a:pt x="723" y="138"/>
                  <a:pt x="724" y="137"/>
                  <a:pt x="721" y="134"/>
                </a:cubicBezTo>
                <a:close/>
                <a:moveTo>
                  <a:pt x="714" y="136"/>
                </a:moveTo>
                <a:cubicBezTo>
                  <a:pt x="715" y="135"/>
                  <a:pt x="715" y="135"/>
                  <a:pt x="714" y="134"/>
                </a:cubicBezTo>
                <a:cubicBezTo>
                  <a:pt x="713" y="133"/>
                  <a:pt x="712" y="134"/>
                  <a:pt x="714" y="136"/>
                </a:cubicBezTo>
                <a:close/>
                <a:moveTo>
                  <a:pt x="697" y="113"/>
                </a:moveTo>
                <a:cubicBezTo>
                  <a:pt x="698" y="114"/>
                  <a:pt x="698" y="113"/>
                  <a:pt x="697" y="113"/>
                </a:cubicBezTo>
                <a:cubicBezTo>
                  <a:pt x="696" y="113"/>
                  <a:pt x="694" y="110"/>
                  <a:pt x="693" y="110"/>
                </a:cubicBezTo>
                <a:cubicBezTo>
                  <a:pt x="695" y="112"/>
                  <a:pt x="698" y="116"/>
                  <a:pt x="700" y="117"/>
                </a:cubicBezTo>
                <a:cubicBezTo>
                  <a:pt x="699" y="116"/>
                  <a:pt x="696" y="113"/>
                  <a:pt x="697" y="113"/>
                </a:cubicBezTo>
                <a:close/>
                <a:moveTo>
                  <a:pt x="662" y="153"/>
                </a:moveTo>
                <a:cubicBezTo>
                  <a:pt x="663" y="154"/>
                  <a:pt x="665" y="156"/>
                  <a:pt x="666" y="156"/>
                </a:cubicBezTo>
                <a:cubicBezTo>
                  <a:pt x="665" y="155"/>
                  <a:pt x="663" y="152"/>
                  <a:pt x="662" y="153"/>
                </a:cubicBezTo>
                <a:close/>
                <a:moveTo>
                  <a:pt x="685" y="103"/>
                </a:moveTo>
                <a:cubicBezTo>
                  <a:pt x="687" y="104"/>
                  <a:pt x="686" y="104"/>
                  <a:pt x="687" y="105"/>
                </a:cubicBezTo>
                <a:cubicBezTo>
                  <a:pt x="688" y="106"/>
                  <a:pt x="689" y="106"/>
                  <a:pt x="689" y="106"/>
                </a:cubicBezTo>
                <a:cubicBezTo>
                  <a:pt x="688" y="105"/>
                  <a:pt x="687" y="103"/>
                  <a:pt x="685" y="103"/>
                </a:cubicBezTo>
                <a:close/>
                <a:moveTo>
                  <a:pt x="599" y="49"/>
                </a:moveTo>
                <a:cubicBezTo>
                  <a:pt x="600" y="50"/>
                  <a:pt x="603" y="51"/>
                  <a:pt x="603" y="50"/>
                </a:cubicBezTo>
                <a:cubicBezTo>
                  <a:pt x="600" y="49"/>
                  <a:pt x="601" y="50"/>
                  <a:pt x="599" y="49"/>
                </a:cubicBezTo>
                <a:close/>
                <a:moveTo>
                  <a:pt x="579" y="43"/>
                </a:moveTo>
                <a:cubicBezTo>
                  <a:pt x="579" y="42"/>
                  <a:pt x="584" y="44"/>
                  <a:pt x="581" y="43"/>
                </a:cubicBezTo>
                <a:cubicBezTo>
                  <a:pt x="581" y="43"/>
                  <a:pt x="576" y="41"/>
                  <a:pt x="579" y="43"/>
                </a:cubicBezTo>
                <a:close/>
                <a:moveTo>
                  <a:pt x="568" y="37"/>
                </a:moveTo>
                <a:cubicBezTo>
                  <a:pt x="568" y="36"/>
                  <a:pt x="570" y="37"/>
                  <a:pt x="571" y="38"/>
                </a:cubicBezTo>
                <a:cubicBezTo>
                  <a:pt x="573" y="38"/>
                  <a:pt x="568" y="36"/>
                  <a:pt x="567" y="36"/>
                </a:cubicBezTo>
                <a:cubicBezTo>
                  <a:pt x="570" y="37"/>
                  <a:pt x="565" y="36"/>
                  <a:pt x="568" y="37"/>
                </a:cubicBezTo>
                <a:close/>
                <a:moveTo>
                  <a:pt x="562" y="33"/>
                </a:moveTo>
                <a:cubicBezTo>
                  <a:pt x="563" y="34"/>
                  <a:pt x="563" y="33"/>
                  <a:pt x="565" y="33"/>
                </a:cubicBezTo>
                <a:cubicBezTo>
                  <a:pt x="567" y="35"/>
                  <a:pt x="567" y="35"/>
                  <a:pt x="567" y="35"/>
                </a:cubicBezTo>
                <a:cubicBezTo>
                  <a:pt x="570" y="35"/>
                  <a:pt x="558" y="30"/>
                  <a:pt x="562" y="33"/>
                </a:cubicBezTo>
                <a:close/>
                <a:moveTo>
                  <a:pt x="533" y="22"/>
                </a:moveTo>
                <a:cubicBezTo>
                  <a:pt x="531" y="22"/>
                  <a:pt x="527" y="19"/>
                  <a:pt x="523" y="19"/>
                </a:cubicBezTo>
                <a:cubicBezTo>
                  <a:pt x="524" y="20"/>
                  <a:pt x="519" y="18"/>
                  <a:pt x="519" y="19"/>
                </a:cubicBezTo>
                <a:cubicBezTo>
                  <a:pt x="522" y="20"/>
                  <a:pt x="520" y="20"/>
                  <a:pt x="524" y="21"/>
                </a:cubicBezTo>
                <a:cubicBezTo>
                  <a:pt x="522" y="19"/>
                  <a:pt x="526" y="20"/>
                  <a:pt x="528" y="20"/>
                </a:cubicBezTo>
                <a:cubicBezTo>
                  <a:pt x="529" y="21"/>
                  <a:pt x="532" y="22"/>
                  <a:pt x="535" y="23"/>
                </a:cubicBezTo>
                <a:cubicBezTo>
                  <a:pt x="534" y="23"/>
                  <a:pt x="535" y="22"/>
                  <a:pt x="533" y="22"/>
                </a:cubicBezTo>
                <a:close/>
                <a:moveTo>
                  <a:pt x="513" y="21"/>
                </a:moveTo>
                <a:cubicBezTo>
                  <a:pt x="515" y="21"/>
                  <a:pt x="520" y="24"/>
                  <a:pt x="520" y="23"/>
                </a:cubicBezTo>
                <a:cubicBezTo>
                  <a:pt x="516" y="22"/>
                  <a:pt x="514" y="21"/>
                  <a:pt x="513" y="21"/>
                </a:cubicBezTo>
                <a:close/>
                <a:moveTo>
                  <a:pt x="499" y="13"/>
                </a:moveTo>
                <a:cubicBezTo>
                  <a:pt x="501" y="14"/>
                  <a:pt x="499" y="14"/>
                  <a:pt x="502" y="15"/>
                </a:cubicBezTo>
                <a:cubicBezTo>
                  <a:pt x="501" y="14"/>
                  <a:pt x="504" y="14"/>
                  <a:pt x="502" y="14"/>
                </a:cubicBezTo>
                <a:cubicBezTo>
                  <a:pt x="502" y="14"/>
                  <a:pt x="499" y="13"/>
                  <a:pt x="499" y="13"/>
                </a:cubicBezTo>
                <a:close/>
                <a:moveTo>
                  <a:pt x="497" y="13"/>
                </a:moveTo>
                <a:cubicBezTo>
                  <a:pt x="502" y="15"/>
                  <a:pt x="497" y="14"/>
                  <a:pt x="497" y="15"/>
                </a:cubicBezTo>
                <a:cubicBezTo>
                  <a:pt x="499" y="15"/>
                  <a:pt x="500" y="16"/>
                  <a:pt x="501" y="16"/>
                </a:cubicBezTo>
                <a:cubicBezTo>
                  <a:pt x="500" y="15"/>
                  <a:pt x="499" y="13"/>
                  <a:pt x="497" y="13"/>
                </a:cubicBezTo>
                <a:close/>
                <a:moveTo>
                  <a:pt x="494" y="15"/>
                </a:moveTo>
                <a:cubicBezTo>
                  <a:pt x="494" y="14"/>
                  <a:pt x="496" y="15"/>
                  <a:pt x="496" y="14"/>
                </a:cubicBezTo>
                <a:cubicBezTo>
                  <a:pt x="492" y="13"/>
                  <a:pt x="493" y="14"/>
                  <a:pt x="494" y="15"/>
                </a:cubicBezTo>
                <a:close/>
                <a:moveTo>
                  <a:pt x="441" y="7"/>
                </a:moveTo>
                <a:cubicBezTo>
                  <a:pt x="441" y="7"/>
                  <a:pt x="443" y="7"/>
                  <a:pt x="445" y="7"/>
                </a:cubicBezTo>
                <a:cubicBezTo>
                  <a:pt x="444" y="7"/>
                  <a:pt x="445" y="7"/>
                  <a:pt x="444" y="7"/>
                </a:cubicBezTo>
                <a:cubicBezTo>
                  <a:pt x="444" y="7"/>
                  <a:pt x="439" y="7"/>
                  <a:pt x="441" y="7"/>
                </a:cubicBezTo>
                <a:close/>
                <a:moveTo>
                  <a:pt x="436" y="6"/>
                </a:moveTo>
                <a:cubicBezTo>
                  <a:pt x="433" y="6"/>
                  <a:pt x="434" y="5"/>
                  <a:pt x="431" y="6"/>
                </a:cubicBezTo>
                <a:cubicBezTo>
                  <a:pt x="431" y="6"/>
                  <a:pt x="433" y="6"/>
                  <a:pt x="432" y="7"/>
                </a:cubicBezTo>
                <a:cubicBezTo>
                  <a:pt x="434" y="7"/>
                  <a:pt x="436" y="8"/>
                  <a:pt x="437" y="7"/>
                </a:cubicBezTo>
                <a:cubicBezTo>
                  <a:pt x="432" y="7"/>
                  <a:pt x="433" y="6"/>
                  <a:pt x="436" y="6"/>
                </a:cubicBezTo>
                <a:close/>
                <a:moveTo>
                  <a:pt x="424" y="8"/>
                </a:moveTo>
                <a:cubicBezTo>
                  <a:pt x="420" y="7"/>
                  <a:pt x="426" y="6"/>
                  <a:pt x="421" y="7"/>
                </a:cubicBezTo>
                <a:cubicBezTo>
                  <a:pt x="423" y="7"/>
                  <a:pt x="420" y="8"/>
                  <a:pt x="424" y="8"/>
                </a:cubicBezTo>
                <a:close/>
                <a:moveTo>
                  <a:pt x="415" y="4"/>
                </a:moveTo>
                <a:cubicBezTo>
                  <a:pt x="415" y="4"/>
                  <a:pt x="414" y="4"/>
                  <a:pt x="413" y="4"/>
                </a:cubicBezTo>
                <a:cubicBezTo>
                  <a:pt x="415" y="4"/>
                  <a:pt x="417" y="5"/>
                  <a:pt x="420" y="5"/>
                </a:cubicBezTo>
                <a:cubicBezTo>
                  <a:pt x="420" y="4"/>
                  <a:pt x="417" y="4"/>
                  <a:pt x="415" y="4"/>
                </a:cubicBezTo>
                <a:close/>
                <a:moveTo>
                  <a:pt x="417" y="5"/>
                </a:moveTo>
                <a:cubicBezTo>
                  <a:pt x="417" y="6"/>
                  <a:pt x="414" y="6"/>
                  <a:pt x="412" y="5"/>
                </a:cubicBezTo>
                <a:cubicBezTo>
                  <a:pt x="412" y="6"/>
                  <a:pt x="415" y="6"/>
                  <a:pt x="416" y="7"/>
                </a:cubicBezTo>
                <a:cubicBezTo>
                  <a:pt x="416" y="7"/>
                  <a:pt x="417" y="7"/>
                  <a:pt x="418" y="7"/>
                </a:cubicBezTo>
                <a:cubicBezTo>
                  <a:pt x="413" y="6"/>
                  <a:pt x="418" y="6"/>
                  <a:pt x="419" y="6"/>
                </a:cubicBezTo>
                <a:cubicBezTo>
                  <a:pt x="419" y="6"/>
                  <a:pt x="419" y="5"/>
                  <a:pt x="417" y="5"/>
                </a:cubicBezTo>
                <a:close/>
                <a:moveTo>
                  <a:pt x="412" y="4"/>
                </a:moveTo>
                <a:cubicBezTo>
                  <a:pt x="409" y="4"/>
                  <a:pt x="409" y="5"/>
                  <a:pt x="410" y="5"/>
                </a:cubicBezTo>
                <a:cubicBezTo>
                  <a:pt x="409" y="4"/>
                  <a:pt x="414" y="5"/>
                  <a:pt x="413" y="5"/>
                </a:cubicBezTo>
                <a:cubicBezTo>
                  <a:pt x="410" y="4"/>
                  <a:pt x="413" y="4"/>
                  <a:pt x="412" y="4"/>
                </a:cubicBezTo>
                <a:close/>
                <a:moveTo>
                  <a:pt x="409" y="5"/>
                </a:moveTo>
                <a:cubicBezTo>
                  <a:pt x="405" y="5"/>
                  <a:pt x="405" y="5"/>
                  <a:pt x="405" y="5"/>
                </a:cubicBezTo>
                <a:cubicBezTo>
                  <a:pt x="404" y="6"/>
                  <a:pt x="408" y="6"/>
                  <a:pt x="407" y="7"/>
                </a:cubicBezTo>
                <a:cubicBezTo>
                  <a:pt x="409" y="7"/>
                  <a:pt x="409" y="7"/>
                  <a:pt x="412" y="8"/>
                </a:cubicBezTo>
                <a:cubicBezTo>
                  <a:pt x="411" y="7"/>
                  <a:pt x="404" y="6"/>
                  <a:pt x="409" y="5"/>
                </a:cubicBezTo>
                <a:close/>
                <a:moveTo>
                  <a:pt x="391" y="7"/>
                </a:moveTo>
                <a:cubicBezTo>
                  <a:pt x="393" y="7"/>
                  <a:pt x="395" y="7"/>
                  <a:pt x="397" y="7"/>
                </a:cubicBezTo>
                <a:cubicBezTo>
                  <a:pt x="397" y="7"/>
                  <a:pt x="397" y="7"/>
                  <a:pt x="397" y="7"/>
                </a:cubicBezTo>
                <a:cubicBezTo>
                  <a:pt x="395" y="7"/>
                  <a:pt x="393" y="7"/>
                  <a:pt x="391" y="7"/>
                </a:cubicBezTo>
                <a:close/>
                <a:moveTo>
                  <a:pt x="376" y="46"/>
                </a:moveTo>
                <a:cubicBezTo>
                  <a:pt x="376" y="47"/>
                  <a:pt x="379" y="47"/>
                  <a:pt x="380" y="47"/>
                </a:cubicBezTo>
                <a:cubicBezTo>
                  <a:pt x="378" y="47"/>
                  <a:pt x="378" y="46"/>
                  <a:pt x="376" y="46"/>
                </a:cubicBezTo>
                <a:close/>
                <a:moveTo>
                  <a:pt x="354" y="47"/>
                </a:moveTo>
                <a:cubicBezTo>
                  <a:pt x="353" y="48"/>
                  <a:pt x="359" y="47"/>
                  <a:pt x="359" y="47"/>
                </a:cubicBezTo>
                <a:cubicBezTo>
                  <a:pt x="357" y="47"/>
                  <a:pt x="357" y="46"/>
                  <a:pt x="354" y="47"/>
                </a:cubicBezTo>
                <a:close/>
                <a:moveTo>
                  <a:pt x="323" y="15"/>
                </a:moveTo>
                <a:cubicBezTo>
                  <a:pt x="323" y="16"/>
                  <a:pt x="322" y="16"/>
                  <a:pt x="324" y="16"/>
                </a:cubicBezTo>
                <a:cubicBezTo>
                  <a:pt x="326" y="16"/>
                  <a:pt x="326" y="15"/>
                  <a:pt x="323" y="15"/>
                </a:cubicBezTo>
                <a:close/>
                <a:moveTo>
                  <a:pt x="325" y="47"/>
                </a:moveTo>
                <a:cubicBezTo>
                  <a:pt x="324" y="48"/>
                  <a:pt x="328" y="47"/>
                  <a:pt x="329" y="46"/>
                </a:cubicBezTo>
                <a:cubicBezTo>
                  <a:pt x="327" y="47"/>
                  <a:pt x="327" y="46"/>
                  <a:pt x="325" y="47"/>
                </a:cubicBezTo>
                <a:close/>
                <a:moveTo>
                  <a:pt x="321" y="51"/>
                </a:moveTo>
                <a:cubicBezTo>
                  <a:pt x="324" y="50"/>
                  <a:pt x="323" y="50"/>
                  <a:pt x="321" y="51"/>
                </a:cubicBezTo>
                <a:cubicBezTo>
                  <a:pt x="323" y="51"/>
                  <a:pt x="325" y="50"/>
                  <a:pt x="327" y="50"/>
                </a:cubicBezTo>
                <a:cubicBezTo>
                  <a:pt x="328" y="50"/>
                  <a:pt x="328" y="49"/>
                  <a:pt x="328" y="49"/>
                </a:cubicBezTo>
                <a:cubicBezTo>
                  <a:pt x="325" y="50"/>
                  <a:pt x="321" y="49"/>
                  <a:pt x="321" y="51"/>
                </a:cubicBezTo>
                <a:close/>
                <a:moveTo>
                  <a:pt x="316" y="18"/>
                </a:moveTo>
                <a:cubicBezTo>
                  <a:pt x="319" y="17"/>
                  <a:pt x="317" y="18"/>
                  <a:pt x="320" y="18"/>
                </a:cubicBezTo>
                <a:cubicBezTo>
                  <a:pt x="319" y="17"/>
                  <a:pt x="321" y="17"/>
                  <a:pt x="321" y="16"/>
                </a:cubicBezTo>
                <a:cubicBezTo>
                  <a:pt x="318" y="17"/>
                  <a:pt x="319" y="17"/>
                  <a:pt x="317" y="17"/>
                </a:cubicBezTo>
                <a:cubicBezTo>
                  <a:pt x="317" y="17"/>
                  <a:pt x="317" y="17"/>
                  <a:pt x="316" y="18"/>
                </a:cubicBezTo>
                <a:close/>
                <a:moveTo>
                  <a:pt x="311" y="35"/>
                </a:moveTo>
                <a:cubicBezTo>
                  <a:pt x="312" y="34"/>
                  <a:pt x="316" y="34"/>
                  <a:pt x="315" y="34"/>
                </a:cubicBezTo>
                <a:cubicBezTo>
                  <a:pt x="314" y="34"/>
                  <a:pt x="308" y="35"/>
                  <a:pt x="311" y="35"/>
                </a:cubicBezTo>
                <a:close/>
                <a:moveTo>
                  <a:pt x="314" y="49"/>
                </a:moveTo>
                <a:cubicBezTo>
                  <a:pt x="314" y="50"/>
                  <a:pt x="318" y="49"/>
                  <a:pt x="318" y="49"/>
                </a:cubicBezTo>
                <a:lnTo>
                  <a:pt x="314" y="49"/>
                </a:lnTo>
                <a:close/>
                <a:moveTo>
                  <a:pt x="308" y="47"/>
                </a:moveTo>
                <a:cubicBezTo>
                  <a:pt x="308" y="48"/>
                  <a:pt x="314" y="46"/>
                  <a:pt x="315" y="46"/>
                </a:cubicBezTo>
                <a:cubicBezTo>
                  <a:pt x="315" y="46"/>
                  <a:pt x="315" y="45"/>
                  <a:pt x="316" y="45"/>
                </a:cubicBezTo>
                <a:cubicBezTo>
                  <a:pt x="313" y="46"/>
                  <a:pt x="309" y="47"/>
                  <a:pt x="308" y="47"/>
                </a:cubicBezTo>
                <a:close/>
                <a:moveTo>
                  <a:pt x="302" y="21"/>
                </a:moveTo>
                <a:cubicBezTo>
                  <a:pt x="305" y="21"/>
                  <a:pt x="305" y="20"/>
                  <a:pt x="306" y="20"/>
                </a:cubicBezTo>
                <a:cubicBezTo>
                  <a:pt x="306" y="19"/>
                  <a:pt x="307" y="19"/>
                  <a:pt x="307" y="19"/>
                </a:cubicBezTo>
                <a:cubicBezTo>
                  <a:pt x="304" y="20"/>
                  <a:pt x="303" y="20"/>
                  <a:pt x="302" y="21"/>
                </a:cubicBezTo>
                <a:close/>
                <a:moveTo>
                  <a:pt x="314" y="52"/>
                </a:moveTo>
                <a:cubicBezTo>
                  <a:pt x="313" y="52"/>
                  <a:pt x="311" y="53"/>
                  <a:pt x="311" y="53"/>
                </a:cubicBezTo>
                <a:cubicBezTo>
                  <a:pt x="314" y="52"/>
                  <a:pt x="313" y="53"/>
                  <a:pt x="315" y="52"/>
                </a:cubicBezTo>
                <a:cubicBezTo>
                  <a:pt x="315" y="52"/>
                  <a:pt x="315" y="52"/>
                  <a:pt x="314" y="52"/>
                </a:cubicBezTo>
                <a:close/>
                <a:moveTo>
                  <a:pt x="309" y="42"/>
                </a:moveTo>
                <a:cubicBezTo>
                  <a:pt x="307" y="43"/>
                  <a:pt x="305" y="43"/>
                  <a:pt x="304" y="44"/>
                </a:cubicBezTo>
                <a:cubicBezTo>
                  <a:pt x="306" y="44"/>
                  <a:pt x="309" y="43"/>
                  <a:pt x="310" y="42"/>
                </a:cubicBezTo>
                <a:cubicBezTo>
                  <a:pt x="310" y="42"/>
                  <a:pt x="310" y="41"/>
                  <a:pt x="309" y="41"/>
                </a:cubicBezTo>
                <a:lnTo>
                  <a:pt x="309" y="42"/>
                </a:lnTo>
                <a:close/>
                <a:moveTo>
                  <a:pt x="306" y="49"/>
                </a:moveTo>
                <a:cubicBezTo>
                  <a:pt x="308" y="49"/>
                  <a:pt x="309" y="49"/>
                  <a:pt x="310" y="49"/>
                </a:cubicBezTo>
                <a:cubicBezTo>
                  <a:pt x="310" y="48"/>
                  <a:pt x="310" y="48"/>
                  <a:pt x="311" y="48"/>
                </a:cubicBezTo>
                <a:cubicBezTo>
                  <a:pt x="311" y="48"/>
                  <a:pt x="311" y="48"/>
                  <a:pt x="311" y="48"/>
                </a:cubicBezTo>
                <a:cubicBezTo>
                  <a:pt x="308" y="49"/>
                  <a:pt x="307" y="48"/>
                  <a:pt x="306" y="49"/>
                </a:cubicBezTo>
                <a:close/>
                <a:moveTo>
                  <a:pt x="306" y="51"/>
                </a:moveTo>
                <a:cubicBezTo>
                  <a:pt x="307" y="51"/>
                  <a:pt x="308" y="50"/>
                  <a:pt x="309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7" y="50"/>
                  <a:pt x="304" y="51"/>
                  <a:pt x="306" y="51"/>
                </a:cubicBezTo>
                <a:close/>
                <a:moveTo>
                  <a:pt x="307" y="53"/>
                </a:moveTo>
                <a:cubicBezTo>
                  <a:pt x="309" y="53"/>
                  <a:pt x="306" y="54"/>
                  <a:pt x="306" y="54"/>
                </a:cubicBezTo>
                <a:cubicBezTo>
                  <a:pt x="309" y="54"/>
                  <a:pt x="310" y="53"/>
                  <a:pt x="311" y="52"/>
                </a:cubicBezTo>
                <a:cubicBezTo>
                  <a:pt x="310" y="52"/>
                  <a:pt x="308" y="53"/>
                  <a:pt x="307" y="53"/>
                </a:cubicBezTo>
                <a:close/>
                <a:moveTo>
                  <a:pt x="308" y="54"/>
                </a:moveTo>
                <a:cubicBezTo>
                  <a:pt x="305" y="55"/>
                  <a:pt x="306" y="55"/>
                  <a:pt x="305" y="56"/>
                </a:cubicBezTo>
                <a:cubicBezTo>
                  <a:pt x="308" y="55"/>
                  <a:pt x="309" y="56"/>
                  <a:pt x="310" y="55"/>
                </a:cubicBezTo>
                <a:cubicBezTo>
                  <a:pt x="308" y="55"/>
                  <a:pt x="308" y="55"/>
                  <a:pt x="308" y="54"/>
                </a:cubicBezTo>
                <a:close/>
                <a:moveTo>
                  <a:pt x="302" y="38"/>
                </a:moveTo>
                <a:cubicBezTo>
                  <a:pt x="300" y="39"/>
                  <a:pt x="300" y="39"/>
                  <a:pt x="300" y="40"/>
                </a:cubicBezTo>
                <a:cubicBezTo>
                  <a:pt x="303" y="39"/>
                  <a:pt x="303" y="39"/>
                  <a:pt x="302" y="38"/>
                </a:cubicBezTo>
                <a:close/>
                <a:moveTo>
                  <a:pt x="301" y="46"/>
                </a:moveTo>
                <a:cubicBezTo>
                  <a:pt x="300" y="47"/>
                  <a:pt x="300" y="47"/>
                  <a:pt x="299" y="47"/>
                </a:cubicBezTo>
                <a:cubicBezTo>
                  <a:pt x="299" y="47"/>
                  <a:pt x="297" y="48"/>
                  <a:pt x="299" y="48"/>
                </a:cubicBezTo>
                <a:cubicBezTo>
                  <a:pt x="300" y="47"/>
                  <a:pt x="305" y="45"/>
                  <a:pt x="302" y="46"/>
                </a:cubicBezTo>
                <a:cubicBezTo>
                  <a:pt x="302" y="46"/>
                  <a:pt x="301" y="46"/>
                  <a:pt x="301" y="46"/>
                </a:cubicBezTo>
                <a:close/>
                <a:moveTo>
                  <a:pt x="300" y="51"/>
                </a:moveTo>
                <a:cubicBezTo>
                  <a:pt x="300" y="51"/>
                  <a:pt x="303" y="50"/>
                  <a:pt x="303" y="50"/>
                </a:cubicBezTo>
                <a:cubicBezTo>
                  <a:pt x="301" y="50"/>
                  <a:pt x="297" y="52"/>
                  <a:pt x="300" y="51"/>
                </a:cubicBezTo>
                <a:close/>
                <a:moveTo>
                  <a:pt x="296" y="41"/>
                </a:moveTo>
                <a:cubicBezTo>
                  <a:pt x="296" y="40"/>
                  <a:pt x="297" y="40"/>
                  <a:pt x="297" y="40"/>
                </a:cubicBezTo>
                <a:cubicBezTo>
                  <a:pt x="294" y="40"/>
                  <a:pt x="293" y="42"/>
                  <a:pt x="296" y="41"/>
                </a:cubicBezTo>
                <a:close/>
                <a:moveTo>
                  <a:pt x="295" y="49"/>
                </a:moveTo>
                <a:cubicBezTo>
                  <a:pt x="293" y="50"/>
                  <a:pt x="294" y="51"/>
                  <a:pt x="297" y="51"/>
                </a:cubicBezTo>
                <a:cubicBezTo>
                  <a:pt x="298" y="50"/>
                  <a:pt x="294" y="50"/>
                  <a:pt x="297" y="49"/>
                </a:cubicBezTo>
                <a:cubicBezTo>
                  <a:pt x="296" y="49"/>
                  <a:pt x="296" y="49"/>
                  <a:pt x="295" y="49"/>
                </a:cubicBezTo>
                <a:close/>
                <a:moveTo>
                  <a:pt x="296" y="54"/>
                </a:moveTo>
                <a:cubicBezTo>
                  <a:pt x="296" y="55"/>
                  <a:pt x="294" y="55"/>
                  <a:pt x="294" y="55"/>
                </a:cubicBezTo>
                <a:cubicBezTo>
                  <a:pt x="294" y="56"/>
                  <a:pt x="294" y="56"/>
                  <a:pt x="295" y="57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93" y="58"/>
                  <a:pt x="293" y="58"/>
                  <a:pt x="292" y="58"/>
                </a:cubicBezTo>
                <a:cubicBezTo>
                  <a:pt x="294" y="58"/>
                  <a:pt x="294" y="58"/>
                  <a:pt x="295" y="58"/>
                </a:cubicBezTo>
                <a:cubicBezTo>
                  <a:pt x="293" y="58"/>
                  <a:pt x="293" y="57"/>
                  <a:pt x="297" y="57"/>
                </a:cubicBezTo>
                <a:cubicBezTo>
                  <a:pt x="297" y="56"/>
                  <a:pt x="295" y="56"/>
                  <a:pt x="295" y="56"/>
                </a:cubicBezTo>
                <a:cubicBezTo>
                  <a:pt x="295" y="55"/>
                  <a:pt x="299" y="54"/>
                  <a:pt x="298" y="54"/>
                </a:cubicBezTo>
                <a:cubicBezTo>
                  <a:pt x="297" y="55"/>
                  <a:pt x="297" y="54"/>
                  <a:pt x="296" y="54"/>
                </a:cubicBezTo>
                <a:close/>
                <a:moveTo>
                  <a:pt x="286" y="51"/>
                </a:moveTo>
                <a:cubicBezTo>
                  <a:pt x="286" y="52"/>
                  <a:pt x="282" y="52"/>
                  <a:pt x="282" y="53"/>
                </a:cubicBezTo>
                <a:cubicBezTo>
                  <a:pt x="285" y="52"/>
                  <a:pt x="292" y="51"/>
                  <a:pt x="293" y="49"/>
                </a:cubicBezTo>
                <a:cubicBezTo>
                  <a:pt x="289" y="50"/>
                  <a:pt x="289" y="51"/>
                  <a:pt x="286" y="51"/>
                </a:cubicBezTo>
                <a:close/>
                <a:moveTo>
                  <a:pt x="287" y="58"/>
                </a:moveTo>
                <a:cubicBezTo>
                  <a:pt x="291" y="56"/>
                  <a:pt x="292" y="55"/>
                  <a:pt x="293" y="54"/>
                </a:cubicBezTo>
                <a:cubicBezTo>
                  <a:pt x="288" y="56"/>
                  <a:pt x="290" y="56"/>
                  <a:pt x="287" y="58"/>
                </a:cubicBezTo>
                <a:close/>
                <a:moveTo>
                  <a:pt x="286" y="51"/>
                </a:moveTo>
                <a:cubicBezTo>
                  <a:pt x="288" y="50"/>
                  <a:pt x="291" y="49"/>
                  <a:pt x="291" y="48"/>
                </a:cubicBezTo>
                <a:cubicBezTo>
                  <a:pt x="289" y="49"/>
                  <a:pt x="285" y="51"/>
                  <a:pt x="286" y="51"/>
                </a:cubicBezTo>
                <a:close/>
                <a:moveTo>
                  <a:pt x="288" y="60"/>
                </a:moveTo>
                <a:cubicBezTo>
                  <a:pt x="289" y="60"/>
                  <a:pt x="294" y="59"/>
                  <a:pt x="294" y="59"/>
                </a:cubicBezTo>
                <a:cubicBezTo>
                  <a:pt x="293" y="59"/>
                  <a:pt x="289" y="59"/>
                  <a:pt x="288" y="60"/>
                </a:cubicBezTo>
                <a:close/>
                <a:moveTo>
                  <a:pt x="283" y="27"/>
                </a:moveTo>
                <a:cubicBezTo>
                  <a:pt x="276" y="29"/>
                  <a:pt x="276" y="29"/>
                  <a:pt x="276" y="29"/>
                </a:cubicBezTo>
                <a:cubicBezTo>
                  <a:pt x="277" y="30"/>
                  <a:pt x="274" y="30"/>
                  <a:pt x="274" y="31"/>
                </a:cubicBezTo>
                <a:cubicBezTo>
                  <a:pt x="278" y="29"/>
                  <a:pt x="276" y="29"/>
                  <a:pt x="281" y="28"/>
                </a:cubicBezTo>
                <a:cubicBezTo>
                  <a:pt x="281" y="28"/>
                  <a:pt x="279" y="29"/>
                  <a:pt x="280" y="29"/>
                </a:cubicBezTo>
                <a:cubicBezTo>
                  <a:pt x="282" y="28"/>
                  <a:pt x="282" y="29"/>
                  <a:pt x="284" y="28"/>
                </a:cubicBezTo>
                <a:cubicBezTo>
                  <a:pt x="285" y="27"/>
                  <a:pt x="281" y="28"/>
                  <a:pt x="283" y="27"/>
                </a:cubicBezTo>
                <a:close/>
                <a:moveTo>
                  <a:pt x="291" y="52"/>
                </a:moveTo>
                <a:cubicBezTo>
                  <a:pt x="291" y="51"/>
                  <a:pt x="289" y="52"/>
                  <a:pt x="291" y="51"/>
                </a:cubicBezTo>
                <a:cubicBezTo>
                  <a:pt x="285" y="53"/>
                  <a:pt x="289" y="53"/>
                  <a:pt x="291" y="52"/>
                </a:cubicBezTo>
                <a:close/>
                <a:moveTo>
                  <a:pt x="282" y="46"/>
                </a:moveTo>
                <a:cubicBezTo>
                  <a:pt x="282" y="46"/>
                  <a:pt x="281" y="46"/>
                  <a:pt x="281" y="47"/>
                </a:cubicBezTo>
                <a:cubicBezTo>
                  <a:pt x="283" y="46"/>
                  <a:pt x="285" y="46"/>
                  <a:pt x="286" y="45"/>
                </a:cubicBezTo>
                <a:cubicBezTo>
                  <a:pt x="284" y="45"/>
                  <a:pt x="284" y="45"/>
                  <a:pt x="282" y="46"/>
                </a:cubicBezTo>
                <a:close/>
                <a:moveTo>
                  <a:pt x="275" y="46"/>
                </a:moveTo>
                <a:cubicBezTo>
                  <a:pt x="277" y="46"/>
                  <a:pt x="280" y="44"/>
                  <a:pt x="281" y="44"/>
                </a:cubicBezTo>
                <a:cubicBezTo>
                  <a:pt x="282" y="44"/>
                  <a:pt x="286" y="42"/>
                  <a:pt x="284" y="42"/>
                </a:cubicBezTo>
                <a:cubicBezTo>
                  <a:pt x="283" y="43"/>
                  <a:pt x="276" y="45"/>
                  <a:pt x="275" y="46"/>
                </a:cubicBezTo>
                <a:close/>
                <a:moveTo>
                  <a:pt x="284" y="57"/>
                </a:moveTo>
                <a:cubicBezTo>
                  <a:pt x="285" y="56"/>
                  <a:pt x="283" y="55"/>
                  <a:pt x="287" y="54"/>
                </a:cubicBezTo>
                <a:cubicBezTo>
                  <a:pt x="288" y="53"/>
                  <a:pt x="286" y="54"/>
                  <a:pt x="285" y="54"/>
                </a:cubicBezTo>
                <a:cubicBezTo>
                  <a:pt x="284" y="55"/>
                  <a:pt x="285" y="55"/>
                  <a:pt x="283" y="56"/>
                </a:cubicBezTo>
                <a:cubicBezTo>
                  <a:pt x="282" y="56"/>
                  <a:pt x="285" y="56"/>
                  <a:pt x="281" y="57"/>
                </a:cubicBezTo>
                <a:cubicBezTo>
                  <a:pt x="281" y="58"/>
                  <a:pt x="283" y="57"/>
                  <a:pt x="284" y="57"/>
                </a:cubicBezTo>
                <a:cubicBezTo>
                  <a:pt x="283" y="57"/>
                  <a:pt x="283" y="57"/>
                  <a:pt x="284" y="57"/>
                </a:cubicBezTo>
                <a:close/>
                <a:moveTo>
                  <a:pt x="279" y="43"/>
                </a:moveTo>
                <a:cubicBezTo>
                  <a:pt x="279" y="43"/>
                  <a:pt x="279" y="43"/>
                  <a:pt x="280" y="43"/>
                </a:cubicBezTo>
                <a:cubicBezTo>
                  <a:pt x="280" y="43"/>
                  <a:pt x="283" y="42"/>
                  <a:pt x="283" y="42"/>
                </a:cubicBezTo>
                <a:cubicBezTo>
                  <a:pt x="281" y="42"/>
                  <a:pt x="281" y="42"/>
                  <a:pt x="279" y="43"/>
                </a:cubicBezTo>
                <a:close/>
                <a:moveTo>
                  <a:pt x="273" y="49"/>
                </a:moveTo>
                <a:cubicBezTo>
                  <a:pt x="277" y="47"/>
                  <a:pt x="276" y="49"/>
                  <a:pt x="277" y="48"/>
                </a:cubicBezTo>
                <a:cubicBezTo>
                  <a:pt x="278" y="48"/>
                  <a:pt x="278" y="48"/>
                  <a:pt x="278" y="47"/>
                </a:cubicBezTo>
                <a:cubicBezTo>
                  <a:pt x="276" y="48"/>
                  <a:pt x="274" y="48"/>
                  <a:pt x="273" y="49"/>
                </a:cubicBezTo>
                <a:close/>
                <a:moveTo>
                  <a:pt x="274" y="62"/>
                </a:moveTo>
                <a:cubicBezTo>
                  <a:pt x="273" y="62"/>
                  <a:pt x="272" y="63"/>
                  <a:pt x="272" y="63"/>
                </a:cubicBezTo>
                <a:cubicBezTo>
                  <a:pt x="273" y="62"/>
                  <a:pt x="274" y="63"/>
                  <a:pt x="275" y="62"/>
                </a:cubicBezTo>
                <a:cubicBezTo>
                  <a:pt x="274" y="62"/>
                  <a:pt x="281" y="60"/>
                  <a:pt x="282" y="59"/>
                </a:cubicBezTo>
                <a:cubicBezTo>
                  <a:pt x="281" y="60"/>
                  <a:pt x="280" y="60"/>
                  <a:pt x="280" y="60"/>
                </a:cubicBezTo>
                <a:cubicBezTo>
                  <a:pt x="279" y="60"/>
                  <a:pt x="280" y="59"/>
                  <a:pt x="278" y="59"/>
                </a:cubicBezTo>
                <a:cubicBezTo>
                  <a:pt x="279" y="60"/>
                  <a:pt x="277" y="60"/>
                  <a:pt x="275" y="61"/>
                </a:cubicBezTo>
                <a:cubicBezTo>
                  <a:pt x="276" y="61"/>
                  <a:pt x="275" y="61"/>
                  <a:pt x="274" y="62"/>
                </a:cubicBezTo>
                <a:close/>
                <a:moveTo>
                  <a:pt x="270" y="48"/>
                </a:moveTo>
                <a:cubicBezTo>
                  <a:pt x="270" y="49"/>
                  <a:pt x="273" y="48"/>
                  <a:pt x="276" y="47"/>
                </a:cubicBezTo>
                <a:cubicBezTo>
                  <a:pt x="273" y="47"/>
                  <a:pt x="273" y="46"/>
                  <a:pt x="271" y="47"/>
                </a:cubicBezTo>
                <a:cubicBezTo>
                  <a:pt x="272" y="47"/>
                  <a:pt x="274" y="47"/>
                  <a:pt x="270" y="48"/>
                </a:cubicBezTo>
                <a:close/>
                <a:moveTo>
                  <a:pt x="276" y="60"/>
                </a:moveTo>
                <a:cubicBezTo>
                  <a:pt x="276" y="60"/>
                  <a:pt x="277" y="59"/>
                  <a:pt x="276" y="59"/>
                </a:cubicBezTo>
                <a:cubicBezTo>
                  <a:pt x="270" y="61"/>
                  <a:pt x="269" y="62"/>
                  <a:pt x="276" y="60"/>
                </a:cubicBezTo>
                <a:close/>
                <a:moveTo>
                  <a:pt x="264" y="34"/>
                </a:moveTo>
                <a:cubicBezTo>
                  <a:pt x="262" y="34"/>
                  <a:pt x="261" y="35"/>
                  <a:pt x="261" y="35"/>
                </a:cubicBezTo>
                <a:cubicBezTo>
                  <a:pt x="263" y="35"/>
                  <a:pt x="265" y="34"/>
                  <a:pt x="265" y="34"/>
                </a:cubicBezTo>
                <a:cubicBezTo>
                  <a:pt x="264" y="34"/>
                  <a:pt x="264" y="34"/>
                  <a:pt x="264" y="34"/>
                </a:cubicBezTo>
                <a:close/>
                <a:moveTo>
                  <a:pt x="248" y="40"/>
                </a:moveTo>
                <a:cubicBezTo>
                  <a:pt x="250" y="40"/>
                  <a:pt x="247" y="41"/>
                  <a:pt x="248" y="41"/>
                </a:cubicBezTo>
                <a:cubicBezTo>
                  <a:pt x="251" y="40"/>
                  <a:pt x="250" y="40"/>
                  <a:pt x="252" y="39"/>
                </a:cubicBezTo>
                <a:cubicBezTo>
                  <a:pt x="252" y="39"/>
                  <a:pt x="252" y="40"/>
                  <a:pt x="253" y="39"/>
                </a:cubicBezTo>
                <a:cubicBezTo>
                  <a:pt x="254" y="39"/>
                  <a:pt x="253" y="39"/>
                  <a:pt x="254" y="38"/>
                </a:cubicBezTo>
                <a:cubicBezTo>
                  <a:pt x="257" y="37"/>
                  <a:pt x="256" y="38"/>
                  <a:pt x="259" y="36"/>
                </a:cubicBezTo>
                <a:cubicBezTo>
                  <a:pt x="260" y="36"/>
                  <a:pt x="260" y="36"/>
                  <a:pt x="260" y="35"/>
                </a:cubicBezTo>
                <a:cubicBezTo>
                  <a:pt x="258" y="36"/>
                  <a:pt x="258" y="36"/>
                  <a:pt x="256" y="36"/>
                </a:cubicBezTo>
                <a:cubicBezTo>
                  <a:pt x="258" y="36"/>
                  <a:pt x="253" y="38"/>
                  <a:pt x="254" y="37"/>
                </a:cubicBezTo>
                <a:cubicBezTo>
                  <a:pt x="251" y="38"/>
                  <a:pt x="252" y="39"/>
                  <a:pt x="250" y="40"/>
                </a:cubicBezTo>
                <a:cubicBezTo>
                  <a:pt x="250" y="39"/>
                  <a:pt x="251" y="39"/>
                  <a:pt x="250" y="39"/>
                </a:cubicBezTo>
                <a:cubicBezTo>
                  <a:pt x="245" y="41"/>
                  <a:pt x="242" y="42"/>
                  <a:pt x="238" y="44"/>
                </a:cubicBezTo>
                <a:cubicBezTo>
                  <a:pt x="237" y="45"/>
                  <a:pt x="241" y="44"/>
                  <a:pt x="239" y="45"/>
                </a:cubicBezTo>
                <a:cubicBezTo>
                  <a:pt x="235" y="46"/>
                  <a:pt x="238" y="43"/>
                  <a:pt x="235" y="45"/>
                </a:cubicBezTo>
                <a:cubicBezTo>
                  <a:pt x="236" y="45"/>
                  <a:pt x="236" y="46"/>
                  <a:pt x="238" y="45"/>
                </a:cubicBezTo>
                <a:cubicBezTo>
                  <a:pt x="239" y="44"/>
                  <a:pt x="241" y="44"/>
                  <a:pt x="242" y="44"/>
                </a:cubicBezTo>
                <a:cubicBezTo>
                  <a:pt x="243" y="43"/>
                  <a:pt x="241" y="44"/>
                  <a:pt x="242" y="43"/>
                </a:cubicBezTo>
                <a:cubicBezTo>
                  <a:pt x="245" y="42"/>
                  <a:pt x="246" y="41"/>
                  <a:pt x="248" y="40"/>
                </a:cubicBezTo>
                <a:close/>
                <a:moveTo>
                  <a:pt x="253" y="56"/>
                </a:moveTo>
                <a:cubicBezTo>
                  <a:pt x="253" y="57"/>
                  <a:pt x="253" y="57"/>
                  <a:pt x="254" y="57"/>
                </a:cubicBezTo>
                <a:cubicBezTo>
                  <a:pt x="257" y="55"/>
                  <a:pt x="256" y="56"/>
                  <a:pt x="258" y="55"/>
                </a:cubicBezTo>
                <a:cubicBezTo>
                  <a:pt x="258" y="55"/>
                  <a:pt x="263" y="53"/>
                  <a:pt x="264" y="52"/>
                </a:cubicBezTo>
                <a:cubicBezTo>
                  <a:pt x="260" y="53"/>
                  <a:pt x="255" y="56"/>
                  <a:pt x="253" y="56"/>
                </a:cubicBezTo>
                <a:close/>
                <a:moveTo>
                  <a:pt x="264" y="64"/>
                </a:moveTo>
                <a:cubicBezTo>
                  <a:pt x="267" y="64"/>
                  <a:pt x="264" y="65"/>
                  <a:pt x="263" y="65"/>
                </a:cubicBezTo>
                <a:cubicBezTo>
                  <a:pt x="263" y="66"/>
                  <a:pt x="263" y="66"/>
                  <a:pt x="264" y="66"/>
                </a:cubicBezTo>
                <a:cubicBezTo>
                  <a:pt x="264" y="65"/>
                  <a:pt x="265" y="66"/>
                  <a:pt x="267" y="65"/>
                </a:cubicBezTo>
                <a:cubicBezTo>
                  <a:pt x="268" y="64"/>
                  <a:pt x="268" y="64"/>
                  <a:pt x="268" y="63"/>
                </a:cubicBezTo>
                <a:cubicBezTo>
                  <a:pt x="267" y="64"/>
                  <a:pt x="265" y="63"/>
                  <a:pt x="264" y="64"/>
                </a:cubicBezTo>
                <a:close/>
                <a:moveTo>
                  <a:pt x="261" y="65"/>
                </a:moveTo>
                <a:cubicBezTo>
                  <a:pt x="261" y="65"/>
                  <a:pt x="261" y="65"/>
                  <a:pt x="261" y="65"/>
                </a:cubicBezTo>
                <a:cubicBezTo>
                  <a:pt x="263" y="65"/>
                  <a:pt x="266" y="63"/>
                  <a:pt x="264" y="63"/>
                </a:cubicBezTo>
                <a:cubicBezTo>
                  <a:pt x="264" y="64"/>
                  <a:pt x="263" y="64"/>
                  <a:pt x="261" y="65"/>
                </a:cubicBezTo>
                <a:close/>
                <a:moveTo>
                  <a:pt x="253" y="68"/>
                </a:moveTo>
                <a:cubicBezTo>
                  <a:pt x="255" y="68"/>
                  <a:pt x="258" y="67"/>
                  <a:pt x="259" y="67"/>
                </a:cubicBezTo>
                <a:cubicBezTo>
                  <a:pt x="258" y="67"/>
                  <a:pt x="261" y="66"/>
                  <a:pt x="260" y="66"/>
                </a:cubicBezTo>
                <a:cubicBezTo>
                  <a:pt x="257" y="67"/>
                  <a:pt x="256" y="67"/>
                  <a:pt x="253" y="68"/>
                </a:cubicBezTo>
                <a:close/>
                <a:moveTo>
                  <a:pt x="256" y="64"/>
                </a:moveTo>
                <a:cubicBezTo>
                  <a:pt x="258" y="64"/>
                  <a:pt x="255" y="65"/>
                  <a:pt x="257" y="65"/>
                </a:cubicBezTo>
                <a:cubicBezTo>
                  <a:pt x="258" y="64"/>
                  <a:pt x="257" y="64"/>
                  <a:pt x="258" y="63"/>
                </a:cubicBezTo>
                <a:lnTo>
                  <a:pt x="256" y="64"/>
                </a:lnTo>
                <a:close/>
                <a:moveTo>
                  <a:pt x="249" y="75"/>
                </a:moveTo>
                <a:cubicBezTo>
                  <a:pt x="249" y="75"/>
                  <a:pt x="249" y="75"/>
                  <a:pt x="248" y="75"/>
                </a:cubicBezTo>
                <a:cubicBezTo>
                  <a:pt x="247" y="75"/>
                  <a:pt x="250" y="73"/>
                  <a:pt x="247" y="74"/>
                </a:cubicBezTo>
                <a:cubicBezTo>
                  <a:pt x="250" y="74"/>
                  <a:pt x="243" y="77"/>
                  <a:pt x="246" y="77"/>
                </a:cubicBezTo>
                <a:cubicBezTo>
                  <a:pt x="246" y="77"/>
                  <a:pt x="247" y="76"/>
                  <a:pt x="247" y="76"/>
                </a:cubicBezTo>
                <a:cubicBezTo>
                  <a:pt x="246" y="77"/>
                  <a:pt x="246" y="77"/>
                  <a:pt x="247" y="77"/>
                </a:cubicBezTo>
                <a:cubicBezTo>
                  <a:pt x="249" y="75"/>
                  <a:pt x="255" y="74"/>
                  <a:pt x="257" y="72"/>
                </a:cubicBezTo>
                <a:cubicBezTo>
                  <a:pt x="255" y="72"/>
                  <a:pt x="252" y="74"/>
                  <a:pt x="249" y="75"/>
                </a:cubicBezTo>
                <a:close/>
                <a:moveTo>
                  <a:pt x="248" y="62"/>
                </a:moveTo>
                <a:cubicBezTo>
                  <a:pt x="250" y="61"/>
                  <a:pt x="251" y="61"/>
                  <a:pt x="251" y="60"/>
                </a:cubicBezTo>
                <a:cubicBezTo>
                  <a:pt x="249" y="61"/>
                  <a:pt x="248" y="62"/>
                  <a:pt x="248" y="62"/>
                </a:cubicBezTo>
                <a:close/>
                <a:moveTo>
                  <a:pt x="246" y="67"/>
                </a:moveTo>
                <a:cubicBezTo>
                  <a:pt x="243" y="68"/>
                  <a:pt x="245" y="69"/>
                  <a:pt x="248" y="68"/>
                </a:cubicBezTo>
                <a:cubicBezTo>
                  <a:pt x="248" y="67"/>
                  <a:pt x="246" y="68"/>
                  <a:pt x="246" y="67"/>
                </a:cubicBezTo>
                <a:close/>
                <a:moveTo>
                  <a:pt x="244" y="65"/>
                </a:moveTo>
                <a:cubicBezTo>
                  <a:pt x="243" y="65"/>
                  <a:pt x="245" y="64"/>
                  <a:pt x="245" y="63"/>
                </a:cubicBezTo>
                <a:cubicBezTo>
                  <a:pt x="242" y="64"/>
                  <a:pt x="242" y="66"/>
                  <a:pt x="244" y="65"/>
                </a:cubicBezTo>
                <a:close/>
                <a:moveTo>
                  <a:pt x="241" y="72"/>
                </a:moveTo>
                <a:cubicBezTo>
                  <a:pt x="241" y="72"/>
                  <a:pt x="241" y="71"/>
                  <a:pt x="240" y="71"/>
                </a:cubicBezTo>
                <a:cubicBezTo>
                  <a:pt x="240" y="72"/>
                  <a:pt x="239" y="72"/>
                  <a:pt x="239" y="72"/>
                </a:cubicBezTo>
                <a:cubicBezTo>
                  <a:pt x="239" y="72"/>
                  <a:pt x="238" y="73"/>
                  <a:pt x="238" y="73"/>
                </a:cubicBezTo>
                <a:cubicBezTo>
                  <a:pt x="242" y="71"/>
                  <a:pt x="237" y="74"/>
                  <a:pt x="239" y="74"/>
                </a:cubicBezTo>
                <a:cubicBezTo>
                  <a:pt x="243" y="71"/>
                  <a:pt x="246" y="72"/>
                  <a:pt x="248" y="70"/>
                </a:cubicBezTo>
                <a:cubicBezTo>
                  <a:pt x="245" y="70"/>
                  <a:pt x="241" y="73"/>
                  <a:pt x="239" y="73"/>
                </a:cubicBezTo>
                <a:cubicBezTo>
                  <a:pt x="239" y="73"/>
                  <a:pt x="240" y="72"/>
                  <a:pt x="241" y="72"/>
                </a:cubicBezTo>
                <a:close/>
                <a:moveTo>
                  <a:pt x="239" y="71"/>
                </a:moveTo>
                <a:cubicBezTo>
                  <a:pt x="236" y="72"/>
                  <a:pt x="237" y="73"/>
                  <a:pt x="236" y="74"/>
                </a:cubicBezTo>
                <a:cubicBezTo>
                  <a:pt x="238" y="73"/>
                  <a:pt x="239" y="72"/>
                  <a:pt x="239" y="71"/>
                </a:cubicBezTo>
                <a:close/>
                <a:moveTo>
                  <a:pt x="226" y="49"/>
                </a:moveTo>
                <a:cubicBezTo>
                  <a:pt x="226" y="48"/>
                  <a:pt x="225" y="49"/>
                  <a:pt x="227" y="47"/>
                </a:cubicBezTo>
                <a:cubicBezTo>
                  <a:pt x="225" y="49"/>
                  <a:pt x="222" y="49"/>
                  <a:pt x="221" y="51"/>
                </a:cubicBezTo>
                <a:cubicBezTo>
                  <a:pt x="225" y="49"/>
                  <a:pt x="224" y="50"/>
                  <a:pt x="226" y="50"/>
                </a:cubicBezTo>
                <a:cubicBezTo>
                  <a:pt x="224" y="51"/>
                  <a:pt x="224" y="51"/>
                  <a:pt x="222" y="51"/>
                </a:cubicBezTo>
                <a:cubicBezTo>
                  <a:pt x="223" y="52"/>
                  <a:pt x="227" y="50"/>
                  <a:pt x="230" y="49"/>
                </a:cubicBezTo>
                <a:cubicBezTo>
                  <a:pt x="230" y="48"/>
                  <a:pt x="230" y="48"/>
                  <a:pt x="231" y="47"/>
                </a:cubicBezTo>
                <a:cubicBezTo>
                  <a:pt x="231" y="47"/>
                  <a:pt x="231" y="48"/>
                  <a:pt x="233" y="47"/>
                </a:cubicBezTo>
                <a:cubicBezTo>
                  <a:pt x="233" y="46"/>
                  <a:pt x="233" y="46"/>
                  <a:pt x="233" y="46"/>
                </a:cubicBezTo>
                <a:cubicBezTo>
                  <a:pt x="229" y="48"/>
                  <a:pt x="228" y="48"/>
                  <a:pt x="226" y="49"/>
                </a:cubicBezTo>
                <a:close/>
                <a:moveTo>
                  <a:pt x="235" y="57"/>
                </a:moveTo>
                <a:cubicBezTo>
                  <a:pt x="233" y="58"/>
                  <a:pt x="231" y="59"/>
                  <a:pt x="230" y="59"/>
                </a:cubicBezTo>
                <a:cubicBezTo>
                  <a:pt x="228" y="60"/>
                  <a:pt x="231" y="59"/>
                  <a:pt x="232" y="59"/>
                </a:cubicBezTo>
                <a:cubicBezTo>
                  <a:pt x="232" y="59"/>
                  <a:pt x="231" y="59"/>
                  <a:pt x="233" y="58"/>
                </a:cubicBezTo>
                <a:cubicBezTo>
                  <a:pt x="233" y="58"/>
                  <a:pt x="233" y="59"/>
                  <a:pt x="232" y="59"/>
                </a:cubicBezTo>
                <a:cubicBezTo>
                  <a:pt x="234" y="58"/>
                  <a:pt x="236" y="58"/>
                  <a:pt x="236" y="57"/>
                </a:cubicBezTo>
                <a:cubicBezTo>
                  <a:pt x="235" y="57"/>
                  <a:pt x="235" y="57"/>
                  <a:pt x="235" y="57"/>
                </a:cubicBezTo>
                <a:close/>
                <a:moveTo>
                  <a:pt x="235" y="64"/>
                </a:moveTo>
                <a:cubicBezTo>
                  <a:pt x="237" y="63"/>
                  <a:pt x="235" y="65"/>
                  <a:pt x="235" y="65"/>
                </a:cubicBezTo>
                <a:cubicBezTo>
                  <a:pt x="238" y="64"/>
                  <a:pt x="238" y="64"/>
                  <a:pt x="238" y="63"/>
                </a:cubicBezTo>
                <a:cubicBezTo>
                  <a:pt x="237" y="64"/>
                  <a:pt x="235" y="64"/>
                  <a:pt x="235" y="64"/>
                </a:cubicBezTo>
                <a:close/>
                <a:moveTo>
                  <a:pt x="230" y="61"/>
                </a:moveTo>
                <a:cubicBezTo>
                  <a:pt x="230" y="61"/>
                  <a:pt x="228" y="63"/>
                  <a:pt x="231" y="62"/>
                </a:cubicBezTo>
                <a:cubicBezTo>
                  <a:pt x="230" y="62"/>
                  <a:pt x="232" y="60"/>
                  <a:pt x="232" y="60"/>
                </a:cubicBezTo>
                <a:cubicBezTo>
                  <a:pt x="231" y="60"/>
                  <a:pt x="230" y="61"/>
                  <a:pt x="230" y="61"/>
                </a:cubicBezTo>
                <a:close/>
                <a:moveTo>
                  <a:pt x="227" y="61"/>
                </a:moveTo>
                <a:cubicBezTo>
                  <a:pt x="227" y="62"/>
                  <a:pt x="227" y="62"/>
                  <a:pt x="227" y="62"/>
                </a:cubicBezTo>
                <a:cubicBezTo>
                  <a:pt x="228" y="61"/>
                  <a:pt x="229" y="60"/>
                  <a:pt x="230" y="60"/>
                </a:cubicBezTo>
                <a:cubicBezTo>
                  <a:pt x="230" y="60"/>
                  <a:pt x="229" y="60"/>
                  <a:pt x="227" y="61"/>
                </a:cubicBezTo>
                <a:close/>
                <a:moveTo>
                  <a:pt x="225" y="71"/>
                </a:moveTo>
                <a:cubicBezTo>
                  <a:pt x="228" y="69"/>
                  <a:pt x="229" y="68"/>
                  <a:pt x="232" y="66"/>
                </a:cubicBezTo>
                <a:cubicBezTo>
                  <a:pt x="230" y="67"/>
                  <a:pt x="232" y="66"/>
                  <a:pt x="232" y="65"/>
                </a:cubicBezTo>
                <a:cubicBezTo>
                  <a:pt x="230" y="67"/>
                  <a:pt x="226" y="67"/>
                  <a:pt x="226" y="68"/>
                </a:cubicBezTo>
                <a:cubicBezTo>
                  <a:pt x="227" y="69"/>
                  <a:pt x="228" y="67"/>
                  <a:pt x="230" y="67"/>
                </a:cubicBezTo>
                <a:cubicBezTo>
                  <a:pt x="230" y="67"/>
                  <a:pt x="231" y="67"/>
                  <a:pt x="231" y="67"/>
                </a:cubicBezTo>
                <a:cubicBezTo>
                  <a:pt x="228" y="69"/>
                  <a:pt x="225" y="70"/>
                  <a:pt x="225" y="71"/>
                </a:cubicBezTo>
                <a:close/>
                <a:moveTo>
                  <a:pt x="228" y="73"/>
                </a:moveTo>
                <a:cubicBezTo>
                  <a:pt x="228" y="73"/>
                  <a:pt x="228" y="72"/>
                  <a:pt x="226" y="73"/>
                </a:cubicBezTo>
                <a:cubicBezTo>
                  <a:pt x="227" y="74"/>
                  <a:pt x="227" y="74"/>
                  <a:pt x="227" y="74"/>
                </a:cubicBezTo>
                <a:cubicBezTo>
                  <a:pt x="228" y="73"/>
                  <a:pt x="231" y="72"/>
                  <a:pt x="230" y="72"/>
                </a:cubicBezTo>
                <a:lnTo>
                  <a:pt x="228" y="73"/>
                </a:lnTo>
                <a:close/>
                <a:moveTo>
                  <a:pt x="221" y="77"/>
                </a:moveTo>
                <a:cubicBezTo>
                  <a:pt x="221" y="77"/>
                  <a:pt x="224" y="76"/>
                  <a:pt x="225" y="76"/>
                </a:cubicBezTo>
                <a:cubicBezTo>
                  <a:pt x="224" y="77"/>
                  <a:pt x="222" y="78"/>
                  <a:pt x="221" y="79"/>
                </a:cubicBezTo>
                <a:cubicBezTo>
                  <a:pt x="223" y="78"/>
                  <a:pt x="225" y="77"/>
                  <a:pt x="227" y="76"/>
                </a:cubicBezTo>
                <a:cubicBezTo>
                  <a:pt x="228" y="75"/>
                  <a:pt x="227" y="75"/>
                  <a:pt x="226" y="74"/>
                </a:cubicBezTo>
                <a:cubicBezTo>
                  <a:pt x="224" y="75"/>
                  <a:pt x="223" y="76"/>
                  <a:pt x="222" y="77"/>
                </a:cubicBezTo>
                <a:cubicBezTo>
                  <a:pt x="222" y="76"/>
                  <a:pt x="221" y="76"/>
                  <a:pt x="221" y="77"/>
                </a:cubicBezTo>
                <a:close/>
                <a:moveTo>
                  <a:pt x="224" y="73"/>
                </a:moveTo>
                <a:cubicBezTo>
                  <a:pt x="220" y="76"/>
                  <a:pt x="220" y="76"/>
                  <a:pt x="220" y="76"/>
                </a:cubicBezTo>
                <a:cubicBezTo>
                  <a:pt x="222" y="76"/>
                  <a:pt x="221" y="76"/>
                  <a:pt x="224" y="75"/>
                </a:cubicBezTo>
                <a:cubicBezTo>
                  <a:pt x="223" y="74"/>
                  <a:pt x="226" y="73"/>
                  <a:pt x="224" y="73"/>
                </a:cubicBezTo>
                <a:close/>
                <a:moveTo>
                  <a:pt x="206" y="64"/>
                </a:moveTo>
                <a:cubicBezTo>
                  <a:pt x="207" y="65"/>
                  <a:pt x="208" y="64"/>
                  <a:pt x="207" y="65"/>
                </a:cubicBezTo>
                <a:cubicBezTo>
                  <a:pt x="212" y="62"/>
                  <a:pt x="208" y="64"/>
                  <a:pt x="209" y="63"/>
                </a:cubicBezTo>
                <a:cubicBezTo>
                  <a:pt x="210" y="62"/>
                  <a:pt x="210" y="63"/>
                  <a:pt x="212" y="62"/>
                </a:cubicBezTo>
                <a:cubicBezTo>
                  <a:pt x="212" y="61"/>
                  <a:pt x="209" y="62"/>
                  <a:pt x="206" y="64"/>
                </a:cubicBezTo>
                <a:close/>
                <a:moveTo>
                  <a:pt x="197" y="73"/>
                </a:moveTo>
                <a:cubicBezTo>
                  <a:pt x="198" y="73"/>
                  <a:pt x="198" y="72"/>
                  <a:pt x="198" y="73"/>
                </a:cubicBezTo>
                <a:cubicBezTo>
                  <a:pt x="199" y="72"/>
                  <a:pt x="200" y="71"/>
                  <a:pt x="200" y="71"/>
                </a:cubicBezTo>
                <a:cubicBezTo>
                  <a:pt x="198" y="72"/>
                  <a:pt x="201" y="70"/>
                  <a:pt x="200" y="70"/>
                </a:cubicBezTo>
                <a:cubicBezTo>
                  <a:pt x="197" y="72"/>
                  <a:pt x="200" y="72"/>
                  <a:pt x="197" y="73"/>
                </a:cubicBezTo>
                <a:close/>
                <a:moveTo>
                  <a:pt x="196" y="70"/>
                </a:moveTo>
                <a:cubicBezTo>
                  <a:pt x="196" y="71"/>
                  <a:pt x="198" y="69"/>
                  <a:pt x="197" y="71"/>
                </a:cubicBezTo>
                <a:cubicBezTo>
                  <a:pt x="200" y="69"/>
                  <a:pt x="198" y="68"/>
                  <a:pt x="196" y="70"/>
                </a:cubicBezTo>
                <a:close/>
                <a:moveTo>
                  <a:pt x="191" y="75"/>
                </a:moveTo>
                <a:cubicBezTo>
                  <a:pt x="192" y="74"/>
                  <a:pt x="194" y="72"/>
                  <a:pt x="192" y="73"/>
                </a:cubicBezTo>
                <a:cubicBezTo>
                  <a:pt x="192" y="74"/>
                  <a:pt x="189" y="75"/>
                  <a:pt x="191" y="75"/>
                </a:cubicBezTo>
                <a:close/>
                <a:moveTo>
                  <a:pt x="187" y="76"/>
                </a:moveTo>
                <a:cubicBezTo>
                  <a:pt x="186" y="77"/>
                  <a:pt x="184" y="78"/>
                  <a:pt x="185" y="79"/>
                </a:cubicBezTo>
                <a:cubicBezTo>
                  <a:pt x="185" y="78"/>
                  <a:pt x="187" y="77"/>
                  <a:pt x="187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9" y="76"/>
                  <a:pt x="189" y="76"/>
                  <a:pt x="187" y="76"/>
                </a:cubicBezTo>
                <a:close/>
                <a:moveTo>
                  <a:pt x="186" y="75"/>
                </a:moveTo>
                <a:cubicBezTo>
                  <a:pt x="185" y="76"/>
                  <a:pt x="184" y="77"/>
                  <a:pt x="184" y="77"/>
                </a:cubicBezTo>
                <a:cubicBezTo>
                  <a:pt x="183" y="78"/>
                  <a:pt x="188" y="76"/>
                  <a:pt x="188" y="75"/>
                </a:cubicBezTo>
                <a:cubicBezTo>
                  <a:pt x="186" y="76"/>
                  <a:pt x="187" y="75"/>
                  <a:pt x="186" y="75"/>
                </a:cubicBezTo>
                <a:close/>
                <a:moveTo>
                  <a:pt x="186" y="95"/>
                </a:moveTo>
                <a:cubicBezTo>
                  <a:pt x="187" y="94"/>
                  <a:pt x="186" y="95"/>
                  <a:pt x="186" y="9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2" y="92"/>
                  <a:pt x="191" y="93"/>
                  <a:pt x="193" y="92"/>
                </a:cubicBezTo>
                <a:cubicBezTo>
                  <a:pt x="192" y="92"/>
                  <a:pt x="195" y="91"/>
                  <a:pt x="195" y="90"/>
                </a:cubicBezTo>
                <a:cubicBezTo>
                  <a:pt x="194" y="91"/>
                  <a:pt x="193" y="90"/>
                  <a:pt x="192" y="91"/>
                </a:cubicBezTo>
                <a:cubicBezTo>
                  <a:pt x="190" y="93"/>
                  <a:pt x="187" y="94"/>
                  <a:pt x="186" y="95"/>
                </a:cubicBezTo>
                <a:close/>
                <a:moveTo>
                  <a:pt x="178" y="81"/>
                </a:moveTo>
                <a:cubicBezTo>
                  <a:pt x="176" y="83"/>
                  <a:pt x="179" y="82"/>
                  <a:pt x="180" y="81"/>
                </a:cubicBezTo>
                <a:cubicBezTo>
                  <a:pt x="181" y="80"/>
                  <a:pt x="183" y="79"/>
                  <a:pt x="183" y="79"/>
                </a:cubicBezTo>
                <a:cubicBezTo>
                  <a:pt x="180" y="81"/>
                  <a:pt x="183" y="78"/>
                  <a:pt x="178" y="81"/>
                </a:cubicBezTo>
                <a:close/>
                <a:moveTo>
                  <a:pt x="182" y="80"/>
                </a:moveTo>
                <a:cubicBezTo>
                  <a:pt x="182" y="81"/>
                  <a:pt x="178" y="83"/>
                  <a:pt x="179" y="83"/>
                </a:cubicBezTo>
                <a:cubicBezTo>
                  <a:pt x="181" y="82"/>
                  <a:pt x="182" y="82"/>
                  <a:pt x="183" y="81"/>
                </a:cubicBezTo>
                <a:cubicBezTo>
                  <a:pt x="180" y="82"/>
                  <a:pt x="186" y="79"/>
                  <a:pt x="182" y="80"/>
                </a:cubicBezTo>
                <a:close/>
                <a:moveTo>
                  <a:pt x="182" y="82"/>
                </a:moveTo>
                <a:cubicBezTo>
                  <a:pt x="180" y="84"/>
                  <a:pt x="178" y="86"/>
                  <a:pt x="180" y="86"/>
                </a:cubicBezTo>
                <a:cubicBezTo>
                  <a:pt x="180" y="85"/>
                  <a:pt x="183" y="83"/>
                  <a:pt x="181" y="85"/>
                </a:cubicBezTo>
                <a:cubicBezTo>
                  <a:pt x="186" y="82"/>
                  <a:pt x="180" y="85"/>
                  <a:pt x="183" y="82"/>
                </a:cubicBezTo>
                <a:cubicBezTo>
                  <a:pt x="182" y="82"/>
                  <a:pt x="182" y="83"/>
                  <a:pt x="182" y="82"/>
                </a:cubicBezTo>
                <a:close/>
                <a:moveTo>
                  <a:pt x="165" y="91"/>
                </a:moveTo>
                <a:cubicBezTo>
                  <a:pt x="163" y="92"/>
                  <a:pt x="163" y="92"/>
                  <a:pt x="163" y="93"/>
                </a:cubicBezTo>
                <a:cubicBezTo>
                  <a:pt x="163" y="92"/>
                  <a:pt x="159" y="95"/>
                  <a:pt x="158" y="95"/>
                </a:cubicBezTo>
                <a:cubicBezTo>
                  <a:pt x="159" y="96"/>
                  <a:pt x="163" y="93"/>
                  <a:pt x="166" y="91"/>
                </a:cubicBezTo>
                <a:cubicBezTo>
                  <a:pt x="165" y="91"/>
                  <a:pt x="167" y="90"/>
                  <a:pt x="165" y="91"/>
                </a:cubicBezTo>
                <a:close/>
                <a:moveTo>
                  <a:pt x="167" y="91"/>
                </a:moveTo>
                <a:cubicBezTo>
                  <a:pt x="169" y="90"/>
                  <a:pt x="169" y="90"/>
                  <a:pt x="171" y="90"/>
                </a:cubicBezTo>
                <a:cubicBezTo>
                  <a:pt x="171" y="88"/>
                  <a:pt x="176" y="85"/>
                  <a:pt x="178" y="83"/>
                </a:cubicBezTo>
                <a:cubicBezTo>
                  <a:pt x="176" y="84"/>
                  <a:pt x="176" y="82"/>
                  <a:pt x="174" y="84"/>
                </a:cubicBezTo>
                <a:cubicBezTo>
                  <a:pt x="175" y="85"/>
                  <a:pt x="170" y="87"/>
                  <a:pt x="170" y="88"/>
                </a:cubicBezTo>
                <a:cubicBezTo>
                  <a:pt x="169" y="88"/>
                  <a:pt x="169" y="88"/>
                  <a:pt x="169" y="87"/>
                </a:cubicBezTo>
                <a:cubicBezTo>
                  <a:pt x="166" y="90"/>
                  <a:pt x="167" y="90"/>
                  <a:pt x="167" y="91"/>
                </a:cubicBezTo>
                <a:close/>
                <a:moveTo>
                  <a:pt x="173" y="93"/>
                </a:moveTo>
                <a:cubicBezTo>
                  <a:pt x="174" y="92"/>
                  <a:pt x="173" y="94"/>
                  <a:pt x="176" y="92"/>
                </a:cubicBezTo>
                <a:cubicBezTo>
                  <a:pt x="176" y="91"/>
                  <a:pt x="175" y="92"/>
                  <a:pt x="176" y="91"/>
                </a:cubicBezTo>
                <a:cubicBezTo>
                  <a:pt x="174" y="92"/>
                  <a:pt x="173" y="92"/>
                  <a:pt x="173" y="93"/>
                </a:cubicBezTo>
                <a:close/>
                <a:moveTo>
                  <a:pt x="174" y="104"/>
                </a:moveTo>
                <a:cubicBezTo>
                  <a:pt x="174" y="105"/>
                  <a:pt x="181" y="100"/>
                  <a:pt x="180" y="100"/>
                </a:cubicBezTo>
                <a:cubicBezTo>
                  <a:pt x="177" y="102"/>
                  <a:pt x="177" y="103"/>
                  <a:pt x="174" y="104"/>
                </a:cubicBezTo>
                <a:close/>
                <a:moveTo>
                  <a:pt x="164" y="99"/>
                </a:moveTo>
                <a:cubicBezTo>
                  <a:pt x="166" y="98"/>
                  <a:pt x="169" y="96"/>
                  <a:pt x="170" y="95"/>
                </a:cubicBezTo>
                <a:cubicBezTo>
                  <a:pt x="167" y="97"/>
                  <a:pt x="165" y="97"/>
                  <a:pt x="164" y="99"/>
                </a:cubicBezTo>
                <a:close/>
                <a:moveTo>
                  <a:pt x="159" y="99"/>
                </a:moveTo>
                <a:cubicBezTo>
                  <a:pt x="159" y="100"/>
                  <a:pt x="158" y="100"/>
                  <a:pt x="158" y="100"/>
                </a:cubicBezTo>
                <a:cubicBezTo>
                  <a:pt x="160" y="99"/>
                  <a:pt x="160" y="98"/>
                  <a:pt x="161" y="97"/>
                </a:cubicBezTo>
                <a:cubicBezTo>
                  <a:pt x="161" y="97"/>
                  <a:pt x="161" y="98"/>
                  <a:pt x="162" y="97"/>
                </a:cubicBezTo>
                <a:cubicBezTo>
                  <a:pt x="163" y="96"/>
                  <a:pt x="162" y="97"/>
                  <a:pt x="162" y="97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58" y="100"/>
                  <a:pt x="157" y="102"/>
                  <a:pt x="159" y="99"/>
                </a:cubicBezTo>
                <a:close/>
                <a:moveTo>
                  <a:pt x="153" y="99"/>
                </a:moveTo>
                <a:cubicBezTo>
                  <a:pt x="153" y="99"/>
                  <a:pt x="152" y="100"/>
                  <a:pt x="153" y="101"/>
                </a:cubicBezTo>
                <a:cubicBezTo>
                  <a:pt x="151" y="101"/>
                  <a:pt x="149" y="103"/>
                  <a:pt x="150" y="103"/>
                </a:cubicBezTo>
                <a:cubicBezTo>
                  <a:pt x="154" y="100"/>
                  <a:pt x="153" y="100"/>
                  <a:pt x="156" y="98"/>
                </a:cubicBezTo>
                <a:cubicBezTo>
                  <a:pt x="155" y="98"/>
                  <a:pt x="155" y="98"/>
                  <a:pt x="154" y="98"/>
                </a:cubicBezTo>
                <a:cubicBezTo>
                  <a:pt x="154" y="100"/>
                  <a:pt x="154" y="98"/>
                  <a:pt x="153" y="99"/>
                </a:cubicBezTo>
                <a:close/>
                <a:moveTo>
                  <a:pt x="160" y="120"/>
                </a:moveTo>
                <a:cubicBezTo>
                  <a:pt x="160" y="120"/>
                  <a:pt x="160" y="121"/>
                  <a:pt x="161" y="120"/>
                </a:cubicBezTo>
                <a:cubicBezTo>
                  <a:pt x="162" y="119"/>
                  <a:pt x="165" y="116"/>
                  <a:pt x="163" y="117"/>
                </a:cubicBezTo>
                <a:cubicBezTo>
                  <a:pt x="163" y="117"/>
                  <a:pt x="162" y="119"/>
                  <a:pt x="160" y="120"/>
                </a:cubicBezTo>
                <a:close/>
                <a:moveTo>
                  <a:pt x="150" y="106"/>
                </a:moveTo>
                <a:cubicBezTo>
                  <a:pt x="148" y="108"/>
                  <a:pt x="154" y="103"/>
                  <a:pt x="151" y="106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4" y="103"/>
                  <a:pt x="153" y="104"/>
                  <a:pt x="154" y="103"/>
                </a:cubicBezTo>
                <a:cubicBezTo>
                  <a:pt x="151" y="105"/>
                  <a:pt x="151" y="105"/>
                  <a:pt x="150" y="106"/>
                </a:cubicBezTo>
                <a:close/>
                <a:moveTo>
                  <a:pt x="146" y="105"/>
                </a:moveTo>
                <a:cubicBezTo>
                  <a:pt x="142" y="108"/>
                  <a:pt x="147" y="106"/>
                  <a:pt x="145" y="108"/>
                </a:cubicBezTo>
                <a:cubicBezTo>
                  <a:pt x="147" y="106"/>
                  <a:pt x="146" y="106"/>
                  <a:pt x="149" y="104"/>
                </a:cubicBezTo>
                <a:cubicBezTo>
                  <a:pt x="148" y="104"/>
                  <a:pt x="149" y="103"/>
                  <a:pt x="149" y="103"/>
                </a:cubicBezTo>
                <a:cubicBezTo>
                  <a:pt x="145" y="105"/>
                  <a:pt x="149" y="103"/>
                  <a:pt x="146" y="106"/>
                </a:cubicBezTo>
                <a:cubicBezTo>
                  <a:pt x="146" y="105"/>
                  <a:pt x="147" y="104"/>
                  <a:pt x="146" y="105"/>
                </a:cubicBezTo>
                <a:close/>
                <a:moveTo>
                  <a:pt x="153" y="120"/>
                </a:moveTo>
                <a:cubicBezTo>
                  <a:pt x="156" y="118"/>
                  <a:pt x="154" y="119"/>
                  <a:pt x="157" y="116"/>
                </a:cubicBezTo>
                <a:cubicBezTo>
                  <a:pt x="156" y="117"/>
                  <a:pt x="154" y="118"/>
                  <a:pt x="152" y="119"/>
                </a:cubicBezTo>
                <a:cubicBezTo>
                  <a:pt x="154" y="119"/>
                  <a:pt x="151" y="121"/>
                  <a:pt x="149" y="122"/>
                </a:cubicBezTo>
                <a:cubicBezTo>
                  <a:pt x="148" y="124"/>
                  <a:pt x="152" y="120"/>
                  <a:pt x="151" y="122"/>
                </a:cubicBezTo>
                <a:cubicBezTo>
                  <a:pt x="153" y="120"/>
                  <a:pt x="153" y="119"/>
                  <a:pt x="154" y="119"/>
                </a:cubicBezTo>
                <a:cubicBezTo>
                  <a:pt x="154" y="119"/>
                  <a:pt x="153" y="120"/>
                  <a:pt x="153" y="120"/>
                </a:cubicBezTo>
                <a:close/>
                <a:moveTo>
                  <a:pt x="136" y="117"/>
                </a:moveTo>
                <a:cubicBezTo>
                  <a:pt x="139" y="115"/>
                  <a:pt x="135" y="118"/>
                  <a:pt x="135" y="118"/>
                </a:cubicBezTo>
                <a:cubicBezTo>
                  <a:pt x="138" y="116"/>
                  <a:pt x="140" y="115"/>
                  <a:pt x="142" y="113"/>
                </a:cubicBezTo>
                <a:cubicBezTo>
                  <a:pt x="142" y="112"/>
                  <a:pt x="147" y="109"/>
                  <a:pt x="148" y="107"/>
                </a:cubicBezTo>
                <a:cubicBezTo>
                  <a:pt x="147" y="108"/>
                  <a:pt x="146" y="108"/>
                  <a:pt x="146" y="108"/>
                </a:cubicBezTo>
                <a:cubicBezTo>
                  <a:pt x="144" y="109"/>
                  <a:pt x="144" y="110"/>
                  <a:pt x="142" y="111"/>
                </a:cubicBezTo>
                <a:cubicBezTo>
                  <a:pt x="141" y="113"/>
                  <a:pt x="142" y="113"/>
                  <a:pt x="141" y="113"/>
                </a:cubicBezTo>
                <a:cubicBezTo>
                  <a:pt x="140" y="113"/>
                  <a:pt x="136" y="116"/>
                  <a:pt x="136" y="117"/>
                </a:cubicBezTo>
                <a:close/>
                <a:moveTo>
                  <a:pt x="153" y="123"/>
                </a:moveTo>
                <a:cubicBezTo>
                  <a:pt x="154" y="123"/>
                  <a:pt x="157" y="120"/>
                  <a:pt x="156" y="120"/>
                </a:cubicBezTo>
                <a:cubicBezTo>
                  <a:pt x="155" y="121"/>
                  <a:pt x="152" y="123"/>
                  <a:pt x="153" y="123"/>
                </a:cubicBezTo>
                <a:close/>
                <a:moveTo>
                  <a:pt x="137" y="109"/>
                </a:moveTo>
                <a:cubicBezTo>
                  <a:pt x="139" y="108"/>
                  <a:pt x="141" y="106"/>
                  <a:pt x="141" y="106"/>
                </a:cubicBezTo>
                <a:cubicBezTo>
                  <a:pt x="139" y="107"/>
                  <a:pt x="137" y="109"/>
                  <a:pt x="137" y="109"/>
                </a:cubicBezTo>
                <a:close/>
                <a:moveTo>
                  <a:pt x="136" y="114"/>
                </a:moveTo>
                <a:cubicBezTo>
                  <a:pt x="138" y="114"/>
                  <a:pt x="137" y="113"/>
                  <a:pt x="137" y="115"/>
                </a:cubicBezTo>
                <a:cubicBezTo>
                  <a:pt x="138" y="114"/>
                  <a:pt x="138" y="113"/>
                  <a:pt x="141" y="111"/>
                </a:cubicBezTo>
                <a:cubicBezTo>
                  <a:pt x="142" y="110"/>
                  <a:pt x="141" y="111"/>
                  <a:pt x="140" y="111"/>
                </a:cubicBezTo>
                <a:cubicBezTo>
                  <a:pt x="141" y="110"/>
                  <a:pt x="142" y="110"/>
                  <a:pt x="143" y="109"/>
                </a:cubicBezTo>
                <a:cubicBezTo>
                  <a:pt x="143" y="109"/>
                  <a:pt x="144" y="108"/>
                  <a:pt x="143" y="108"/>
                </a:cubicBezTo>
                <a:cubicBezTo>
                  <a:pt x="141" y="111"/>
                  <a:pt x="139" y="111"/>
                  <a:pt x="136" y="114"/>
                </a:cubicBezTo>
                <a:close/>
                <a:moveTo>
                  <a:pt x="142" y="117"/>
                </a:moveTo>
                <a:cubicBezTo>
                  <a:pt x="140" y="118"/>
                  <a:pt x="142" y="116"/>
                  <a:pt x="144" y="115"/>
                </a:cubicBezTo>
                <a:cubicBezTo>
                  <a:pt x="144" y="114"/>
                  <a:pt x="142" y="115"/>
                  <a:pt x="141" y="116"/>
                </a:cubicBezTo>
                <a:cubicBezTo>
                  <a:pt x="141" y="116"/>
                  <a:pt x="141" y="117"/>
                  <a:pt x="140" y="117"/>
                </a:cubicBezTo>
                <a:cubicBezTo>
                  <a:pt x="137" y="118"/>
                  <a:pt x="139" y="119"/>
                  <a:pt x="136" y="120"/>
                </a:cubicBezTo>
                <a:cubicBezTo>
                  <a:pt x="136" y="121"/>
                  <a:pt x="133" y="123"/>
                  <a:pt x="132" y="124"/>
                </a:cubicBezTo>
                <a:cubicBezTo>
                  <a:pt x="133" y="124"/>
                  <a:pt x="131" y="125"/>
                  <a:pt x="131" y="126"/>
                </a:cubicBezTo>
                <a:cubicBezTo>
                  <a:pt x="133" y="124"/>
                  <a:pt x="135" y="122"/>
                  <a:pt x="134" y="124"/>
                </a:cubicBezTo>
                <a:cubicBezTo>
                  <a:pt x="135" y="124"/>
                  <a:pt x="139" y="121"/>
                  <a:pt x="138" y="121"/>
                </a:cubicBezTo>
                <a:cubicBezTo>
                  <a:pt x="137" y="121"/>
                  <a:pt x="135" y="124"/>
                  <a:pt x="135" y="123"/>
                </a:cubicBezTo>
                <a:cubicBezTo>
                  <a:pt x="136" y="122"/>
                  <a:pt x="135" y="122"/>
                  <a:pt x="137" y="121"/>
                </a:cubicBezTo>
                <a:cubicBezTo>
                  <a:pt x="139" y="119"/>
                  <a:pt x="142" y="117"/>
                  <a:pt x="142" y="117"/>
                </a:cubicBezTo>
                <a:close/>
                <a:moveTo>
                  <a:pt x="143" y="118"/>
                </a:moveTo>
                <a:cubicBezTo>
                  <a:pt x="141" y="119"/>
                  <a:pt x="141" y="119"/>
                  <a:pt x="141" y="119"/>
                </a:cubicBezTo>
                <a:cubicBezTo>
                  <a:pt x="140" y="120"/>
                  <a:pt x="140" y="120"/>
                  <a:pt x="141" y="121"/>
                </a:cubicBezTo>
                <a:cubicBezTo>
                  <a:pt x="143" y="119"/>
                  <a:pt x="142" y="119"/>
                  <a:pt x="143" y="118"/>
                </a:cubicBezTo>
                <a:cubicBezTo>
                  <a:pt x="143" y="119"/>
                  <a:pt x="144" y="118"/>
                  <a:pt x="145" y="117"/>
                </a:cubicBezTo>
                <a:cubicBezTo>
                  <a:pt x="143" y="118"/>
                  <a:pt x="144" y="117"/>
                  <a:pt x="143" y="118"/>
                </a:cubicBezTo>
                <a:close/>
                <a:moveTo>
                  <a:pt x="146" y="128"/>
                </a:moveTo>
                <a:cubicBezTo>
                  <a:pt x="147" y="128"/>
                  <a:pt x="145" y="129"/>
                  <a:pt x="145" y="130"/>
                </a:cubicBezTo>
                <a:cubicBezTo>
                  <a:pt x="146" y="129"/>
                  <a:pt x="146" y="129"/>
                  <a:pt x="148" y="128"/>
                </a:cubicBezTo>
                <a:cubicBezTo>
                  <a:pt x="147" y="128"/>
                  <a:pt x="147" y="127"/>
                  <a:pt x="148" y="127"/>
                </a:cubicBezTo>
                <a:cubicBezTo>
                  <a:pt x="147" y="127"/>
                  <a:pt x="146" y="128"/>
                  <a:pt x="146" y="128"/>
                </a:cubicBezTo>
                <a:close/>
                <a:moveTo>
                  <a:pt x="133" y="117"/>
                </a:moveTo>
                <a:cubicBezTo>
                  <a:pt x="133" y="118"/>
                  <a:pt x="134" y="117"/>
                  <a:pt x="135" y="117"/>
                </a:cubicBezTo>
                <a:cubicBezTo>
                  <a:pt x="136" y="116"/>
                  <a:pt x="137" y="115"/>
                  <a:pt x="137" y="115"/>
                </a:cubicBezTo>
                <a:cubicBezTo>
                  <a:pt x="136" y="116"/>
                  <a:pt x="135" y="115"/>
                  <a:pt x="133" y="117"/>
                </a:cubicBezTo>
                <a:close/>
                <a:moveTo>
                  <a:pt x="144" y="129"/>
                </a:moveTo>
                <a:cubicBezTo>
                  <a:pt x="143" y="129"/>
                  <a:pt x="141" y="129"/>
                  <a:pt x="139" y="132"/>
                </a:cubicBezTo>
                <a:cubicBezTo>
                  <a:pt x="139" y="133"/>
                  <a:pt x="145" y="129"/>
                  <a:pt x="146" y="127"/>
                </a:cubicBezTo>
                <a:cubicBezTo>
                  <a:pt x="145" y="128"/>
                  <a:pt x="144" y="128"/>
                  <a:pt x="144" y="129"/>
                </a:cubicBezTo>
                <a:close/>
                <a:moveTo>
                  <a:pt x="133" y="117"/>
                </a:moveTo>
                <a:cubicBezTo>
                  <a:pt x="132" y="118"/>
                  <a:pt x="132" y="117"/>
                  <a:pt x="131" y="118"/>
                </a:cubicBezTo>
                <a:cubicBezTo>
                  <a:pt x="131" y="119"/>
                  <a:pt x="133" y="117"/>
                  <a:pt x="135" y="116"/>
                </a:cubicBezTo>
                <a:cubicBezTo>
                  <a:pt x="134" y="116"/>
                  <a:pt x="136" y="114"/>
                  <a:pt x="134" y="115"/>
                </a:cubicBezTo>
                <a:cubicBezTo>
                  <a:pt x="134" y="116"/>
                  <a:pt x="134" y="116"/>
                  <a:pt x="133" y="117"/>
                </a:cubicBezTo>
                <a:close/>
                <a:moveTo>
                  <a:pt x="138" y="122"/>
                </a:moveTo>
                <a:cubicBezTo>
                  <a:pt x="137" y="123"/>
                  <a:pt x="137" y="123"/>
                  <a:pt x="139" y="122"/>
                </a:cubicBezTo>
                <a:cubicBezTo>
                  <a:pt x="140" y="121"/>
                  <a:pt x="140" y="120"/>
                  <a:pt x="138" y="122"/>
                </a:cubicBezTo>
                <a:close/>
                <a:moveTo>
                  <a:pt x="139" y="137"/>
                </a:moveTo>
                <a:cubicBezTo>
                  <a:pt x="141" y="135"/>
                  <a:pt x="141" y="137"/>
                  <a:pt x="139" y="138"/>
                </a:cubicBezTo>
                <a:cubicBezTo>
                  <a:pt x="140" y="137"/>
                  <a:pt x="141" y="137"/>
                  <a:pt x="142" y="136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2" y="135"/>
                  <a:pt x="143" y="134"/>
                  <a:pt x="144" y="134"/>
                </a:cubicBezTo>
                <a:cubicBezTo>
                  <a:pt x="142" y="136"/>
                  <a:pt x="138" y="139"/>
                  <a:pt x="138" y="140"/>
                </a:cubicBezTo>
                <a:cubicBezTo>
                  <a:pt x="138" y="140"/>
                  <a:pt x="137" y="141"/>
                  <a:pt x="136" y="141"/>
                </a:cubicBezTo>
                <a:cubicBezTo>
                  <a:pt x="138" y="140"/>
                  <a:pt x="138" y="139"/>
                  <a:pt x="139" y="138"/>
                </a:cubicBezTo>
                <a:cubicBezTo>
                  <a:pt x="139" y="137"/>
                  <a:pt x="136" y="138"/>
                  <a:pt x="133" y="141"/>
                </a:cubicBezTo>
                <a:cubicBezTo>
                  <a:pt x="134" y="141"/>
                  <a:pt x="136" y="139"/>
                  <a:pt x="137" y="139"/>
                </a:cubicBezTo>
                <a:cubicBezTo>
                  <a:pt x="137" y="139"/>
                  <a:pt x="138" y="139"/>
                  <a:pt x="138" y="139"/>
                </a:cubicBezTo>
                <a:cubicBezTo>
                  <a:pt x="135" y="142"/>
                  <a:pt x="132" y="145"/>
                  <a:pt x="132" y="146"/>
                </a:cubicBezTo>
                <a:cubicBezTo>
                  <a:pt x="133" y="145"/>
                  <a:pt x="135" y="144"/>
                  <a:pt x="135" y="143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5" y="144"/>
                  <a:pt x="136" y="142"/>
                  <a:pt x="136" y="142"/>
                </a:cubicBezTo>
                <a:cubicBezTo>
                  <a:pt x="137" y="142"/>
                  <a:pt x="134" y="145"/>
                  <a:pt x="137" y="143"/>
                </a:cubicBezTo>
                <a:cubicBezTo>
                  <a:pt x="136" y="142"/>
                  <a:pt x="139" y="141"/>
                  <a:pt x="140" y="141"/>
                </a:cubicBezTo>
                <a:cubicBezTo>
                  <a:pt x="139" y="140"/>
                  <a:pt x="141" y="139"/>
                  <a:pt x="141" y="139"/>
                </a:cubicBezTo>
                <a:cubicBezTo>
                  <a:pt x="140" y="139"/>
                  <a:pt x="140" y="139"/>
                  <a:pt x="141" y="138"/>
                </a:cubicBezTo>
                <a:cubicBezTo>
                  <a:pt x="144" y="136"/>
                  <a:pt x="146" y="134"/>
                  <a:pt x="148" y="133"/>
                </a:cubicBezTo>
                <a:cubicBezTo>
                  <a:pt x="147" y="133"/>
                  <a:pt x="143" y="135"/>
                  <a:pt x="146" y="132"/>
                </a:cubicBezTo>
                <a:cubicBezTo>
                  <a:pt x="143" y="133"/>
                  <a:pt x="141" y="134"/>
                  <a:pt x="139" y="137"/>
                </a:cubicBezTo>
                <a:close/>
                <a:moveTo>
                  <a:pt x="142" y="131"/>
                </a:moveTo>
                <a:cubicBezTo>
                  <a:pt x="142" y="131"/>
                  <a:pt x="143" y="132"/>
                  <a:pt x="144" y="130"/>
                </a:cubicBezTo>
                <a:cubicBezTo>
                  <a:pt x="144" y="130"/>
                  <a:pt x="144" y="130"/>
                  <a:pt x="144" y="129"/>
                </a:cubicBezTo>
                <a:cubicBezTo>
                  <a:pt x="144" y="130"/>
                  <a:pt x="143" y="130"/>
                  <a:pt x="142" y="131"/>
                </a:cubicBezTo>
                <a:close/>
                <a:moveTo>
                  <a:pt x="142" y="143"/>
                </a:moveTo>
                <a:cubicBezTo>
                  <a:pt x="142" y="143"/>
                  <a:pt x="145" y="140"/>
                  <a:pt x="145" y="142"/>
                </a:cubicBezTo>
                <a:cubicBezTo>
                  <a:pt x="147" y="140"/>
                  <a:pt x="149" y="139"/>
                  <a:pt x="150" y="138"/>
                </a:cubicBezTo>
                <a:cubicBezTo>
                  <a:pt x="148" y="139"/>
                  <a:pt x="147" y="140"/>
                  <a:pt x="146" y="140"/>
                </a:cubicBezTo>
                <a:cubicBezTo>
                  <a:pt x="147" y="139"/>
                  <a:pt x="147" y="139"/>
                  <a:pt x="148" y="138"/>
                </a:cubicBezTo>
                <a:cubicBezTo>
                  <a:pt x="147" y="139"/>
                  <a:pt x="150" y="137"/>
                  <a:pt x="150" y="137"/>
                </a:cubicBezTo>
                <a:cubicBezTo>
                  <a:pt x="148" y="138"/>
                  <a:pt x="142" y="142"/>
                  <a:pt x="142" y="143"/>
                </a:cubicBezTo>
                <a:close/>
                <a:moveTo>
                  <a:pt x="125" y="125"/>
                </a:moveTo>
                <a:cubicBezTo>
                  <a:pt x="126" y="125"/>
                  <a:pt x="128" y="123"/>
                  <a:pt x="128" y="124"/>
                </a:cubicBezTo>
                <a:cubicBezTo>
                  <a:pt x="126" y="126"/>
                  <a:pt x="124" y="127"/>
                  <a:pt x="124" y="128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8" y="123"/>
                  <a:pt x="132" y="121"/>
                  <a:pt x="131" y="120"/>
                </a:cubicBezTo>
                <a:cubicBezTo>
                  <a:pt x="129" y="122"/>
                  <a:pt x="127" y="123"/>
                  <a:pt x="125" y="125"/>
                </a:cubicBezTo>
                <a:close/>
                <a:moveTo>
                  <a:pt x="131" y="122"/>
                </a:moveTo>
                <a:cubicBezTo>
                  <a:pt x="132" y="122"/>
                  <a:pt x="131" y="122"/>
                  <a:pt x="131" y="123"/>
                </a:cubicBezTo>
                <a:cubicBezTo>
                  <a:pt x="132" y="122"/>
                  <a:pt x="132" y="121"/>
                  <a:pt x="13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3" y="120"/>
                  <a:pt x="135" y="117"/>
                  <a:pt x="131" y="119"/>
                </a:cubicBezTo>
                <a:cubicBezTo>
                  <a:pt x="131" y="120"/>
                  <a:pt x="134" y="119"/>
                  <a:pt x="131" y="122"/>
                </a:cubicBezTo>
                <a:close/>
                <a:moveTo>
                  <a:pt x="139" y="130"/>
                </a:moveTo>
                <a:cubicBezTo>
                  <a:pt x="138" y="132"/>
                  <a:pt x="142" y="129"/>
                  <a:pt x="142" y="129"/>
                </a:cubicBezTo>
                <a:lnTo>
                  <a:pt x="139" y="130"/>
                </a:lnTo>
                <a:close/>
                <a:moveTo>
                  <a:pt x="133" y="129"/>
                </a:moveTo>
                <a:cubicBezTo>
                  <a:pt x="135" y="127"/>
                  <a:pt x="136" y="126"/>
                  <a:pt x="135" y="126"/>
                </a:cubicBezTo>
                <a:cubicBezTo>
                  <a:pt x="133" y="128"/>
                  <a:pt x="132" y="129"/>
                  <a:pt x="133" y="129"/>
                </a:cubicBezTo>
                <a:close/>
                <a:moveTo>
                  <a:pt x="129" y="121"/>
                </a:moveTo>
                <a:cubicBezTo>
                  <a:pt x="128" y="120"/>
                  <a:pt x="126" y="121"/>
                  <a:pt x="124" y="124"/>
                </a:cubicBezTo>
                <a:cubicBezTo>
                  <a:pt x="125" y="123"/>
                  <a:pt x="125" y="123"/>
                  <a:pt x="124" y="124"/>
                </a:cubicBezTo>
                <a:cubicBezTo>
                  <a:pt x="123" y="124"/>
                  <a:pt x="121" y="127"/>
                  <a:pt x="120" y="128"/>
                </a:cubicBezTo>
                <a:cubicBezTo>
                  <a:pt x="121" y="128"/>
                  <a:pt x="121" y="128"/>
                  <a:pt x="120" y="13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5" y="126"/>
                  <a:pt x="124" y="125"/>
                  <a:pt x="128" y="123"/>
                </a:cubicBezTo>
                <a:cubicBezTo>
                  <a:pt x="127" y="122"/>
                  <a:pt x="126" y="123"/>
                  <a:pt x="129" y="121"/>
                </a:cubicBezTo>
                <a:close/>
                <a:moveTo>
                  <a:pt x="129" y="131"/>
                </a:moveTo>
                <a:cubicBezTo>
                  <a:pt x="130" y="130"/>
                  <a:pt x="133" y="127"/>
                  <a:pt x="134" y="126"/>
                </a:cubicBezTo>
                <a:cubicBezTo>
                  <a:pt x="131" y="128"/>
                  <a:pt x="130" y="130"/>
                  <a:pt x="129" y="131"/>
                </a:cubicBezTo>
                <a:close/>
                <a:moveTo>
                  <a:pt x="133" y="136"/>
                </a:moveTo>
                <a:cubicBezTo>
                  <a:pt x="135" y="136"/>
                  <a:pt x="137" y="136"/>
                  <a:pt x="139" y="133"/>
                </a:cubicBezTo>
                <a:cubicBezTo>
                  <a:pt x="136" y="135"/>
                  <a:pt x="136" y="134"/>
                  <a:pt x="133" y="136"/>
                </a:cubicBezTo>
                <a:close/>
                <a:moveTo>
                  <a:pt x="124" y="131"/>
                </a:moveTo>
                <a:cubicBezTo>
                  <a:pt x="125" y="131"/>
                  <a:pt x="125" y="131"/>
                  <a:pt x="124" y="132"/>
                </a:cubicBezTo>
                <a:cubicBezTo>
                  <a:pt x="126" y="131"/>
                  <a:pt x="131" y="127"/>
                  <a:pt x="128" y="128"/>
                </a:cubicBezTo>
                <a:cubicBezTo>
                  <a:pt x="128" y="129"/>
                  <a:pt x="126" y="130"/>
                  <a:pt x="124" y="131"/>
                </a:cubicBezTo>
                <a:close/>
                <a:moveTo>
                  <a:pt x="121" y="127"/>
                </a:moveTo>
                <a:cubicBezTo>
                  <a:pt x="121" y="126"/>
                  <a:pt x="121" y="125"/>
                  <a:pt x="123" y="124"/>
                </a:cubicBezTo>
                <a:cubicBezTo>
                  <a:pt x="120" y="126"/>
                  <a:pt x="117" y="127"/>
                  <a:pt x="117" y="128"/>
                </a:cubicBezTo>
                <a:cubicBezTo>
                  <a:pt x="118" y="128"/>
                  <a:pt x="120" y="126"/>
                  <a:pt x="121" y="126"/>
                </a:cubicBezTo>
                <a:cubicBezTo>
                  <a:pt x="120" y="126"/>
                  <a:pt x="119" y="128"/>
                  <a:pt x="121" y="127"/>
                </a:cubicBezTo>
                <a:close/>
                <a:moveTo>
                  <a:pt x="120" y="131"/>
                </a:moveTo>
                <a:cubicBezTo>
                  <a:pt x="121" y="131"/>
                  <a:pt x="122" y="131"/>
                  <a:pt x="124" y="129"/>
                </a:cubicBezTo>
                <a:cubicBezTo>
                  <a:pt x="124" y="128"/>
                  <a:pt x="121" y="130"/>
                  <a:pt x="120" y="131"/>
                </a:cubicBezTo>
                <a:close/>
                <a:moveTo>
                  <a:pt x="119" y="140"/>
                </a:moveTo>
                <a:cubicBezTo>
                  <a:pt x="121" y="139"/>
                  <a:pt x="122" y="137"/>
                  <a:pt x="124" y="13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1" y="137"/>
                  <a:pt x="119" y="139"/>
                  <a:pt x="119" y="140"/>
                </a:cubicBezTo>
                <a:close/>
                <a:moveTo>
                  <a:pt x="117" y="131"/>
                </a:moveTo>
                <a:cubicBezTo>
                  <a:pt x="119" y="130"/>
                  <a:pt x="117" y="130"/>
                  <a:pt x="118" y="129"/>
                </a:cubicBezTo>
                <a:cubicBezTo>
                  <a:pt x="116" y="131"/>
                  <a:pt x="116" y="131"/>
                  <a:pt x="117" y="131"/>
                </a:cubicBezTo>
                <a:close/>
                <a:moveTo>
                  <a:pt x="112" y="133"/>
                </a:moveTo>
                <a:cubicBezTo>
                  <a:pt x="112" y="134"/>
                  <a:pt x="114" y="132"/>
                  <a:pt x="113" y="133"/>
                </a:cubicBezTo>
                <a:cubicBezTo>
                  <a:pt x="117" y="130"/>
                  <a:pt x="114" y="131"/>
                  <a:pt x="112" y="133"/>
                </a:cubicBezTo>
                <a:close/>
                <a:moveTo>
                  <a:pt x="117" y="138"/>
                </a:moveTo>
                <a:cubicBezTo>
                  <a:pt x="116" y="140"/>
                  <a:pt x="113" y="143"/>
                  <a:pt x="114" y="143"/>
                </a:cubicBezTo>
                <a:cubicBezTo>
                  <a:pt x="117" y="140"/>
                  <a:pt x="116" y="140"/>
                  <a:pt x="119" y="137"/>
                </a:cubicBezTo>
                <a:cubicBezTo>
                  <a:pt x="118" y="138"/>
                  <a:pt x="118" y="137"/>
                  <a:pt x="117" y="138"/>
                </a:cubicBezTo>
                <a:close/>
                <a:moveTo>
                  <a:pt x="114" y="157"/>
                </a:moveTo>
                <a:cubicBezTo>
                  <a:pt x="112" y="158"/>
                  <a:pt x="113" y="158"/>
                  <a:pt x="111" y="158"/>
                </a:cubicBezTo>
                <a:cubicBezTo>
                  <a:pt x="113" y="158"/>
                  <a:pt x="109" y="161"/>
                  <a:pt x="109" y="161"/>
                </a:cubicBezTo>
                <a:cubicBezTo>
                  <a:pt x="111" y="159"/>
                  <a:pt x="109" y="160"/>
                  <a:pt x="108" y="161"/>
                </a:cubicBezTo>
                <a:cubicBezTo>
                  <a:pt x="108" y="162"/>
                  <a:pt x="107" y="163"/>
                  <a:pt x="107" y="164"/>
                </a:cubicBezTo>
                <a:cubicBezTo>
                  <a:pt x="105" y="166"/>
                  <a:pt x="105" y="164"/>
                  <a:pt x="102" y="167"/>
                </a:cubicBezTo>
                <a:cubicBezTo>
                  <a:pt x="102" y="169"/>
                  <a:pt x="103" y="167"/>
                  <a:pt x="104" y="167"/>
                </a:cubicBezTo>
                <a:cubicBezTo>
                  <a:pt x="103" y="168"/>
                  <a:pt x="102" y="168"/>
                  <a:pt x="101" y="169"/>
                </a:cubicBezTo>
                <a:cubicBezTo>
                  <a:pt x="103" y="169"/>
                  <a:pt x="106" y="166"/>
                  <a:pt x="107" y="164"/>
                </a:cubicBezTo>
                <a:cubicBezTo>
                  <a:pt x="106" y="167"/>
                  <a:pt x="101" y="172"/>
                  <a:pt x="99" y="173"/>
                </a:cubicBezTo>
                <a:cubicBezTo>
                  <a:pt x="99" y="173"/>
                  <a:pt x="99" y="175"/>
                  <a:pt x="98" y="175"/>
                </a:cubicBezTo>
                <a:cubicBezTo>
                  <a:pt x="98" y="175"/>
                  <a:pt x="99" y="175"/>
                  <a:pt x="98" y="175"/>
                </a:cubicBezTo>
                <a:cubicBezTo>
                  <a:pt x="99" y="175"/>
                  <a:pt x="98" y="175"/>
                  <a:pt x="99" y="175"/>
                </a:cubicBezTo>
                <a:cubicBezTo>
                  <a:pt x="99" y="175"/>
                  <a:pt x="100" y="174"/>
                  <a:pt x="100" y="174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01" y="172"/>
                  <a:pt x="101" y="172"/>
                  <a:pt x="101" y="172"/>
                </a:cubicBezTo>
                <a:cubicBezTo>
                  <a:pt x="102" y="172"/>
                  <a:pt x="103" y="171"/>
                  <a:pt x="104" y="170"/>
                </a:cubicBezTo>
                <a:cubicBezTo>
                  <a:pt x="103" y="170"/>
                  <a:pt x="106" y="168"/>
                  <a:pt x="106" y="167"/>
                </a:cubicBezTo>
                <a:cubicBezTo>
                  <a:pt x="108" y="166"/>
                  <a:pt x="114" y="158"/>
                  <a:pt x="117" y="157"/>
                </a:cubicBezTo>
                <a:cubicBezTo>
                  <a:pt x="117" y="157"/>
                  <a:pt x="116" y="157"/>
                  <a:pt x="117" y="156"/>
                </a:cubicBezTo>
                <a:cubicBezTo>
                  <a:pt x="119" y="155"/>
                  <a:pt x="120" y="153"/>
                  <a:pt x="123" y="151"/>
                </a:cubicBezTo>
                <a:cubicBezTo>
                  <a:pt x="122" y="150"/>
                  <a:pt x="125" y="150"/>
                  <a:pt x="126" y="148"/>
                </a:cubicBezTo>
                <a:cubicBezTo>
                  <a:pt x="126" y="148"/>
                  <a:pt x="127" y="147"/>
                  <a:pt x="126" y="147"/>
                </a:cubicBezTo>
                <a:cubicBezTo>
                  <a:pt x="123" y="150"/>
                  <a:pt x="122" y="148"/>
                  <a:pt x="120" y="151"/>
                </a:cubicBezTo>
                <a:cubicBezTo>
                  <a:pt x="121" y="150"/>
                  <a:pt x="120" y="153"/>
                  <a:pt x="119" y="153"/>
                </a:cubicBezTo>
                <a:cubicBezTo>
                  <a:pt x="119" y="152"/>
                  <a:pt x="117" y="155"/>
                  <a:pt x="116" y="155"/>
                </a:cubicBezTo>
                <a:cubicBezTo>
                  <a:pt x="117" y="154"/>
                  <a:pt x="118" y="153"/>
                  <a:pt x="118" y="152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7" y="153"/>
                  <a:pt x="117" y="153"/>
                </a:cubicBezTo>
                <a:cubicBezTo>
                  <a:pt x="115" y="155"/>
                  <a:pt x="115" y="155"/>
                  <a:pt x="114" y="157"/>
                </a:cubicBezTo>
                <a:close/>
                <a:moveTo>
                  <a:pt x="119" y="151"/>
                </a:moveTo>
                <a:cubicBezTo>
                  <a:pt x="120" y="150"/>
                  <a:pt x="121" y="149"/>
                  <a:pt x="121" y="148"/>
                </a:cubicBezTo>
                <a:cubicBezTo>
                  <a:pt x="120" y="149"/>
                  <a:pt x="119" y="149"/>
                  <a:pt x="118" y="151"/>
                </a:cubicBezTo>
                <a:cubicBezTo>
                  <a:pt x="118" y="152"/>
                  <a:pt x="119" y="150"/>
                  <a:pt x="120" y="150"/>
                </a:cubicBezTo>
                <a:cubicBezTo>
                  <a:pt x="119" y="151"/>
                  <a:pt x="118" y="152"/>
                  <a:pt x="119" y="151"/>
                </a:cubicBezTo>
                <a:close/>
                <a:moveTo>
                  <a:pt x="124" y="159"/>
                </a:moveTo>
                <a:cubicBezTo>
                  <a:pt x="125" y="159"/>
                  <a:pt x="128" y="159"/>
                  <a:pt x="128" y="157"/>
                </a:cubicBezTo>
                <a:cubicBezTo>
                  <a:pt x="125" y="160"/>
                  <a:pt x="127" y="156"/>
                  <a:pt x="124" y="159"/>
                </a:cubicBezTo>
                <a:close/>
                <a:moveTo>
                  <a:pt x="112" y="142"/>
                </a:moveTo>
                <a:cubicBezTo>
                  <a:pt x="110" y="143"/>
                  <a:pt x="109" y="144"/>
                  <a:pt x="109" y="145"/>
                </a:cubicBezTo>
                <a:cubicBezTo>
                  <a:pt x="110" y="145"/>
                  <a:pt x="111" y="143"/>
                  <a:pt x="112" y="142"/>
                </a:cubicBezTo>
                <a:cubicBezTo>
                  <a:pt x="112" y="143"/>
                  <a:pt x="112" y="143"/>
                  <a:pt x="113" y="142"/>
                </a:cubicBezTo>
                <a:cubicBezTo>
                  <a:pt x="113" y="142"/>
                  <a:pt x="112" y="142"/>
                  <a:pt x="112" y="142"/>
                </a:cubicBezTo>
                <a:close/>
                <a:moveTo>
                  <a:pt x="114" y="170"/>
                </a:moveTo>
                <a:cubicBezTo>
                  <a:pt x="115" y="170"/>
                  <a:pt x="118" y="166"/>
                  <a:pt x="117" y="166"/>
                </a:cubicBezTo>
                <a:cubicBezTo>
                  <a:pt x="115" y="168"/>
                  <a:pt x="116" y="167"/>
                  <a:pt x="114" y="170"/>
                </a:cubicBezTo>
                <a:close/>
                <a:moveTo>
                  <a:pt x="88" y="182"/>
                </a:moveTo>
                <a:cubicBezTo>
                  <a:pt x="88" y="182"/>
                  <a:pt x="89" y="182"/>
                  <a:pt x="89" y="181"/>
                </a:cubicBezTo>
                <a:cubicBezTo>
                  <a:pt x="88" y="181"/>
                  <a:pt x="88" y="182"/>
                  <a:pt x="88" y="182"/>
                </a:cubicBezTo>
                <a:close/>
                <a:moveTo>
                  <a:pt x="108" y="144"/>
                </a:moveTo>
                <a:cubicBezTo>
                  <a:pt x="106" y="144"/>
                  <a:pt x="109" y="142"/>
                  <a:pt x="108" y="142"/>
                </a:cubicBezTo>
                <a:cubicBezTo>
                  <a:pt x="107" y="142"/>
                  <a:pt x="103" y="145"/>
                  <a:pt x="103" y="145"/>
                </a:cubicBezTo>
                <a:cubicBezTo>
                  <a:pt x="105" y="144"/>
                  <a:pt x="106" y="145"/>
                  <a:pt x="107" y="144"/>
                </a:cubicBezTo>
                <a:cubicBezTo>
                  <a:pt x="109" y="143"/>
                  <a:pt x="109" y="143"/>
                  <a:pt x="110" y="141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7" y="143"/>
                  <a:pt x="110" y="142"/>
                  <a:pt x="108" y="144"/>
                </a:cubicBezTo>
                <a:close/>
                <a:moveTo>
                  <a:pt x="802" y="247"/>
                </a:moveTo>
                <a:cubicBezTo>
                  <a:pt x="799" y="242"/>
                  <a:pt x="799" y="242"/>
                  <a:pt x="799" y="242"/>
                </a:cubicBezTo>
                <a:cubicBezTo>
                  <a:pt x="798" y="242"/>
                  <a:pt x="801" y="247"/>
                  <a:pt x="801" y="246"/>
                </a:cubicBezTo>
                <a:cubicBezTo>
                  <a:pt x="801" y="247"/>
                  <a:pt x="801" y="247"/>
                  <a:pt x="801" y="247"/>
                </a:cubicBezTo>
                <a:cubicBezTo>
                  <a:pt x="800" y="244"/>
                  <a:pt x="802" y="246"/>
                  <a:pt x="802" y="247"/>
                </a:cubicBezTo>
                <a:close/>
                <a:moveTo>
                  <a:pt x="596" y="44"/>
                </a:moveTo>
                <a:cubicBezTo>
                  <a:pt x="592" y="42"/>
                  <a:pt x="592" y="42"/>
                  <a:pt x="592" y="42"/>
                </a:cubicBezTo>
                <a:cubicBezTo>
                  <a:pt x="592" y="43"/>
                  <a:pt x="593" y="43"/>
                  <a:pt x="594" y="44"/>
                </a:cubicBezTo>
                <a:cubicBezTo>
                  <a:pt x="591" y="43"/>
                  <a:pt x="597" y="45"/>
                  <a:pt x="596" y="44"/>
                </a:cubicBezTo>
                <a:close/>
                <a:moveTo>
                  <a:pt x="493" y="9"/>
                </a:moveTo>
                <a:cubicBezTo>
                  <a:pt x="495" y="10"/>
                  <a:pt x="500" y="11"/>
                  <a:pt x="502" y="11"/>
                </a:cubicBezTo>
                <a:cubicBezTo>
                  <a:pt x="500" y="10"/>
                  <a:pt x="492" y="9"/>
                  <a:pt x="493" y="9"/>
                </a:cubicBezTo>
                <a:close/>
                <a:moveTo>
                  <a:pt x="467" y="5"/>
                </a:moveTo>
                <a:cubicBezTo>
                  <a:pt x="469" y="5"/>
                  <a:pt x="477" y="7"/>
                  <a:pt x="475" y="6"/>
                </a:cubicBezTo>
                <a:cubicBezTo>
                  <a:pt x="473" y="6"/>
                  <a:pt x="466" y="4"/>
                  <a:pt x="466" y="5"/>
                </a:cubicBezTo>
                <a:cubicBezTo>
                  <a:pt x="467" y="6"/>
                  <a:pt x="469" y="7"/>
                  <a:pt x="470" y="6"/>
                </a:cubicBezTo>
                <a:cubicBezTo>
                  <a:pt x="469" y="6"/>
                  <a:pt x="468" y="6"/>
                  <a:pt x="467" y="5"/>
                </a:cubicBezTo>
                <a:close/>
                <a:moveTo>
                  <a:pt x="411" y="0"/>
                </a:moveTo>
                <a:cubicBezTo>
                  <a:pt x="410" y="0"/>
                  <a:pt x="406" y="0"/>
                  <a:pt x="404" y="1"/>
                </a:cubicBezTo>
                <a:cubicBezTo>
                  <a:pt x="407" y="1"/>
                  <a:pt x="411" y="1"/>
                  <a:pt x="414" y="1"/>
                </a:cubicBezTo>
                <a:cubicBezTo>
                  <a:pt x="413" y="1"/>
                  <a:pt x="411" y="1"/>
                  <a:pt x="412" y="1"/>
                </a:cubicBezTo>
                <a:cubicBezTo>
                  <a:pt x="413" y="1"/>
                  <a:pt x="417" y="0"/>
                  <a:pt x="415" y="0"/>
                </a:cubicBezTo>
                <a:cubicBezTo>
                  <a:pt x="415" y="1"/>
                  <a:pt x="413" y="0"/>
                  <a:pt x="411" y="0"/>
                </a:cubicBezTo>
                <a:close/>
                <a:moveTo>
                  <a:pt x="394" y="50"/>
                </a:moveTo>
                <a:cubicBezTo>
                  <a:pt x="394" y="49"/>
                  <a:pt x="401" y="50"/>
                  <a:pt x="399" y="50"/>
                </a:cubicBezTo>
                <a:cubicBezTo>
                  <a:pt x="399" y="49"/>
                  <a:pt x="391" y="49"/>
                  <a:pt x="394" y="50"/>
                </a:cubicBezTo>
                <a:close/>
                <a:moveTo>
                  <a:pt x="388" y="50"/>
                </a:moveTo>
                <a:cubicBezTo>
                  <a:pt x="389" y="50"/>
                  <a:pt x="391" y="51"/>
                  <a:pt x="393" y="50"/>
                </a:cubicBezTo>
                <a:cubicBezTo>
                  <a:pt x="384" y="50"/>
                  <a:pt x="379" y="50"/>
                  <a:pt x="376" y="50"/>
                </a:cubicBezTo>
                <a:cubicBezTo>
                  <a:pt x="379" y="50"/>
                  <a:pt x="373" y="51"/>
                  <a:pt x="376" y="51"/>
                </a:cubicBezTo>
                <a:cubicBezTo>
                  <a:pt x="378" y="50"/>
                  <a:pt x="383" y="51"/>
                  <a:pt x="382" y="50"/>
                </a:cubicBezTo>
                <a:cubicBezTo>
                  <a:pt x="383" y="50"/>
                  <a:pt x="386" y="50"/>
                  <a:pt x="388" y="50"/>
                </a:cubicBezTo>
                <a:close/>
                <a:moveTo>
                  <a:pt x="350" y="7"/>
                </a:moveTo>
                <a:cubicBezTo>
                  <a:pt x="351" y="6"/>
                  <a:pt x="358" y="6"/>
                  <a:pt x="359" y="6"/>
                </a:cubicBezTo>
                <a:cubicBezTo>
                  <a:pt x="355" y="6"/>
                  <a:pt x="351" y="7"/>
                  <a:pt x="349" y="7"/>
                </a:cubicBezTo>
                <a:cubicBezTo>
                  <a:pt x="350" y="7"/>
                  <a:pt x="350" y="7"/>
                  <a:pt x="350" y="7"/>
                </a:cubicBezTo>
                <a:cubicBezTo>
                  <a:pt x="350" y="7"/>
                  <a:pt x="349" y="7"/>
                  <a:pt x="350" y="7"/>
                </a:cubicBezTo>
                <a:close/>
                <a:moveTo>
                  <a:pt x="350" y="8"/>
                </a:moveTo>
                <a:cubicBezTo>
                  <a:pt x="350" y="8"/>
                  <a:pt x="350" y="8"/>
                  <a:pt x="351" y="7"/>
                </a:cubicBezTo>
                <a:cubicBezTo>
                  <a:pt x="348" y="8"/>
                  <a:pt x="348" y="7"/>
                  <a:pt x="347" y="7"/>
                </a:cubicBezTo>
                <a:cubicBezTo>
                  <a:pt x="346" y="8"/>
                  <a:pt x="345" y="8"/>
                  <a:pt x="343" y="8"/>
                </a:cubicBezTo>
                <a:cubicBezTo>
                  <a:pt x="342" y="8"/>
                  <a:pt x="336" y="8"/>
                  <a:pt x="335" y="9"/>
                </a:cubicBezTo>
                <a:cubicBezTo>
                  <a:pt x="336" y="9"/>
                  <a:pt x="337" y="9"/>
                  <a:pt x="337" y="9"/>
                </a:cubicBezTo>
                <a:cubicBezTo>
                  <a:pt x="334" y="10"/>
                  <a:pt x="330" y="9"/>
                  <a:pt x="327" y="11"/>
                </a:cubicBezTo>
                <a:cubicBezTo>
                  <a:pt x="331" y="11"/>
                  <a:pt x="333" y="10"/>
                  <a:pt x="336" y="10"/>
                </a:cubicBezTo>
                <a:cubicBezTo>
                  <a:pt x="336" y="9"/>
                  <a:pt x="337" y="9"/>
                  <a:pt x="339" y="9"/>
                </a:cubicBezTo>
                <a:cubicBezTo>
                  <a:pt x="339" y="9"/>
                  <a:pt x="336" y="9"/>
                  <a:pt x="337" y="10"/>
                </a:cubicBezTo>
                <a:cubicBezTo>
                  <a:pt x="342" y="9"/>
                  <a:pt x="350" y="9"/>
                  <a:pt x="351" y="8"/>
                </a:cubicBezTo>
                <a:cubicBezTo>
                  <a:pt x="350" y="8"/>
                  <a:pt x="350" y="8"/>
                  <a:pt x="350" y="8"/>
                </a:cubicBezTo>
                <a:close/>
                <a:moveTo>
                  <a:pt x="314" y="14"/>
                </a:moveTo>
                <a:cubicBezTo>
                  <a:pt x="315" y="14"/>
                  <a:pt x="322" y="13"/>
                  <a:pt x="320" y="13"/>
                </a:cubicBezTo>
                <a:cubicBezTo>
                  <a:pt x="317" y="14"/>
                  <a:pt x="316" y="13"/>
                  <a:pt x="314" y="14"/>
                </a:cubicBezTo>
                <a:close/>
                <a:moveTo>
                  <a:pt x="241" y="77"/>
                </a:moveTo>
                <a:cubicBezTo>
                  <a:pt x="240" y="77"/>
                  <a:pt x="241" y="75"/>
                  <a:pt x="240" y="76"/>
                </a:cubicBezTo>
                <a:cubicBezTo>
                  <a:pt x="240" y="76"/>
                  <a:pt x="238" y="77"/>
                  <a:pt x="238" y="77"/>
                </a:cubicBezTo>
                <a:cubicBezTo>
                  <a:pt x="238" y="77"/>
                  <a:pt x="238" y="77"/>
                  <a:pt x="237" y="77"/>
                </a:cubicBezTo>
                <a:cubicBezTo>
                  <a:pt x="237" y="78"/>
                  <a:pt x="238" y="77"/>
                  <a:pt x="238" y="77"/>
                </a:cubicBezTo>
                <a:cubicBezTo>
                  <a:pt x="236" y="79"/>
                  <a:pt x="236" y="78"/>
                  <a:pt x="235" y="79"/>
                </a:cubicBezTo>
                <a:cubicBezTo>
                  <a:pt x="236" y="79"/>
                  <a:pt x="240" y="77"/>
                  <a:pt x="241" y="77"/>
                </a:cubicBezTo>
                <a:close/>
                <a:moveTo>
                  <a:pt x="232" y="80"/>
                </a:moveTo>
                <a:cubicBezTo>
                  <a:pt x="232" y="81"/>
                  <a:pt x="233" y="81"/>
                  <a:pt x="228" y="83"/>
                </a:cubicBezTo>
                <a:cubicBezTo>
                  <a:pt x="231" y="83"/>
                  <a:pt x="236" y="79"/>
                  <a:pt x="241" y="77"/>
                </a:cubicBezTo>
                <a:cubicBezTo>
                  <a:pt x="238" y="78"/>
                  <a:pt x="235" y="79"/>
                  <a:pt x="232" y="80"/>
                </a:cubicBezTo>
                <a:close/>
                <a:moveTo>
                  <a:pt x="222" y="84"/>
                </a:moveTo>
                <a:cubicBezTo>
                  <a:pt x="220" y="86"/>
                  <a:pt x="220" y="87"/>
                  <a:pt x="223" y="86"/>
                </a:cubicBezTo>
                <a:cubicBezTo>
                  <a:pt x="221" y="87"/>
                  <a:pt x="219" y="89"/>
                  <a:pt x="217" y="89"/>
                </a:cubicBezTo>
                <a:cubicBezTo>
                  <a:pt x="217" y="88"/>
                  <a:pt x="219" y="88"/>
                  <a:pt x="219" y="87"/>
                </a:cubicBezTo>
                <a:cubicBezTo>
                  <a:pt x="217" y="88"/>
                  <a:pt x="213" y="90"/>
                  <a:pt x="213" y="91"/>
                </a:cubicBezTo>
                <a:cubicBezTo>
                  <a:pt x="218" y="88"/>
                  <a:pt x="214" y="91"/>
                  <a:pt x="215" y="91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19" y="88"/>
                  <a:pt x="224" y="86"/>
                  <a:pt x="226" y="84"/>
                </a:cubicBezTo>
                <a:cubicBezTo>
                  <a:pt x="222" y="86"/>
                  <a:pt x="223" y="85"/>
                  <a:pt x="222" y="84"/>
                </a:cubicBezTo>
                <a:close/>
                <a:moveTo>
                  <a:pt x="214" y="101"/>
                </a:moveTo>
                <a:cubicBezTo>
                  <a:pt x="214" y="103"/>
                  <a:pt x="210" y="104"/>
                  <a:pt x="207" y="106"/>
                </a:cubicBezTo>
                <a:cubicBezTo>
                  <a:pt x="211" y="104"/>
                  <a:pt x="216" y="101"/>
                  <a:pt x="220" y="99"/>
                </a:cubicBezTo>
                <a:cubicBezTo>
                  <a:pt x="219" y="99"/>
                  <a:pt x="215" y="102"/>
                  <a:pt x="215" y="101"/>
                </a:cubicBezTo>
                <a:cubicBezTo>
                  <a:pt x="219" y="99"/>
                  <a:pt x="223" y="98"/>
                  <a:pt x="226" y="95"/>
                </a:cubicBezTo>
                <a:cubicBezTo>
                  <a:pt x="223" y="97"/>
                  <a:pt x="219" y="98"/>
                  <a:pt x="214" y="101"/>
                </a:cubicBezTo>
                <a:close/>
                <a:moveTo>
                  <a:pt x="211" y="86"/>
                </a:moveTo>
                <a:cubicBezTo>
                  <a:pt x="213" y="83"/>
                  <a:pt x="216" y="83"/>
                  <a:pt x="217" y="81"/>
                </a:cubicBezTo>
                <a:cubicBezTo>
                  <a:pt x="214" y="83"/>
                  <a:pt x="214" y="82"/>
                  <a:pt x="210" y="84"/>
                </a:cubicBezTo>
                <a:cubicBezTo>
                  <a:pt x="210" y="85"/>
                  <a:pt x="208" y="86"/>
                  <a:pt x="211" y="86"/>
                </a:cubicBezTo>
                <a:close/>
                <a:moveTo>
                  <a:pt x="210" y="82"/>
                </a:moveTo>
                <a:cubicBezTo>
                  <a:pt x="211" y="82"/>
                  <a:pt x="207" y="83"/>
                  <a:pt x="208" y="84"/>
                </a:cubicBezTo>
                <a:cubicBezTo>
                  <a:pt x="211" y="83"/>
                  <a:pt x="211" y="82"/>
                  <a:pt x="213" y="80"/>
                </a:cubicBezTo>
                <a:cubicBezTo>
                  <a:pt x="214" y="80"/>
                  <a:pt x="214" y="81"/>
                  <a:pt x="215" y="80"/>
                </a:cubicBezTo>
                <a:cubicBezTo>
                  <a:pt x="216" y="79"/>
                  <a:pt x="212" y="81"/>
                  <a:pt x="210" y="82"/>
                </a:cubicBezTo>
                <a:close/>
                <a:moveTo>
                  <a:pt x="203" y="100"/>
                </a:moveTo>
                <a:cubicBezTo>
                  <a:pt x="201" y="100"/>
                  <a:pt x="199" y="102"/>
                  <a:pt x="199" y="102"/>
                </a:cubicBezTo>
                <a:cubicBezTo>
                  <a:pt x="201" y="100"/>
                  <a:pt x="205" y="97"/>
                  <a:pt x="207" y="96"/>
                </a:cubicBezTo>
                <a:cubicBezTo>
                  <a:pt x="207" y="96"/>
                  <a:pt x="213" y="92"/>
                  <a:pt x="212" y="92"/>
                </a:cubicBezTo>
                <a:cubicBezTo>
                  <a:pt x="211" y="93"/>
                  <a:pt x="207" y="95"/>
                  <a:pt x="207" y="96"/>
                </a:cubicBezTo>
                <a:cubicBezTo>
                  <a:pt x="204" y="97"/>
                  <a:pt x="201" y="100"/>
                  <a:pt x="197" y="101"/>
                </a:cubicBezTo>
                <a:cubicBezTo>
                  <a:pt x="197" y="102"/>
                  <a:pt x="198" y="101"/>
                  <a:pt x="196" y="103"/>
                </a:cubicBezTo>
                <a:cubicBezTo>
                  <a:pt x="192" y="104"/>
                  <a:pt x="183" y="110"/>
                  <a:pt x="180" y="114"/>
                </a:cubicBezTo>
                <a:cubicBezTo>
                  <a:pt x="175" y="115"/>
                  <a:pt x="167" y="123"/>
                  <a:pt x="160" y="128"/>
                </a:cubicBezTo>
                <a:cubicBezTo>
                  <a:pt x="161" y="128"/>
                  <a:pt x="163" y="127"/>
                  <a:pt x="161" y="129"/>
                </a:cubicBezTo>
                <a:cubicBezTo>
                  <a:pt x="164" y="127"/>
                  <a:pt x="163" y="126"/>
                  <a:pt x="165" y="125"/>
                </a:cubicBezTo>
                <a:cubicBezTo>
                  <a:pt x="166" y="125"/>
                  <a:pt x="167" y="124"/>
                  <a:pt x="165" y="127"/>
                </a:cubicBezTo>
                <a:cubicBezTo>
                  <a:pt x="167" y="125"/>
                  <a:pt x="166" y="126"/>
                  <a:pt x="168" y="125"/>
                </a:cubicBezTo>
                <a:cubicBezTo>
                  <a:pt x="168" y="124"/>
                  <a:pt x="169" y="122"/>
                  <a:pt x="167" y="123"/>
                </a:cubicBezTo>
                <a:cubicBezTo>
                  <a:pt x="172" y="119"/>
                  <a:pt x="174" y="119"/>
                  <a:pt x="177" y="116"/>
                </a:cubicBezTo>
                <a:cubicBezTo>
                  <a:pt x="176" y="117"/>
                  <a:pt x="178" y="116"/>
                  <a:pt x="179" y="115"/>
                </a:cubicBezTo>
                <a:cubicBezTo>
                  <a:pt x="179" y="115"/>
                  <a:pt x="178" y="115"/>
                  <a:pt x="179" y="114"/>
                </a:cubicBezTo>
                <a:cubicBezTo>
                  <a:pt x="183" y="113"/>
                  <a:pt x="189" y="107"/>
                  <a:pt x="193" y="105"/>
                </a:cubicBezTo>
                <a:cubicBezTo>
                  <a:pt x="193" y="105"/>
                  <a:pt x="192" y="105"/>
                  <a:pt x="194" y="104"/>
                </a:cubicBezTo>
                <a:cubicBezTo>
                  <a:pt x="193" y="106"/>
                  <a:pt x="196" y="103"/>
                  <a:pt x="198" y="102"/>
                </a:cubicBezTo>
                <a:cubicBezTo>
                  <a:pt x="198" y="103"/>
                  <a:pt x="189" y="108"/>
                  <a:pt x="194" y="106"/>
                </a:cubicBezTo>
                <a:cubicBezTo>
                  <a:pt x="192" y="107"/>
                  <a:pt x="190" y="108"/>
                  <a:pt x="190" y="108"/>
                </a:cubicBezTo>
                <a:cubicBezTo>
                  <a:pt x="194" y="106"/>
                  <a:pt x="190" y="109"/>
                  <a:pt x="189" y="110"/>
                </a:cubicBezTo>
                <a:cubicBezTo>
                  <a:pt x="194" y="107"/>
                  <a:pt x="196" y="106"/>
                  <a:pt x="200" y="103"/>
                </a:cubicBezTo>
                <a:cubicBezTo>
                  <a:pt x="201" y="103"/>
                  <a:pt x="200" y="103"/>
                  <a:pt x="201" y="102"/>
                </a:cubicBezTo>
                <a:cubicBezTo>
                  <a:pt x="202" y="102"/>
                  <a:pt x="205" y="100"/>
                  <a:pt x="205" y="99"/>
                </a:cubicBezTo>
                <a:cubicBezTo>
                  <a:pt x="207" y="98"/>
                  <a:pt x="210" y="96"/>
                  <a:pt x="210" y="97"/>
                </a:cubicBezTo>
                <a:cubicBezTo>
                  <a:pt x="212" y="96"/>
                  <a:pt x="213" y="96"/>
                  <a:pt x="213" y="95"/>
                </a:cubicBezTo>
                <a:cubicBezTo>
                  <a:pt x="211" y="96"/>
                  <a:pt x="215" y="94"/>
                  <a:pt x="214" y="94"/>
                </a:cubicBezTo>
                <a:cubicBezTo>
                  <a:pt x="213" y="95"/>
                  <a:pt x="213" y="94"/>
                  <a:pt x="211" y="95"/>
                </a:cubicBezTo>
                <a:cubicBezTo>
                  <a:pt x="211" y="96"/>
                  <a:pt x="207" y="98"/>
                  <a:pt x="205" y="99"/>
                </a:cubicBezTo>
                <a:cubicBezTo>
                  <a:pt x="205" y="99"/>
                  <a:pt x="202" y="101"/>
                  <a:pt x="202" y="101"/>
                </a:cubicBezTo>
                <a:cubicBezTo>
                  <a:pt x="200" y="101"/>
                  <a:pt x="205" y="99"/>
                  <a:pt x="203" y="100"/>
                </a:cubicBezTo>
                <a:close/>
                <a:moveTo>
                  <a:pt x="201" y="82"/>
                </a:moveTo>
                <a:cubicBezTo>
                  <a:pt x="203" y="81"/>
                  <a:pt x="203" y="82"/>
                  <a:pt x="205" y="81"/>
                </a:cubicBezTo>
                <a:cubicBezTo>
                  <a:pt x="205" y="80"/>
                  <a:pt x="206" y="80"/>
                  <a:pt x="205" y="79"/>
                </a:cubicBezTo>
                <a:cubicBezTo>
                  <a:pt x="203" y="80"/>
                  <a:pt x="202" y="81"/>
                  <a:pt x="201" y="82"/>
                </a:cubicBezTo>
                <a:close/>
                <a:moveTo>
                  <a:pt x="192" y="82"/>
                </a:moveTo>
                <a:cubicBezTo>
                  <a:pt x="192" y="81"/>
                  <a:pt x="194" y="80"/>
                  <a:pt x="194" y="80"/>
                </a:cubicBezTo>
                <a:cubicBezTo>
                  <a:pt x="192" y="80"/>
                  <a:pt x="187" y="84"/>
                  <a:pt x="190" y="83"/>
                </a:cubicBezTo>
                <a:cubicBezTo>
                  <a:pt x="192" y="81"/>
                  <a:pt x="191" y="83"/>
                  <a:pt x="191" y="83"/>
                </a:cubicBezTo>
                <a:cubicBezTo>
                  <a:pt x="192" y="83"/>
                  <a:pt x="194" y="82"/>
                  <a:pt x="195" y="81"/>
                </a:cubicBezTo>
                <a:cubicBezTo>
                  <a:pt x="195" y="81"/>
                  <a:pt x="195" y="82"/>
                  <a:pt x="195" y="82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197" y="80"/>
                  <a:pt x="197" y="80"/>
                  <a:pt x="197" y="80"/>
                </a:cubicBezTo>
                <a:cubicBezTo>
                  <a:pt x="194" y="82"/>
                  <a:pt x="193" y="81"/>
                  <a:pt x="192" y="82"/>
                </a:cubicBezTo>
                <a:close/>
                <a:moveTo>
                  <a:pt x="196" y="84"/>
                </a:moveTo>
                <a:cubicBezTo>
                  <a:pt x="193" y="86"/>
                  <a:pt x="192" y="85"/>
                  <a:pt x="192" y="85"/>
                </a:cubicBezTo>
                <a:cubicBezTo>
                  <a:pt x="192" y="86"/>
                  <a:pt x="191" y="86"/>
                  <a:pt x="191" y="87"/>
                </a:cubicBezTo>
                <a:cubicBezTo>
                  <a:pt x="193" y="86"/>
                  <a:pt x="192" y="87"/>
                  <a:pt x="194" y="87"/>
                </a:cubicBezTo>
                <a:cubicBezTo>
                  <a:pt x="196" y="86"/>
                  <a:pt x="195" y="86"/>
                  <a:pt x="197" y="85"/>
                </a:cubicBezTo>
                <a:cubicBezTo>
                  <a:pt x="198" y="84"/>
                  <a:pt x="195" y="86"/>
                  <a:pt x="195" y="85"/>
                </a:cubicBezTo>
                <a:cubicBezTo>
                  <a:pt x="195" y="85"/>
                  <a:pt x="198" y="82"/>
                  <a:pt x="196" y="83"/>
                </a:cubicBezTo>
                <a:cubicBezTo>
                  <a:pt x="196" y="83"/>
                  <a:pt x="196" y="83"/>
                  <a:pt x="196" y="84"/>
                </a:cubicBezTo>
                <a:close/>
                <a:moveTo>
                  <a:pt x="187" y="104"/>
                </a:moveTo>
                <a:cubicBezTo>
                  <a:pt x="188" y="103"/>
                  <a:pt x="188" y="105"/>
                  <a:pt x="192" y="103"/>
                </a:cubicBezTo>
                <a:cubicBezTo>
                  <a:pt x="192" y="102"/>
                  <a:pt x="190" y="103"/>
                  <a:pt x="190" y="103"/>
                </a:cubicBezTo>
                <a:cubicBezTo>
                  <a:pt x="192" y="102"/>
                  <a:pt x="193" y="101"/>
                  <a:pt x="194" y="99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7" y="98"/>
                  <a:pt x="198" y="98"/>
                  <a:pt x="201" y="96"/>
                </a:cubicBezTo>
                <a:cubicBezTo>
                  <a:pt x="200" y="96"/>
                  <a:pt x="201" y="94"/>
                  <a:pt x="200" y="95"/>
                </a:cubicBezTo>
                <a:cubicBezTo>
                  <a:pt x="196" y="97"/>
                  <a:pt x="191" y="101"/>
                  <a:pt x="189" y="102"/>
                </a:cubicBezTo>
                <a:cubicBezTo>
                  <a:pt x="188" y="103"/>
                  <a:pt x="191" y="102"/>
                  <a:pt x="188" y="103"/>
                </a:cubicBezTo>
                <a:cubicBezTo>
                  <a:pt x="188" y="103"/>
                  <a:pt x="187" y="104"/>
                  <a:pt x="187" y="104"/>
                </a:cubicBezTo>
                <a:close/>
                <a:moveTo>
                  <a:pt x="198" y="107"/>
                </a:moveTo>
                <a:cubicBezTo>
                  <a:pt x="200" y="106"/>
                  <a:pt x="201" y="105"/>
                  <a:pt x="202" y="105"/>
                </a:cubicBezTo>
                <a:cubicBezTo>
                  <a:pt x="201" y="105"/>
                  <a:pt x="199" y="106"/>
                  <a:pt x="198" y="106"/>
                </a:cubicBezTo>
                <a:cubicBezTo>
                  <a:pt x="200" y="105"/>
                  <a:pt x="200" y="104"/>
                  <a:pt x="202" y="103"/>
                </a:cubicBezTo>
                <a:cubicBezTo>
                  <a:pt x="201" y="104"/>
                  <a:pt x="203" y="102"/>
                  <a:pt x="205" y="102"/>
                </a:cubicBezTo>
                <a:cubicBezTo>
                  <a:pt x="204" y="101"/>
                  <a:pt x="200" y="104"/>
                  <a:pt x="197" y="105"/>
                </a:cubicBezTo>
                <a:cubicBezTo>
                  <a:pt x="199" y="105"/>
                  <a:pt x="196" y="108"/>
                  <a:pt x="198" y="107"/>
                </a:cubicBezTo>
                <a:close/>
                <a:moveTo>
                  <a:pt x="186" y="99"/>
                </a:moveTo>
                <a:cubicBezTo>
                  <a:pt x="183" y="101"/>
                  <a:pt x="173" y="108"/>
                  <a:pt x="182" y="103"/>
                </a:cubicBezTo>
                <a:cubicBezTo>
                  <a:pt x="183" y="101"/>
                  <a:pt x="187" y="99"/>
                  <a:pt x="183" y="102"/>
                </a:cubicBezTo>
                <a:cubicBezTo>
                  <a:pt x="186" y="100"/>
                  <a:pt x="187" y="99"/>
                  <a:pt x="188" y="98"/>
                </a:cubicBezTo>
                <a:cubicBezTo>
                  <a:pt x="187" y="99"/>
                  <a:pt x="187" y="98"/>
                  <a:pt x="186" y="99"/>
                </a:cubicBezTo>
                <a:close/>
                <a:moveTo>
                  <a:pt x="169" y="89"/>
                </a:moveTo>
                <a:cubicBezTo>
                  <a:pt x="171" y="89"/>
                  <a:pt x="178" y="83"/>
                  <a:pt x="174" y="85"/>
                </a:cubicBezTo>
                <a:cubicBezTo>
                  <a:pt x="174" y="86"/>
                  <a:pt x="171" y="88"/>
                  <a:pt x="169" y="89"/>
                </a:cubicBezTo>
                <a:close/>
                <a:moveTo>
                  <a:pt x="182" y="123"/>
                </a:moveTo>
                <a:cubicBezTo>
                  <a:pt x="187" y="120"/>
                  <a:pt x="189" y="118"/>
                  <a:pt x="195" y="114"/>
                </a:cubicBezTo>
                <a:cubicBezTo>
                  <a:pt x="194" y="115"/>
                  <a:pt x="195" y="113"/>
                  <a:pt x="194" y="114"/>
                </a:cubicBezTo>
                <a:cubicBezTo>
                  <a:pt x="194" y="114"/>
                  <a:pt x="191" y="117"/>
                  <a:pt x="189" y="118"/>
                </a:cubicBezTo>
                <a:cubicBezTo>
                  <a:pt x="190" y="117"/>
                  <a:pt x="190" y="117"/>
                  <a:pt x="190" y="116"/>
                </a:cubicBezTo>
                <a:cubicBezTo>
                  <a:pt x="188" y="118"/>
                  <a:pt x="186" y="120"/>
                  <a:pt x="183" y="121"/>
                </a:cubicBezTo>
                <a:cubicBezTo>
                  <a:pt x="184" y="121"/>
                  <a:pt x="184" y="120"/>
                  <a:pt x="183" y="121"/>
                </a:cubicBezTo>
                <a:cubicBezTo>
                  <a:pt x="183" y="121"/>
                  <a:pt x="182" y="123"/>
                  <a:pt x="182" y="123"/>
                </a:cubicBezTo>
                <a:close/>
                <a:moveTo>
                  <a:pt x="178" y="110"/>
                </a:moveTo>
                <a:cubicBezTo>
                  <a:pt x="180" y="109"/>
                  <a:pt x="180" y="109"/>
                  <a:pt x="180" y="109"/>
                </a:cubicBezTo>
                <a:cubicBezTo>
                  <a:pt x="178" y="111"/>
                  <a:pt x="182" y="109"/>
                  <a:pt x="182" y="108"/>
                </a:cubicBezTo>
                <a:cubicBezTo>
                  <a:pt x="181" y="108"/>
                  <a:pt x="179" y="109"/>
                  <a:pt x="178" y="110"/>
                </a:cubicBezTo>
                <a:close/>
                <a:moveTo>
                  <a:pt x="178" y="117"/>
                </a:moveTo>
                <a:cubicBezTo>
                  <a:pt x="177" y="118"/>
                  <a:pt x="176" y="118"/>
                  <a:pt x="175" y="120"/>
                </a:cubicBezTo>
                <a:cubicBezTo>
                  <a:pt x="176" y="119"/>
                  <a:pt x="176" y="119"/>
                  <a:pt x="177" y="119"/>
                </a:cubicBezTo>
                <a:cubicBezTo>
                  <a:pt x="178" y="118"/>
                  <a:pt x="182" y="116"/>
                  <a:pt x="181" y="116"/>
                </a:cubicBezTo>
                <a:cubicBezTo>
                  <a:pt x="177" y="119"/>
                  <a:pt x="181" y="114"/>
                  <a:pt x="178" y="117"/>
                </a:cubicBezTo>
                <a:close/>
                <a:moveTo>
                  <a:pt x="164" y="122"/>
                </a:moveTo>
                <a:cubicBezTo>
                  <a:pt x="169" y="117"/>
                  <a:pt x="172" y="117"/>
                  <a:pt x="177" y="112"/>
                </a:cubicBezTo>
                <a:cubicBezTo>
                  <a:pt x="174" y="114"/>
                  <a:pt x="176" y="112"/>
                  <a:pt x="174" y="113"/>
                </a:cubicBezTo>
                <a:cubicBezTo>
                  <a:pt x="171" y="116"/>
                  <a:pt x="165" y="119"/>
                  <a:pt x="164" y="122"/>
                </a:cubicBezTo>
                <a:close/>
                <a:moveTo>
                  <a:pt x="159" y="111"/>
                </a:moveTo>
                <a:cubicBezTo>
                  <a:pt x="160" y="110"/>
                  <a:pt x="164" y="108"/>
                  <a:pt x="164" y="107"/>
                </a:cubicBezTo>
                <a:cubicBezTo>
                  <a:pt x="162" y="109"/>
                  <a:pt x="158" y="112"/>
                  <a:pt x="159" y="111"/>
                </a:cubicBezTo>
                <a:close/>
                <a:moveTo>
                  <a:pt x="170" y="123"/>
                </a:moveTo>
                <a:cubicBezTo>
                  <a:pt x="172" y="122"/>
                  <a:pt x="175" y="118"/>
                  <a:pt x="172" y="121"/>
                </a:cubicBezTo>
                <a:cubicBezTo>
                  <a:pt x="172" y="121"/>
                  <a:pt x="173" y="120"/>
                  <a:pt x="173" y="121"/>
                </a:cubicBezTo>
                <a:cubicBezTo>
                  <a:pt x="172" y="121"/>
                  <a:pt x="168" y="124"/>
                  <a:pt x="170" y="123"/>
                </a:cubicBezTo>
                <a:close/>
                <a:moveTo>
                  <a:pt x="125" y="113"/>
                </a:move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2" y="116"/>
                  <a:pt x="123" y="115"/>
                </a:cubicBezTo>
                <a:cubicBezTo>
                  <a:pt x="125" y="114"/>
                  <a:pt x="125" y="114"/>
                  <a:pt x="125" y="113"/>
                </a:cubicBezTo>
                <a:cubicBezTo>
                  <a:pt x="125" y="113"/>
                  <a:pt x="126" y="113"/>
                  <a:pt x="126" y="112"/>
                </a:cubicBezTo>
                <a:cubicBezTo>
                  <a:pt x="125" y="113"/>
                  <a:pt x="125" y="113"/>
                  <a:pt x="125" y="113"/>
                </a:cubicBezTo>
                <a:close/>
                <a:moveTo>
                  <a:pt x="107" y="138"/>
                </a:moveTo>
                <a:cubicBezTo>
                  <a:pt x="106" y="138"/>
                  <a:pt x="106" y="138"/>
                  <a:pt x="105" y="139"/>
                </a:cubicBezTo>
                <a:cubicBezTo>
                  <a:pt x="105" y="138"/>
                  <a:pt x="107" y="136"/>
                  <a:pt x="107" y="136"/>
                </a:cubicBezTo>
                <a:cubicBezTo>
                  <a:pt x="105" y="138"/>
                  <a:pt x="104" y="139"/>
                  <a:pt x="102" y="141"/>
                </a:cubicBezTo>
                <a:cubicBezTo>
                  <a:pt x="104" y="141"/>
                  <a:pt x="106" y="140"/>
                  <a:pt x="108" y="139"/>
                </a:cubicBezTo>
                <a:cubicBezTo>
                  <a:pt x="104" y="141"/>
                  <a:pt x="110" y="134"/>
                  <a:pt x="107" y="137"/>
                </a:cubicBezTo>
                <a:cubicBezTo>
                  <a:pt x="107" y="137"/>
                  <a:pt x="107" y="137"/>
                  <a:pt x="107" y="138"/>
                </a:cubicBezTo>
                <a:close/>
                <a:moveTo>
                  <a:pt x="128" y="160"/>
                </a:moveTo>
                <a:cubicBezTo>
                  <a:pt x="127" y="161"/>
                  <a:pt x="126" y="161"/>
                  <a:pt x="126" y="161"/>
                </a:cubicBezTo>
                <a:cubicBezTo>
                  <a:pt x="125" y="163"/>
                  <a:pt x="128" y="160"/>
                  <a:pt x="128" y="162"/>
                </a:cubicBezTo>
                <a:cubicBezTo>
                  <a:pt x="127" y="163"/>
                  <a:pt x="126" y="164"/>
                  <a:pt x="125" y="164"/>
                </a:cubicBezTo>
                <a:cubicBezTo>
                  <a:pt x="125" y="165"/>
                  <a:pt x="128" y="162"/>
                  <a:pt x="129" y="162"/>
                </a:cubicBezTo>
                <a:cubicBezTo>
                  <a:pt x="128" y="162"/>
                  <a:pt x="127" y="163"/>
                  <a:pt x="127" y="163"/>
                </a:cubicBezTo>
                <a:cubicBezTo>
                  <a:pt x="131" y="161"/>
                  <a:pt x="128" y="162"/>
                  <a:pt x="131" y="159"/>
                </a:cubicBezTo>
                <a:cubicBezTo>
                  <a:pt x="130" y="159"/>
                  <a:pt x="127" y="162"/>
                  <a:pt x="128" y="160"/>
                </a:cubicBezTo>
                <a:close/>
                <a:moveTo>
                  <a:pt x="95" y="148"/>
                </a:moveTo>
                <a:cubicBezTo>
                  <a:pt x="95" y="148"/>
                  <a:pt x="96" y="148"/>
                  <a:pt x="96" y="148"/>
                </a:cubicBezTo>
                <a:cubicBezTo>
                  <a:pt x="94" y="149"/>
                  <a:pt x="94" y="150"/>
                  <a:pt x="94" y="150"/>
                </a:cubicBezTo>
                <a:cubicBezTo>
                  <a:pt x="98" y="147"/>
                  <a:pt x="99" y="145"/>
                  <a:pt x="101" y="143"/>
                </a:cubicBezTo>
                <a:cubicBezTo>
                  <a:pt x="102" y="143"/>
                  <a:pt x="102" y="142"/>
                  <a:pt x="102" y="141"/>
                </a:cubicBezTo>
                <a:cubicBezTo>
                  <a:pt x="100" y="143"/>
                  <a:pt x="97" y="147"/>
                  <a:pt x="95" y="148"/>
                </a:cubicBezTo>
                <a:close/>
                <a:moveTo>
                  <a:pt x="110" y="169"/>
                </a:moveTo>
                <a:cubicBezTo>
                  <a:pt x="110" y="169"/>
                  <a:pt x="111" y="169"/>
                  <a:pt x="111" y="169"/>
                </a:cubicBezTo>
                <a:cubicBezTo>
                  <a:pt x="110" y="170"/>
                  <a:pt x="109" y="171"/>
                  <a:pt x="109" y="171"/>
                </a:cubicBezTo>
                <a:cubicBezTo>
                  <a:pt x="112" y="168"/>
                  <a:pt x="113" y="166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2" y="167"/>
                  <a:pt x="111" y="169"/>
                  <a:pt x="110" y="169"/>
                </a:cubicBezTo>
                <a:close/>
                <a:moveTo>
                  <a:pt x="91" y="154"/>
                </a:moveTo>
                <a:cubicBezTo>
                  <a:pt x="92" y="155"/>
                  <a:pt x="92" y="155"/>
                  <a:pt x="92" y="155"/>
                </a:cubicBezTo>
                <a:cubicBezTo>
                  <a:pt x="94" y="153"/>
                  <a:pt x="93" y="153"/>
                  <a:pt x="94" y="152"/>
                </a:cubicBezTo>
                <a:cubicBezTo>
                  <a:pt x="94" y="152"/>
                  <a:pt x="94" y="152"/>
                  <a:pt x="95" y="152"/>
                </a:cubicBezTo>
                <a:cubicBezTo>
                  <a:pt x="95" y="152"/>
                  <a:pt x="95" y="151"/>
                  <a:pt x="95" y="151"/>
                </a:cubicBezTo>
                <a:cubicBezTo>
                  <a:pt x="94" y="151"/>
                  <a:pt x="94" y="151"/>
                  <a:pt x="94" y="152"/>
                </a:cubicBezTo>
                <a:cubicBezTo>
                  <a:pt x="93" y="153"/>
                  <a:pt x="93" y="153"/>
                  <a:pt x="91" y="154"/>
                </a:cubicBezTo>
                <a:close/>
                <a:moveTo>
                  <a:pt x="92" y="162"/>
                </a:moveTo>
                <a:cubicBezTo>
                  <a:pt x="94" y="162"/>
                  <a:pt x="97" y="157"/>
                  <a:pt x="99" y="155"/>
                </a:cubicBezTo>
                <a:cubicBezTo>
                  <a:pt x="96" y="158"/>
                  <a:pt x="95" y="159"/>
                  <a:pt x="92" y="162"/>
                </a:cubicBezTo>
                <a:close/>
                <a:moveTo>
                  <a:pt x="88" y="161"/>
                </a:moveTo>
                <a:cubicBezTo>
                  <a:pt x="87" y="161"/>
                  <a:pt x="87" y="161"/>
                  <a:pt x="87" y="161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3"/>
                  <a:pt x="87" y="163"/>
                </a:cubicBezTo>
                <a:cubicBezTo>
                  <a:pt x="87" y="163"/>
                  <a:pt x="87" y="162"/>
                  <a:pt x="87" y="162"/>
                </a:cubicBezTo>
                <a:cubicBezTo>
                  <a:pt x="87" y="162"/>
                  <a:pt x="87" y="162"/>
                  <a:pt x="88" y="161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2"/>
                  <a:pt x="90" y="159"/>
                  <a:pt x="91" y="158"/>
                </a:cubicBezTo>
                <a:cubicBezTo>
                  <a:pt x="91" y="157"/>
                  <a:pt x="93" y="157"/>
                  <a:pt x="94" y="156"/>
                </a:cubicBezTo>
                <a:cubicBezTo>
                  <a:pt x="92" y="156"/>
                  <a:pt x="90" y="158"/>
                  <a:pt x="88" y="161"/>
                </a:cubicBezTo>
                <a:close/>
                <a:moveTo>
                  <a:pt x="106" y="176"/>
                </a:moveTo>
                <a:cubicBezTo>
                  <a:pt x="106" y="177"/>
                  <a:pt x="105" y="177"/>
                  <a:pt x="105" y="178"/>
                </a:cubicBezTo>
                <a:cubicBezTo>
                  <a:pt x="104" y="178"/>
                  <a:pt x="104" y="178"/>
                  <a:pt x="104" y="178"/>
                </a:cubicBezTo>
                <a:cubicBezTo>
                  <a:pt x="104" y="179"/>
                  <a:pt x="103" y="179"/>
                  <a:pt x="103" y="180"/>
                </a:cubicBezTo>
                <a:cubicBezTo>
                  <a:pt x="104" y="179"/>
                  <a:pt x="104" y="180"/>
                  <a:pt x="104" y="179"/>
                </a:cubicBezTo>
                <a:cubicBezTo>
                  <a:pt x="105" y="179"/>
                  <a:pt x="105" y="180"/>
                  <a:pt x="106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05" y="178"/>
                  <a:pt x="105" y="179"/>
                  <a:pt x="106" y="178"/>
                </a:cubicBezTo>
                <a:cubicBezTo>
                  <a:pt x="105" y="179"/>
                  <a:pt x="108" y="175"/>
                  <a:pt x="108" y="175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8" y="175"/>
                  <a:pt x="107" y="175"/>
                  <a:pt x="106" y="176"/>
                </a:cubicBezTo>
                <a:close/>
                <a:moveTo>
                  <a:pt x="109" y="180"/>
                </a:moveTo>
                <a:cubicBezTo>
                  <a:pt x="108" y="180"/>
                  <a:pt x="108" y="180"/>
                  <a:pt x="108" y="180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2"/>
                  <a:pt x="106" y="183"/>
                  <a:pt x="105" y="184"/>
                </a:cubicBezTo>
                <a:cubicBezTo>
                  <a:pt x="106" y="184"/>
                  <a:pt x="107" y="183"/>
                  <a:pt x="107" y="182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8" y="182"/>
                  <a:pt x="108" y="182"/>
                  <a:pt x="110" y="180"/>
                </a:cubicBezTo>
                <a:cubicBezTo>
                  <a:pt x="110" y="180"/>
                  <a:pt x="109" y="180"/>
                  <a:pt x="109" y="180"/>
                </a:cubicBezTo>
                <a:close/>
                <a:moveTo>
                  <a:pt x="88" y="171"/>
                </a:moveTo>
                <a:cubicBezTo>
                  <a:pt x="89" y="170"/>
                  <a:pt x="88" y="170"/>
                  <a:pt x="88" y="170"/>
                </a:cubicBezTo>
                <a:cubicBezTo>
                  <a:pt x="89" y="171"/>
                  <a:pt x="90" y="169"/>
                  <a:pt x="90" y="169"/>
                </a:cubicBezTo>
                <a:cubicBezTo>
                  <a:pt x="90" y="169"/>
                  <a:pt x="90" y="168"/>
                  <a:pt x="89" y="169"/>
                </a:cubicBezTo>
                <a:cubicBezTo>
                  <a:pt x="89" y="169"/>
                  <a:pt x="88" y="170"/>
                  <a:pt x="88" y="171"/>
                </a:cubicBezTo>
                <a:close/>
                <a:moveTo>
                  <a:pt x="98" y="180"/>
                </a:moveTo>
                <a:cubicBezTo>
                  <a:pt x="99" y="179"/>
                  <a:pt x="99" y="180"/>
                  <a:pt x="100" y="180"/>
                </a:cubicBezTo>
                <a:cubicBezTo>
                  <a:pt x="99" y="179"/>
                  <a:pt x="98" y="179"/>
                  <a:pt x="98" y="180"/>
                </a:cubicBezTo>
                <a:close/>
                <a:moveTo>
                  <a:pt x="102" y="183"/>
                </a:moveTo>
                <a:cubicBezTo>
                  <a:pt x="102" y="182"/>
                  <a:pt x="101" y="182"/>
                  <a:pt x="102" y="182"/>
                </a:cubicBezTo>
                <a:cubicBezTo>
                  <a:pt x="102" y="182"/>
                  <a:pt x="102" y="183"/>
                  <a:pt x="102" y="182"/>
                </a:cubicBezTo>
                <a:cubicBezTo>
                  <a:pt x="102" y="182"/>
                  <a:pt x="101" y="182"/>
                  <a:pt x="101" y="182"/>
                </a:cubicBezTo>
                <a:cubicBezTo>
                  <a:pt x="102" y="182"/>
                  <a:pt x="101" y="183"/>
                  <a:pt x="102" y="183"/>
                </a:cubicBezTo>
                <a:close/>
                <a:moveTo>
                  <a:pt x="102" y="191"/>
                </a:moveTo>
                <a:cubicBezTo>
                  <a:pt x="102" y="191"/>
                  <a:pt x="104" y="189"/>
                  <a:pt x="104" y="188"/>
                </a:cubicBezTo>
                <a:cubicBezTo>
                  <a:pt x="103" y="187"/>
                  <a:pt x="103" y="186"/>
                  <a:pt x="102" y="187"/>
                </a:cubicBezTo>
                <a:cubicBezTo>
                  <a:pt x="104" y="188"/>
                  <a:pt x="101" y="190"/>
                  <a:pt x="102" y="191"/>
                </a:cubicBezTo>
                <a:close/>
                <a:moveTo>
                  <a:pt x="100" y="187"/>
                </a:moveTo>
                <a:cubicBezTo>
                  <a:pt x="100" y="187"/>
                  <a:pt x="99" y="187"/>
                  <a:pt x="100" y="187"/>
                </a:cubicBezTo>
                <a:cubicBezTo>
                  <a:pt x="100" y="187"/>
                  <a:pt x="101" y="187"/>
                  <a:pt x="101" y="187"/>
                </a:cubicBezTo>
                <a:cubicBezTo>
                  <a:pt x="100" y="187"/>
                  <a:pt x="100" y="187"/>
                  <a:pt x="100" y="187"/>
                </a:cubicBezTo>
                <a:close/>
                <a:moveTo>
                  <a:pt x="99" y="192"/>
                </a:moveTo>
                <a:cubicBezTo>
                  <a:pt x="97" y="193"/>
                  <a:pt x="94" y="197"/>
                  <a:pt x="94" y="198"/>
                </a:cubicBezTo>
                <a:cubicBezTo>
                  <a:pt x="95" y="197"/>
                  <a:pt x="96" y="196"/>
                  <a:pt x="97" y="194"/>
                </a:cubicBezTo>
                <a:cubicBezTo>
                  <a:pt x="97" y="195"/>
                  <a:pt x="97" y="195"/>
                  <a:pt x="97" y="194"/>
                </a:cubicBezTo>
                <a:cubicBezTo>
                  <a:pt x="98" y="192"/>
                  <a:pt x="101" y="192"/>
                  <a:pt x="102" y="189"/>
                </a:cubicBezTo>
                <a:cubicBezTo>
                  <a:pt x="101" y="189"/>
                  <a:pt x="101" y="190"/>
                  <a:pt x="101" y="190"/>
                </a:cubicBezTo>
                <a:cubicBezTo>
                  <a:pt x="100" y="189"/>
                  <a:pt x="102" y="189"/>
                  <a:pt x="102" y="188"/>
                </a:cubicBezTo>
                <a:cubicBezTo>
                  <a:pt x="100" y="189"/>
                  <a:pt x="100" y="191"/>
                  <a:pt x="98" y="191"/>
                </a:cubicBezTo>
                <a:cubicBezTo>
                  <a:pt x="99" y="191"/>
                  <a:pt x="99" y="192"/>
                  <a:pt x="99" y="192"/>
                </a:cubicBezTo>
                <a:close/>
                <a:moveTo>
                  <a:pt x="95" y="191"/>
                </a:moveTo>
                <a:cubicBezTo>
                  <a:pt x="96" y="191"/>
                  <a:pt x="95" y="192"/>
                  <a:pt x="96" y="192"/>
                </a:cubicBezTo>
                <a:cubicBezTo>
                  <a:pt x="96" y="191"/>
                  <a:pt x="98" y="191"/>
                  <a:pt x="97" y="190"/>
                </a:cubicBezTo>
                <a:cubicBezTo>
                  <a:pt x="98" y="190"/>
                  <a:pt x="98" y="189"/>
                  <a:pt x="98" y="189"/>
                </a:cubicBezTo>
                <a:cubicBezTo>
                  <a:pt x="98" y="189"/>
                  <a:pt x="97" y="189"/>
                  <a:pt x="98" y="189"/>
                </a:cubicBezTo>
                <a:cubicBezTo>
                  <a:pt x="98" y="189"/>
                  <a:pt x="99" y="189"/>
                  <a:pt x="100" y="188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8" y="187"/>
                  <a:pt x="99" y="188"/>
                  <a:pt x="98" y="188"/>
                </a:cubicBezTo>
                <a:cubicBezTo>
                  <a:pt x="98" y="187"/>
                  <a:pt x="96" y="189"/>
                  <a:pt x="97" y="190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0"/>
                  <a:pt x="97" y="190"/>
                  <a:pt x="96" y="191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1"/>
                  <a:pt x="96" y="191"/>
                  <a:pt x="95" y="191"/>
                </a:cubicBezTo>
                <a:close/>
                <a:moveTo>
                  <a:pt x="85" y="191"/>
                </a:moveTo>
                <a:cubicBezTo>
                  <a:pt x="85" y="194"/>
                  <a:pt x="82" y="195"/>
                  <a:pt x="81" y="197"/>
                </a:cubicBezTo>
                <a:cubicBezTo>
                  <a:pt x="82" y="198"/>
                  <a:pt x="82" y="197"/>
                  <a:pt x="82" y="197"/>
                </a:cubicBezTo>
                <a:cubicBezTo>
                  <a:pt x="84" y="195"/>
                  <a:pt x="85" y="193"/>
                  <a:pt x="87" y="192"/>
                </a:cubicBezTo>
                <a:cubicBezTo>
                  <a:pt x="87" y="192"/>
                  <a:pt x="87" y="193"/>
                  <a:pt x="88" y="193"/>
                </a:cubicBezTo>
                <a:cubicBezTo>
                  <a:pt x="88" y="193"/>
                  <a:pt x="89" y="191"/>
                  <a:pt x="90" y="191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1"/>
                  <a:pt x="88" y="193"/>
                  <a:pt x="87" y="192"/>
                </a:cubicBezTo>
                <a:cubicBezTo>
                  <a:pt x="87" y="191"/>
                  <a:pt x="88" y="190"/>
                  <a:pt x="89" y="189"/>
                </a:cubicBezTo>
                <a:cubicBezTo>
                  <a:pt x="88" y="189"/>
                  <a:pt x="88" y="188"/>
                  <a:pt x="87" y="189"/>
                </a:cubicBezTo>
                <a:cubicBezTo>
                  <a:pt x="88" y="189"/>
                  <a:pt x="87" y="190"/>
                  <a:pt x="88" y="190"/>
                </a:cubicBezTo>
                <a:cubicBezTo>
                  <a:pt x="87" y="190"/>
                  <a:pt x="88" y="190"/>
                  <a:pt x="87" y="190"/>
                </a:cubicBezTo>
                <a:cubicBezTo>
                  <a:pt x="86" y="190"/>
                  <a:pt x="86" y="192"/>
                  <a:pt x="85" y="191"/>
                </a:cubicBezTo>
                <a:cubicBezTo>
                  <a:pt x="86" y="191"/>
                  <a:pt x="86" y="191"/>
                  <a:pt x="86" y="191"/>
                </a:cubicBezTo>
                <a:cubicBezTo>
                  <a:pt x="85" y="191"/>
                  <a:pt x="86" y="191"/>
                  <a:pt x="85" y="191"/>
                </a:cubicBezTo>
                <a:close/>
                <a:moveTo>
                  <a:pt x="94" y="201"/>
                </a:moveTo>
                <a:cubicBezTo>
                  <a:pt x="95" y="200"/>
                  <a:pt x="94" y="199"/>
                  <a:pt x="95" y="200"/>
                </a:cubicBezTo>
                <a:cubicBezTo>
                  <a:pt x="95" y="199"/>
                  <a:pt x="95" y="199"/>
                  <a:pt x="96" y="199"/>
                </a:cubicBezTo>
                <a:cubicBezTo>
                  <a:pt x="94" y="198"/>
                  <a:pt x="94" y="200"/>
                  <a:pt x="94" y="201"/>
                </a:cubicBezTo>
                <a:close/>
                <a:moveTo>
                  <a:pt x="93" y="198"/>
                </a:moveTo>
                <a:cubicBezTo>
                  <a:pt x="93" y="199"/>
                  <a:pt x="93" y="199"/>
                  <a:pt x="92" y="199"/>
                </a:cubicBezTo>
                <a:cubicBezTo>
                  <a:pt x="93" y="200"/>
                  <a:pt x="91" y="200"/>
                  <a:pt x="92" y="200"/>
                </a:cubicBezTo>
                <a:cubicBezTo>
                  <a:pt x="92" y="199"/>
                  <a:pt x="94" y="199"/>
                  <a:pt x="93" y="198"/>
                </a:cubicBezTo>
                <a:close/>
                <a:moveTo>
                  <a:pt x="91" y="201"/>
                </a:moveTo>
                <a:cubicBezTo>
                  <a:pt x="91" y="202"/>
                  <a:pt x="91" y="201"/>
                  <a:pt x="90" y="201"/>
                </a:cubicBezTo>
                <a:cubicBezTo>
                  <a:pt x="90" y="202"/>
                  <a:pt x="91" y="202"/>
                  <a:pt x="91" y="202"/>
                </a:cubicBezTo>
                <a:cubicBezTo>
                  <a:pt x="91" y="202"/>
                  <a:pt x="91" y="202"/>
                  <a:pt x="91" y="203"/>
                </a:cubicBezTo>
                <a:cubicBezTo>
                  <a:pt x="91" y="202"/>
                  <a:pt x="92" y="202"/>
                  <a:pt x="91" y="202"/>
                </a:cubicBezTo>
                <a:cubicBezTo>
                  <a:pt x="92" y="201"/>
                  <a:pt x="92" y="202"/>
                  <a:pt x="92" y="201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1"/>
                  <a:pt x="93" y="201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199"/>
                  <a:pt x="92" y="201"/>
                  <a:pt x="91" y="201"/>
                </a:cubicBezTo>
                <a:close/>
                <a:moveTo>
                  <a:pt x="87" y="202"/>
                </a:moveTo>
                <a:cubicBezTo>
                  <a:pt x="87" y="203"/>
                  <a:pt x="86" y="204"/>
                  <a:pt x="86" y="205"/>
                </a:cubicBezTo>
                <a:cubicBezTo>
                  <a:pt x="88" y="203"/>
                  <a:pt x="89" y="204"/>
                  <a:pt x="90" y="205"/>
                </a:cubicBezTo>
                <a:cubicBezTo>
                  <a:pt x="89" y="204"/>
                  <a:pt x="90" y="204"/>
                  <a:pt x="90" y="204"/>
                </a:cubicBezTo>
                <a:cubicBezTo>
                  <a:pt x="90" y="204"/>
                  <a:pt x="89" y="204"/>
                  <a:pt x="89" y="203"/>
                </a:cubicBezTo>
                <a:cubicBezTo>
                  <a:pt x="89" y="204"/>
                  <a:pt x="89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2"/>
                  <a:pt x="89" y="202"/>
                </a:cubicBezTo>
                <a:cubicBezTo>
                  <a:pt x="87" y="202"/>
                  <a:pt x="88" y="201"/>
                  <a:pt x="87" y="202"/>
                </a:cubicBezTo>
                <a:close/>
                <a:moveTo>
                  <a:pt x="64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4" y="186"/>
                  <a:pt x="64" y="186"/>
                </a:cubicBezTo>
                <a:close/>
                <a:moveTo>
                  <a:pt x="86" y="208"/>
                </a:moveTo>
                <a:cubicBezTo>
                  <a:pt x="86" y="208"/>
                  <a:pt x="86" y="207"/>
                  <a:pt x="86" y="207"/>
                </a:cubicBezTo>
                <a:cubicBezTo>
                  <a:pt x="85" y="207"/>
                  <a:pt x="87" y="207"/>
                  <a:pt x="87" y="206"/>
                </a:cubicBezTo>
                <a:cubicBezTo>
                  <a:pt x="86" y="206"/>
                  <a:pt x="85" y="208"/>
                  <a:pt x="86" y="208"/>
                </a:cubicBezTo>
                <a:close/>
                <a:moveTo>
                  <a:pt x="84" y="206"/>
                </a:moveTo>
                <a:cubicBezTo>
                  <a:pt x="84" y="206"/>
                  <a:pt x="84" y="207"/>
                  <a:pt x="85" y="206"/>
                </a:cubicBezTo>
                <a:cubicBezTo>
                  <a:pt x="84" y="206"/>
                  <a:pt x="84" y="205"/>
                  <a:pt x="84" y="206"/>
                </a:cubicBezTo>
                <a:cubicBezTo>
                  <a:pt x="84" y="206"/>
                  <a:pt x="83" y="205"/>
                  <a:pt x="84" y="206"/>
                </a:cubicBezTo>
                <a:close/>
                <a:moveTo>
                  <a:pt x="79" y="215"/>
                </a:moveTo>
                <a:cubicBezTo>
                  <a:pt x="79" y="215"/>
                  <a:pt x="79" y="215"/>
                  <a:pt x="80" y="215"/>
                </a:cubicBezTo>
                <a:cubicBezTo>
                  <a:pt x="80" y="214"/>
                  <a:pt x="82" y="213"/>
                  <a:pt x="81" y="212"/>
                </a:cubicBezTo>
                <a:cubicBezTo>
                  <a:pt x="81" y="212"/>
                  <a:pt x="81" y="212"/>
                  <a:pt x="81" y="212"/>
                </a:cubicBezTo>
                <a:cubicBezTo>
                  <a:pt x="81" y="212"/>
                  <a:pt x="80" y="212"/>
                  <a:pt x="80" y="212"/>
                </a:cubicBezTo>
                <a:cubicBezTo>
                  <a:pt x="81" y="212"/>
                  <a:pt x="81" y="212"/>
                  <a:pt x="81" y="213"/>
                </a:cubicBezTo>
                <a:cubicBezTo>
                  <a:pt x="80" y="212"/>
                  <a:pt x="80" y="213"/>
                  <a:pt x="80" y="212"/>
                </a:cubicBezTo>
                <a:cubicBezTo>
                  <a:pt x="79" y="212"/>
                  <a:pt x="79" y="212"/>
                  <a:pt x="79" y="213"/>
                </a:cubicBezTo>
                <a:cubicBezTo>
                  <a:pt x="79" y="214"/>
                  <a:pt x="77" y="216"/>
                  <a:pt x="76" y="217"/>
                </a:cubicBezTo>
                <a:cubicBezTo>
                  <a:pt x="77" y="217"/>
                  <a:pt x="77" y="216"/>
                  <a:pt x="77" y="217"/>
                </a:cubicBezTo>
                <a:cubicBezTo>
                  <a:pt x="77" y="217"/>
                  <a:pt x="77" y="217"/>
                  <a:pt x="77" y="217"/>
                </a:cubicBezTo>
                <a:cubicBezTo>
                  <a:pt x="77" y="217"/>
                  <a:pt x="78" y="216"/>
                  <a:pt x="79" y="216"/>
                </a:cubicBezTo>
                <a:cubicBezTo>
                  <a:pt x="78" y="216"/>
                  <a:pt x="78" y="215"/>
                  <a:pt x="78" y="215"/>
                </a:cubicBezTo>
                <a:cubicBezTo>
                  <a:pt x="79" y="215"/>
                  <a:pt x="78" y="215"/>
                  <a:pt x="79" y="215"/>
                </a:cubicBezTo>
                <a:cubicBezTo>
                  <a:pt x="79" y="215"/>
                  <a:pt x="79" y="215"/>
                  <a:pt x="79" y="215"/>
                </a:cubicBezTo>
                <a:close/>
                <a:moveTo>
                  <a:pt x="74" y="207"/>
                </a:moveTo>
                <a:cubicBezTo>
                  <a:pt x="73" y="207"/>
                  <a:pt x="73" y="208"/>
                  <a:pt x="72" y="207"/>
                </a:cubicBezTo>
                <a:cubicBezTo>
                  <a:pt x="71" y="209"/>
                  <a:pt x="70" y="210"/>
                  <a:pt x="69" y="210"/>
                </a:cubicBezTo>
                <a:cubicBezTo>
                  <a:pt x="68" y="211"/>
                  <a:pt x="69" y="210"/>
                  <a:pt x="69" y="211"/>
                </a:cubicBezTo>
                <a:cubicBezTo>
                  <a:pt x="68" y="211"/>
                  <a:pt x="69" y="212"/>
                  <a:pt x="68" y="212"/>
                </a:cubicBezTo>
                <a:cubicBezTo>
                  <a:pt x="69" y="212"/>
                  <a:pt x="69" y="211"/>
                  <a:pt x="68" y="211"/>
                </a:cubicBezTo>
                <a:cubicBezTo>
                  <a:pt x="68" y="212"/>
                  <a:pt x="67" y="212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9" y="212"/>
                  <a:pt x="69" y="213"/>
                  <a:pt x="69" y="214"/>
                </a:cubicBezTo>
                <a:cubicBezTo>
                  <a:pt x="70" y="213"/>
                  <a:pt x="70" y="211"/>
                  <a:pt x="71" y="211"/>
                </a:cubicBezTo>
                <a:cubicBezTo>
                  <a:pt x="70" y="211"/>
                  <a:pt x="70" y="212"/>
                  <a:pt x="70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1" y="213"/>
                  <a:pt x="70" y="213"/>
                  <a:pt x="71" y="214"/>
                </a:cubicBezTo>
                <a:cubicBezTo>
                  <a:pt x="69" y="213"/>
                  <a:pt x="70" y="215"/>
                  <a:pt x="69" y="216"/>
                </a:cubicBezTo>
                <a:cubicBezTo>
                  <a:pt x="68" y="217"/>
                  <a:pt x="66" y="218"/>
                  <a:pt x="67" y="219"/>
                </a:cubicBezTo>
                <a:cubicBezTo>
                  <a:pt x="65" y="219"/>
                  <a:pt x="64" y="222"/>
                  <a:pt x="62" y="223"/>
                </a:cubicBezTo>
                <a:cubicBezTo>
                  <a:pt x="63" y="223"/>
                  <a:pt x="62" y="223"/>
                  <a:pt x="63" y="223"/>
                </a:cubicBezTo>
                <a:cubicBezTo>
                  <a:pt x="63" y="223"/>
                  <a:pt x="62" y="225"/>
                  <a:pt x="63" y="225"/>
                </a:cubicBezTo>
                <a:cubicBezTo>
                  <a:pt x="63" y="224"/>
                  <a:pt x="63" y="223"/>
                  <a:pt x="64" y="223"/>
                </a:cubicBezTo>
                <a:cubicBezTo>
                  <a:pt x="64" y="221"/>
                  <a:pt x="67" y="221"/>
                  <a:pt x="67" y="219"/>
                </a:cubicBezTo>
                <a:cubicBezTo>
                  <a:pt x="68" y="218"/>
                  <a:pt x="68" y="218"/>
                  <a:pt x="69" y="217"/>
                </a:cubicBezTo>
                <a:cubicBezTo>
                  <a:pt x="69" y="217"/>
                  <a:pt x="68" y="217"/>
                  <a:pt x="69" y="216"/>
                </a:cubicBezTo>
                <a:cubicBezTo>
                  <a:pt x="70" y="217"/>
                  <a:pt x="69" y="216"/>
                  <a:pt x="69" y="216"/>
                </a:cubicBezTo>
                <a:cubicBezTo>
                  <a:pt x="70" y="216"/>
                  <a:pt x="73" y="213"/>
                  <a:pt x="72" y="212"/>
                </a:cubicBezTo>
                <a:cubicBezTo>
                  <a:pt x="73" y="212"/>
                  <a:pt x="73" y="212"/>
                  <a:pt x="73" y="212"/>
                </a:cubicBezTo>
                <a:cubicBezTo>
                  <a:pt x="73" y="211"/>
                  <a:pt x="73" y="210"/>
                  <a:pt x="72" y="210"/>
                </a:cubicBezTo>
                <a:cubicBezTo>
                  <a:pt x="73" y="210"/>
                  <a:pt x="73" y="210"/>
                  <a:pt x="73" y="211"/>
                </a:cubicBezTo>
                <a:cubicBezTo>
                  <a:pt x="72" y="210"/>
                  <a:pt x="72" y="211"/>
                  <a:pt x="72" y="211"/>
                </a:cubicBezTo>
                <a:cubicBezTo>
                  <a:pt x="72" y="210"/>
                  <a:pt x="72" y="209"/>
                  <a:pt x="72" y="209"/>
                </a:cubicBezTo>
                <a:cubicBezTo>
                  <a:pt x="72" y="210"/>
                  <a:pt x="71" y="210"/>
                  <a:pt x="71" y="210"/>
                </a:cubicBezTo>
                <a:cubicBezTo>
                  <a:pt x="72" y="210"/>
                  <a:pt x="71" y="209"/>
                  <a:pt x="72" y="209"/>
                </a:cubicBezTo>
                <a:cubicBezTo>
                  <a:pt x="73" y="209"/>
                  <a:pt x="72" y="207"/>
                  <a:pt x="74" y="208"/>
                </a:cubicBezTo>
                <a:cubicBezTo>
                  <a:pt x="74" y="208"/>
                  <a:pt x="74" y="207"/>
                  <a:pt x="74" y="207"/>
                </a:cubicBezTo>
                <a:close/>
                <a:moveTo>
                  <a:pt x="64" y="211"/>
                </a:moveTo>
                <a:cubicBezTo>
                  <a:pt x="66" y="211"/>
                  <a:pt x="67" y="206"/>
                  <a:pt x="68" y="207"/>
                </a:cubicBezTo>
                <a:cubicBezTo>
                  <a:pt x="68" y="206"/>
                  <a:pt x="70" y="205"/>
                  <a:pt x="69" y="204"/>
                </a:cubicBezTo>
                <a:cubicBezTo>
                  <a:pt x="68" y="206"/>
                  <a:pt x="66" y="208"/>
                  <a:pt x="64" y="211"/>
                </a:cubicBezTo>
                <a:close/>
                <a:moveTo>
                  <a:pt x="73" y="215"/>
                </a:moveTo>
                <a:cubicBezTo>
                  <a:pt x="73" y="215"/>
                  <a:pt x="74" y="214"/>
                  <a:pt x="73" y="214"/>
                </a:cubicBezTo>
                <a:cubicBezTo>
                  <a:pt x="73" y="215"/>
                  <a:pt x="72" y="214"/>
                  <a:pt x="72" y="215"/>
                </a:cubicBezTo>
                <a:cubicBezTo>
                  <a:pt x="72" y="215"/>
                  <a:pt x="71" y="215"/>
                  <a:pt x="71" y="217"/>
                </a:cubicBezTo>
                <a:cubicBezTo>
                  <a:pt x="71" y="217"/>
                  <a:pt x="71" y="217"/>
                  <a:pt x="71" y="217"/>
                </a:cubicBezTo>
                <a:cubicBezTo>
                  <a:pt x="72" y="217"/>
                  <a:pt x="73" y="215"/>
                  <a:pt x="74" y="216"/>
                </a:cubicBezTo>
                <a:cubicBezTo>
                  <a:pt x="74" y="216"/>
                  <a:pt x="74" y="215"/>
                  <a:pt x="75" y="215"/>
                </a:cubicBezTo>
                <a:cubicBezTo>
                  <a:pt x="74" y="214"/>
                  <a:pt x="74" y="214"/>
                  <a:pt x="74" y="213"/>
                </a:cubicBezTo>
                <a:cubicBezTo>
                  <a:pt x="75" y="213"/>
                  <a:pt x="75" y="212"/>
                  <a:pt x="76" y="212"/>
                </a:cubicBezTo>
                <a:cubicBezTo>
                  <a:pt x="75" y="212"/>
                  <a:pt x="76" y="211"/>
                  <a:pt x="76" y="211"/>
                </a:cubicBezTo>
                <a:cubicBezTo>
                  <a:pt x="75" y="211"/>
                  <a:pt x="74" y="213"/>
                  <a:pt x="73" y="214"/>
                </a:cubicBezTo>
                <a:cubicBezTo>
                  <a:pt x="74" y="214"/>
                  <a:pt x="74" y="215"/>
                  <a:pt x="73" y="21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5" y="211"/>
                  <a:pt x="75" y="211"/>
                  <a:pt x="75" y="211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4" y="210"/>
                  <a:pt x="74" y="210"/>
                </a:cubicBezTo>
                <a:close/>
                <a:moveTo>
                  <a:pt x="48" y="194"/>
                </a:moveTo>
                <a:cubicBezTo>
                  <a:pt x="47" y="194"/>
                  <a:pt x="49" y="193"/>
                  <a:pt x="48" y="193"/>
                </a:cubicBezTo>
                <a:cubicBezTo>
                  <a:pt x="47" y="193"/>
                  <a:pt x="47" y="195"/>
                  <a:pt x="48" y="194"/>
                </a:cubicBezTo>
                <a:close/>
                <a:moveTo>
                  <a:pt x="75" y="220"/>
                </a:moveTo>
                <a:cubicBezTo>
                  <a:pt x="76" y="219"/>
                  <a:pt x="77" y="219"/>
                  <a:pt x="77" y="217"/>
                </a:cubicBezTo>
                <a:cubicBezTo>
                  <a:pt x="76" y="218"/>
                  <a:pt x="75" y="219"/>
                  <a:pt x="75" y="220"/>
                </a:cubicBezTo>
                <a:close/>
                <a:moveTo>
                  <a:pt x="39" y="198"/>
                </a:moveTo>
                <a:cubicBezTo>
                  <a:pt x="39" y="199"/>
                  <a:pt x="39" y="198"/>
                  <a:pt x="39" y="199"/>
                </a:cubicBezTo>
                <a:cubicBezTo>
                  <a:pt x="40" y="199"/>
                  <a:pt x="40" y="198"/>
                  <a:pt x="40" y="198"/>
                </a:cubicBezTo>
                <a:cubicBezTo>
                  <a:pt x="40" y="198"/>
                  <a:pt x="39" y="198"/>
                  <a:pt x="39" y="198"/>
                </a:cubicBezTo>
                <a:close/>
                <a:moveTo>
                  <a:pt x="67" y="230"/>
                </a:moveTo>
                <a:cubicBezTo>
                  <a:pt x="68" y="230"/>
                  <a:pt x="68" y="229"/>
                  <a:pt x="67" y="229"/>
                </a:cubicBezTo>
                <a:cubicBezTo>
                  <a:pt x="67" y="229"/>
                  <a:pt x="66" y="229"/>
                  <a:pt x="67" y="230"/>
                </a:cubicBezTo>
                <a:cubicBezTo>
                  <a:pt x="67" y="230"/>
                  <a:pt x="67" y="230"/>
                  <a:pt x="67" y="230"/>
                </a:cubicBezTo>
                <a:cubicBezTo>
                  <a:pt x="68" y="230"/>
                  <a:pt x="71" y="228"/>
                  <a:pt x="70" y="227"/>
                </a:cubicBezTo>
                <a:cubicBezTo>
                  <a:pt x="70" y="228"/>
                  <a:pt x="69" y="228"/>
                  <a:pt x="68" y="228"/>
                </a:cubicBezTo>
                <a:cubicBezTo>
                  <a:pt x="68" y="228"/>
                  <a:pt x="67" y="228"/>
                  <a:pt x="68" y="227"/>
                </a:cubicBezTo>
                <a:cubicBezTo>
                  <a:pt x="67" y="228"/>
                  <a:pt x="67" y="229"/>
                  <a:pt x="68" y="229"/>
                </a:cubicBezTo>
                <a:cubicBezTo>
                  <a:pt x="68" y="229"/>
                  <a:pt x="68" y="229"/>
                  <a:pt x="68" y="230"/>
                </a:cubicBezTo>
                <a:cubicBezTo>
                  <a:pt x="68" y="229"/>
                  <a:pt x="67" y="230"/>
                  <a:pt x="67" y="230"/>
                </a:cubicBezTo>
                <a:close/>
                <a:moveTo>
                  <a:pt x="57" y="232"/>
                </a:moveTo>
                <a:cubicBezTo>
                  <a:pt x="56" y="231"/>
                  <a:pt x="57" y="233"/>
                  <a:pt x="56" y="233"/>
                </a:cubicBezTo>
                <a:cubicBezTo>
                  <a:pt x="56" y="233"/>
                  <a:pt x="57" y="233"/>
                  <a:pt x="57" y="232"/>
                </a:cubicBezTo>
                <a:cubicBezTo>
                  <a:pt x="57" y="231"/>
                  <a:pt x="60" y="229"/>
                  <a:pt x="61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61" y="227"/>
                  <a:pt x="62" y="226"/>
                  <a:pt x="62" y="226"/>
                </a:cubicBezTo>
                <a:cubicBezTo>
                  <a:pt x="61" y="226"/>
                  <a:pt x="61" y="226"/>
                  <a:pt x="60" y="226"/>
                </a:cubicBezTo>
                <a:cubicBezTo>
                  <a:pt x="61" y="226"/>
                  <a:pt x="61" y="227"/>
                  <a:pt x="61" y="227"/>
                </a:cubicBezTo>
                <a:cubicBezTo>
                  <a:pt x="59" y="228"/>
                  <a:pt x="58" y="230"/>
                  <a:pt x="57" y="232"/>
                </a:cubicBezTo>
                <a:close/>
                <a:moveTo>
                  <a:pt x="66" y="232"/>
                </a:moveTo>
                <a:cubicBezTo>
                  <a:pt x="67" y="232"/>
                  <a:pt x="65" y="232"/>
                  <a:pt x="65" y="231"/>
                </a:cubicBezTo>
                <a:cubicBezTo>
                  <a:pt x="66" y="232"/>
                  <a:pt x="64" y="232"/>
                  <a:pt x="64" y="233"/>
                </a:cubicBezTo>
                <a:cubicBezTo>
                  <a:pt x="65" y="233"/>
                  <a:pt x="65" y="233"/>
                  <a:pt x="66" y="233"/>
                </a:cubicBezTo>
                <a:cubicBezTo>
                  <a:pt x="65" y="232"/>
                  <a:pt x="65" y="233"/>
                  <a:pt x="65" y="233"/>
                </a:cubicBezTo>
                <a:cubicBezTo>
                  <a:pt x="65" y="232"/>
                  <a:pt x="65" y="232"/>
                  <a:pt x="66" y="232"/>
                </a:cubicBezTo>
                <a:cubicBezTo>
                  <a:pt x="66" y="232"/>
                  <a:pt x="66" y="232"/>
                  <a:pt x="66" y="233"/>
                </a:cubicBezTo>
                <a:cubicBezTo>
                  <a:pt x="67" y="232"/>
                  <a:pt x="68" y="232"/>
                  <a:pt x="67" y="231"/>
                </a:cubicBezTo>
                <a:cubicBezTo>
                  <a:pt x="67" y="231"/>
                  <a:pt x="67" y="232"/>
                  <a:pt x="66" y="232"/>
                </a:cubicBezTo>
                <a:close/>
                <a:moveTo>
                  <a:pt x="50" y="233"/>
                </a:moveTo>
                <a:cubicBezTo>
                  <a:pt x="50" y="232"/>
                  <a:pt x="50" y="232"/>
                  <a:pt x="50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8" y="233"/>
                  <a:pt x="48" y="234"/>
                  <a:pt x="47" y="235"/>
                </a:cubicBezTo>
                <a:cubicBezTo>
                  <a:pt x="48" y="233"/>
                  <a:pt x="49" y="231"/>
                  <a:pt x="50" y="229"/>
                </a:cubicBezTo>
                <a:cubicBezTo>
                  <a:pt x="52" y="228"/>
                  <a:pt x="53" y="226"/>
                  <a:pt x="55" y="224"/>
                </a:cubicBezTo>
                <a:cubicBezTo>
                  <a:pt x="55" y="225"/>
                  <a:pt x="54" y="226"/>
                  <a:pt x="53" y="227"/>
                </a:cubicBezTo>
                <a:cubicBezTo>
                  <a:pt x="52" y="228"/>
                  <a:pt x="53" y="228"/>
                  <a:pt x="52" y="229"/>
                </a:cubicBezTo>
                <a:cubicBezTo>
                  <a:pt x="52" y="229"/>
                  <a:pt x="52" y="230"/>
                  <a:pt x="52" y="229"/>
                </a:cubicBezTo>
                <a:cubicBezTo>
                  <a:pt x="52" y="231"/>
                  <a:pt x="50" y="232"/>
                  <a:pt x="50" y="233"/>
                </a:cubicBezTo>
                <a:close/>
                <a:moveTo>
                  <a:pt x="51" y="231"/>
                </a:moveTo>
                <a:cubicBezTo>
                  <a:pt x="51" y="231"/>
                  <a:pt x="50" y="231"/>
                  <a:pt x="50" y="231"/>
                </a:cubicBezTo>
                <a:cubicBezTo>
                  <a:pt x="50" y="232"/>
                  <a:pt x="50" y="232"/>
                  <a:pt x="51" y="231"/>
                </a:cubicBezTo>
                <a:close/>
                <a:moveTo>
                  <a:pt x="47" y="227"/>
                </a:moveTo>
                <a:cubicBezTo>
                  <a:pt x="47" y="226"/>
                  <a:pt x="48" y="225"/>
                  <a:pt x="48" y="225"/>
                </a:cubicBezTo>
                <a:cubicBezTo>
                  <a:pt x="47" y="225"/>
                  <a:pt x="47" y="225"/>
                  <a:pt x="47" y="225"/>
                </a:cubicBezTo>
                <a:cubicBezTo>
                  <a:pt x="48" y="226"/>
                  <a:pt x="46" y="226"/>
                  <a:pt x="47" y="227"/>
                </a:cubicBezTo>
                <a:close/>
                <a:moveTo>
                  <a:pt x="64" y="239"/>
                </a:moveTo>
                <a:cubicBezTo>
                  <a:pt x="64" y="238"/>
                  <a:pt x="65" y="238"/>
                  <a:pt x="64" y="238"/>
                </a:cubicBezTo>
                <a:cubicBezTo>
                  <a:pt x="64" y="238"/>
                  <a:pt x="64" y="238"/>
                  <a:pt x="64" y="238"/>
                </a:cubicBezTo>
                <a:cubicBezTo>
                  <a:pt x="65" y="238"/>
                  <a:pt x="63" y="239"/>
                  <a:pt x="64" y="239"/>
                </a:cubicBezTo>
                <a:close/>
                <a:moveTo>
                  <a:pt x="54" y="231"/>
                </a:moveTo>
                <a:cubicBezTo>
                  <a:pt x="53" y="232"/>
                  <a:pt x="53" y="232"/>
                  <a:pt x="53" y="232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3" y="231"/>
                  <a:pt x="52" y="231"/>
                  <a:pt x="52" y="231"/>
                </a:cubicBezTo>
                <a:cubicBezTo>
                  <a:pt x="52" y="232"/>
                  <a:pt x="53" y="232"/>
                  <a:pt x="52" y="232"/>
                </a:cubicBezTo>
                <a:cubicBezTo>
                  <a:pt x="51" y="232"/>
                  <a:pt x="51" y="234"/>
                  <a:pt x="50" y="235"/>
                </a:cubicBezTo>
                <a:cubicBezTo>
                  <a:pt x="50" y="235"/>
                  <a:pt x="51" y="236"/>
                  <a:pt x="51" y="235"/>
                </a:cubicBezTo>
                <a:cubicBezTo>
                  <a:pt x="52" y="235"/>
                  <a:pt x="50" y="235"/>
                  <a:pt x="51" y="235"/>
                </a:cubicBezTo>
                <a:cubicBezTo>
                  <a:pt x="51" y="235"/>
                  <a:pt x="52" y="235"/>
                  <a:pt x="52" y="234"/>
                </a:cubicBezTo>
                <a:cubicBezTo>
                  <a:pt x="51" y="234"/>
                  <a:pt x="51" y="234"/>
                  <a:pt x="51" y="233"/>
                </a:cubicBezTo>
                <a:cubicBezTo>
                  <a:pt x="52" y="233"/>
                  <a:pt x="52" y="232"/>
                  <a:pt x="53" y="232"/>
                </a:cubicBezTo>
                <a:cubicBezTo>
                  <a:pt x="53" y="232"/>
                  <a:pt x="53" y="233"/>
                  <a:pt x="53" y="233"/>
                </a:cubicBezTo>
                <a:cubicBezTo>
                  <a:pt x="54" y="232"/>
                  <a:pt x="54" y="231"/>
                  <a:pt x="53" y="231"/>
                </a:cubicBezTo>
                <a:cubicBezTo>
                  <a:pt x="53" y="231"/>
                  <a:pt x="54" y="231"/>
                  <a:pt x="54" y="231"/>
                </a:cubicBezTo>
                <a:close/>
                <a:moveTo>
                  <a:pt x="53" y="236"/>
                </a:moveTo>
                <a:cubicBezTo>
                  <a:pt x="54" y="237"/>
                  <a:pt x="51" y="238"/>
                  <a:pt x="52" y="239"/>
                </a:cubicBezTo>
                <a:cubicBezTo>
                  <a:pt x="53" y="237"/>
                  <a:pt x="55" y="235"/>
                  <a:pt x="56" y="233"/>
                </a:cubicBezTo>
                <a:cubicBezTo>
                  <a:pt x="55" y="234"/>
                  <a:pt x="55" y="235"/>
                  <a:pt x="54" y="235"/>
                </a:cubicBezTo>
                <a:cubicBezTo>
                  <a:pt x="54" y="236"/>
                  <a:pt x="54" y="236"/>
                  <a:pt x="54" y="235"/>
                </a:cubicBezTo>
                <a:cubicBezTo>
                  <a:pt x="54" y="236"/>
                  <a:pt x="53" y="237"/>
                  <a:pt x="53" y="236"/>
                </a:cubicBezTo>
                <a:close/>
                <a:moveTo>
                  <a:pt x="59" y="240"/>
                </a:moveTo>
                <a:cubicBezTo>
                  <a:pt x="59" y="240"/>
                  <a:pt x="60" y="240"/>
                  <a:pt x="60" y="240"/>
                </a:cubicBezTo>
                <a:cubicBezTo>
                  <a:pt x="60" y="239"/>
                  <a:pt x="60" y="240"/>
                  <a:pt x="59" y="239"/>
                </a:cubicBezTo>
                <a:cubicBezTo>
                  <a:pt x="60" y="239"/>
                  <a:pt x="59" y="239"/>
                  <a:pt x="59" y="239"/>
                </a:cubicBezTo>
                <a:cubicBezTo>
                  <a:pt x="60" y="240"/>
                  <a:pt x="59" y="240"/>
                  <a:pt x="59" y="240"/>
                </a:cubicBezTo>
                <a:close/>
                <a:moveTo>
                  <a:pt x="46" y="234"/>
                </a:moveTo>
                <a:cubicBezTo>
                  <a:pt x="47" y="234"/>
                  <a:pt x="47" y="233"/>
                  <a:pt x="47" y="233"/>
                </a:cubicBezTo>
                <a:cubicBezTo>
                  <a:pt x="46" y="234"/>
                  <a:pt x="46" y="232"/>
                  <a:pt x="46" y="233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6" y="233"/>
                  <a:pt x="46" y="234"/>
                  <a:pt x="46" y="234"/>
                </a:cubicBezTo>
                <a:close/>
                <a:moveTo>
                  <a:pt x="48" y="236"/>
                </a:moveTo>
                <a:cubicBezTo>
                  <a:pt x="48" y="237"/>
                  <a:pt x="49" y="237"/>
                  <a:pt x="49" y="238"/>
                </a:cubicBezTo>
                <a:cubicBezTo>
                  <a:pt x="49" y="237"/>
                  <a:pt x="51" y="237"/>
                  <a:pt x="51" y="236"/>
                </a:cubicBezTo>
                <a:cubicBezTo>
                  <a:pt x="50" y="236"/>
                  <a:pt x="50" y="236"/>
                  <a:pt x="49" y="237"/>
                </a:cubicBezTo>
                <a:cubicBezTo>
                  <a:pt x="49" y="236"/>
                  <a:pt x="50" y="236"/>
                  <a:pt x="49" y="235"/>
                </a:cubicBezTo>
                <a:cubicBezTo>
                  <a:pt x="49" y="236"/>
                  <a:pt x="49" y="236"/>
                  <a:pt x="48" y="236"/>
                </a:cubicBezTo>
                <a:close/>
                <a:moveTo>
                  <a:pt x="24" y="224"/>
                </a:moveTo>
                <a:cubicBezTo>
                  <a:pt x="24" y="223"/>
                  <a:pt x="24" y="224"/>
                  <a:pt x="25" y="223"/>
                </a:cubicBezTo>
                <a:cubicBezTo>
                  <a:pt x="24" y="223"/>
                  <a:pt x="24" y="223"/>
                  <a:pt x="23" y="223"/>
                </a:cubicBezTo>
                <a:cubicBezTo>
                  <a:pt x="24" y="224"/>
                  <a:pt x="24" y="223"/>
                  <a:pt x="24" y="224"/>
                </a:cubicBezTo>
                <a:cubicBezTo>
                  <a:pt x="24" y="224"/>
                  <a:pt x="24" y="224"/>
                  <a:pt x="24" y="224"/>
                </a:cubicBezTo>
                <a:close/>
                <a:moveTo>
                  <a:pt x="17" y="230"/>
                </a:moveTo>
                <a:cubicBezTo>
                  <a:pt x="18" y="228"/>
                  <a:pt x="19" y="228"/>
                  <a:pt x="19" y="227"/>
                </a:cubicBezTo>
                <a:cubicBezTo>
                  <a:pt x="19" y="227"/>
                  <a:pt x="16" y="229"/>
                  <a:pt x="17" y="230"/>
                </a:cubicBezTo>
                <a:close/>
                <a:moveTo>
                  <a:pt x="45" y="246"/>
                </a:moveTo>
                <a:cubicBezTo>
                  <a:pt x="45" y="246"/>
                  <a:pt x="46" y="247"/>
                  <a:pt x="46" y="247"/>
                </a:cubicBezTo>
                <a:cubicBezTo>
                  <a:pt x="45" y="247"/>
                  <a:pt x="45" y="248"/>
                  <a:pt x="45" y="248"/>
                </a:cubicBezTo>
                <a:cubicBezTo>
                  <a:pt x="46" y="248"/>
                  <a:pt x="46" y="247"/>
                  <a:pt x="47" y="247"/>
                </a:cubicBezTo>
                <a:cubicBezTo>
                  <a:pt x="47" y="247"/>
                  <a:pt x="47" y="247"/>
                  <a:pt x="47" y="247"/>
                </a:cubicBezTo>
                <a:cubicBezTo>
                  <a:pt x="46" y="247"/>
                  <a:pt x="46" y="245"/>
                  <a:pt x="45" y="246"/>
                </a:cubicBezTo>
                <a:close/>
                <a:moveTo>
                  <a:pt x="19" y="231"/>
                </a:moveTo>
                <a:cubicBezTo>
                  <a:pt x="19" y="231"/>
                  <a:pt x="18" y="231"/>
                  <a:pt x="18" y="231"/>
                </a:cubicBezTo>
                <a:cubicBezTo>
                  <a:pt x="19" y="232"/>
                  <a:pt x="19" y="230"/>
                  <a:pt x="18" y="230"/>
                </a:cubicBezTo>
                <a:cubicBezTo>
                  <a:pt x="18" y="231"/>
                  <a:pt x="19" y="230"/>
                  <a:pt x="19" y="231"/>
                </a:cubicBezTo>
                <a:close/>
                <a:moveTo>
                  <a:pt x="18" y="232"/>
                </a:moveTo>
                <a:cubicBezTo>
                  <a:pt x="18" y="234"/>
                  <a:pt x="17" y="234"/>
                  <a:pt x="17" y="235"/>
                </a:cubicBezTo>
                <a:cubicBezTo>
                  <a:pt x="17" y="235"/>
                  <a:pt x="17" y="234"/>
                  <a:pt x="18" y="234"/>
                </a:cubicBezTo>
                <a:cubicBezTo>
                  <a:pt x="18" y="233"/>
                  <a:pt x="19" y="232"/>
                  <a:pt x="18" y="232"/>
                </a:cubicBezTo>
                <a:cubicBezTo>
                  <a:pt x="17" y="232"/>
                  <a:pt x="18" y="233"/>
                  <a:pt x="18" y="232"/>
                </a:cubicBezTo>
                <a:close/>
                <a:moveTo>
                  <a:pt x="4" y="256"/>
                </a:moveTo>
                <a:cubicBezTo>
                  <a:pt x="5" y="255"/>
                  <a:pt x="5" y="254"/>
                  <a:pt x="6" y="253"/>
                </a:cubicBezTo>
                <a:cubicBezTo>
                  <a:pt x="5" y="254"/>
                  <a:pt x="4" y="255"/>
                  <a:pt x="4" y="256"/>
                </a:cubicBezTo>
                <a:close/>
                <a:moveTo>
                  <a:pt x="5" y="258"/>
                </a:moveTo>
                <a:cubicBezTo>
                  <a:pt x="6" y="257"/>
                  <a:pt x="6" y="258"/>
                  <a:pt x="6" y="257"/>
                </a:cubicBezTo>
                <a:cubicBezTo>
                  <a:pt x="6" y="257"/>
                  <a:pt x="6" y="256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5" y="257"/>
                  <a:pt x="5" y="257"/>
                  <a:pt x="5" y="258"/>
                </a:cubicBezTo>
                <a:close/>
                <a:moveTo>
                  <a:pt x="810" y="264"/>
                </a:moveTo>
                <a:cubicBezTo>
                  <a:pt x="810" y="263"/>
                  <a:pt x="808" y="261"/>
                  <a:pt x="809" y="261"/>
                </a:cubicBezTo>
                <a:cubicBezTo>
                  <a:pt x="810" y="263"/>
                  <a:pt x="809" y="259"/>
                  <a:pt x="809" y="258"/>
                </a:cubicBezTo>
                <a:cubicBezTo>
                  <a:pt x="810" y="258"/>
                  <a:pt x="811" y="261"/>
                  <a:pt x="811" y="261"/>
                </a:cubicBezTo>
                <a:cubicBezTo>
                  <a:pt x="809" y="256"/>
                  <a:pt x="809" y="255"/>
                  <a:pt x="807" y="251"/>
                </a:cubicBezTo>
                <a:cubicBezTo>
                  <a:pt x="808" y="254"/>
                  <a:pt x="807" y="252"/>
                  <a:pt x="806" y="253"/>
                </a:cubicBezTo>
                <a:cubicBezTo>
                  <a:pt x="806" y="253"/>
                  <a:pt x="807" y="260"/>
                  <a:pt x="805" y="261"/>
                </a:cubicBezTo>
                <a:cubicBezTo>
                  <a:pt x="805" y="261"/>
                  <a:pt x="804" y="259"/>
                  <a:pt x="804" y="259"/>
                </a:cubicBezTo>
                <a:cubicBezTo>
                  <a:pt x="803" y="261"/>
                  <a:pt x="804" y="266"/>
                  <a:pt x="801" y="262"/>
                </a:cubicBezTo>
                <a:cubicBezTo>
                  <a:pt x="805" y="271"/>
                  <a:pt x="805" y="267"/>
                  <a:pt x="806" y="266"/>
                </a:cubicBezTo>
                <a:cubicBezTo>
                  <a:pt x="806" y="266"/>
                  <a:pt x="810" y="269"/>
                  <a:pt x="808" y="265"/>
                </a:cubicBezTo>
                <a:cubicBezTo>
                  <a:pt x="809" y="266"/>
                  <a:pt x="810" y="269"/>
                  <a:pt x="810" y="268"/>
                </a:cubicBezTo>
                <a:cubicBezTo>
                  <a:pt x="811" y="267"/>
                  <a:pt x="808" y="263"/>
                  <a:pt x="810" y="264"/>
                </a:cubicBezTo>
                <a:close/>
                <a:moveTo>
                  <a:pt x="440" y="4"/>
                </a:moveTo>
                <a:cubicBezTo>
                  <a:pt x="437" y="3"/>
                  <a:pt x="437" y="4"/>
                  <a:pt x="434" y="4"/>
                </a:cubicBezTo>
                <a:cubicBezTo>
                  <a:pt x="434" y="3"/>
                  <a:pt x="433" y="3"/>
                  <a:pt x="433" y="3"/>
                </a:cubicBezTo>
                <a:cubicBezTo>
                  <a:pt x="435" y="3"/>
                  <a:pt x="437" y="3"/>
                  <a:pt x="438" y="2"/>
                </a:cubicBezTo>
                <a:cubicBezTo>
                  <a:pt x="434" y="2"/>
                  <a:pt x="429" y="3"/>
                  <a:pt x="425" y="3"/>
                </a:cubicBezTo>
                <a:cubicBezTo>
                  <a:pt x="428" y="3"/>
                  <a:pt x="433" y="4"/>
                  <a:pt x="437" y="4"/>
                </a:cubicBezTo>
                <a:cubicBezTo>
                  <a:pt x="436" y="4"/>
                  <a:pt x="434" y="4"/>
                  <a:pt x="434" y="4"/>
                </a:cubicBezTo>
                <a:cubicBezTo>
                  <a:pt x="439" y="4"/>
                  <a:pt x="441" y="4"/>
                  <a:pt x="443" y="5"/>
                </a:cubicBezTo>
                <a:cubicBezTo>
                  <a:pt x="442" y="4"/>
                  <a:pt x="446" y="5"/>
                  <a:pt x="446" y="5"/>
                </a:cubicBezTo>
                <a:cubicBezTo>
                  <a:pt x="444" y="4"/>
                  <a:pt x="444" y="5"/>
                  <a:pt x="440" y="4"/>
                </a:cubicBezTo>
                <a:close/>
                <a:moveTo>
                  <a:pt x="399" y="5"/>
                </a:moveTo>
                <a:cubicBezTo>
                  <a:pt x="398" y="4"/>
                  <a:pt x="401" y="4"/>
                  <a:pt x="398" y="4"/>
                </a:cubicBezTo>
                <a:cubicBezTo>
                  <a:pt x="393" y="5"/>
                  <a:pt x="386" y="4"/>
                  <a:pt x="382" y="5"/>
                </a:cubicBezTo>
                <a:cubicBezTo>
                  <a:pt x="385" y="5"/>
                  <a:pt x="389" y="5"/>
                  <a:pt x="390" y="6"/>
                </a:cubicBezTo>
                <a:cubicBezTo>
                  <a:pt x="395" y="5"/>
                  <a:pt x="398" y="6"/>
                  <a:pt x="400" y="5"/>
                </a:cubicBezTo>
                <a:lnTo>
                  <a:pt x="399" y="5"/>
                </a:lnTo>
                <a:close/>
                <a:moveTo>
                  <a:pt x="142" y="101"/>
                </a:moveTo>
                <a:cubicBezTo>
                  <a:pt x="142" y="102"/>
                  <a:pt x="141" y="103"/>
                  <a:pt x="143" y="102"/>
                </a:cubicBezTo>
                <a:cubicBezTo>
                  <a:pt x="147" y="98"/>
                  <a:pt x="152" y="95"/>
                  <a:pt x="156" y="91"/>
                </a:cubicBezTo>
                <a:cubicBezTo>
                  <a:pt x="154" y="92"/>
                  <a:pt x="153" y="93"/>
                  <a:pt x="152" y="94"/>
                </a:cubicBezTo>
                <a:cubicBezTo>
                  <a:pt x="153" y="93"/>
                  <a:pt x="154" y="92"/>
                  <a:pt x="154" y="91"/>
                </a:cubicBezTo>
                <a:cubicBezTo>
                  <a:pt x="149" y="95"/>
                  <a:pt x="141" y="101"/>
                  <a:pt x="134" y="107"/>
                </a:cubicBezTo>
                <a:cubicBezTo>
                  <a:pt x="135" y="107"/>
                  <a:pt x="140" y="103"/>
                  <a:pt x="142" y="101"/>
                </a:cubicBezTo>
                <a:close/>
                <a:moveTo>
                  <a:pt x="84" y="158"/>
                </a:moveTo>
                <a:cubicBezTo>
                  <a:pt x="84" y="159"/>
                  <a:pt x="84" y="160"/>
                  <a:pt x="83" y="160"/>
                </a:cubicBezTo>
                <a:cubicBezTo>
                  <a:pt x="83" y="161"/>
                  <a:pt x="83" y="162"/>
                  <a:pt x="84" y="161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5" y="160"/>
                  <a:pt x="84" y="161"/>
                  <a:pt x="85" y="161"/>
                </a:cubicBezTo>
                <a:cubicBezTo>
                  <a:pt x="85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60"/>
                  <a:pt x="85" y="159"/>
                  <a:pt x="85" y="159"/>
                </a:cubicBezTo>
                <a:cubicBezTo>
                  <a:pt x="85" y="159"/>
                  <a:pt x="86" y="159"/>
                  <a:pt x="87" y="158"/>
                </a:cubicBezTo>
                <a:cubicBezTo>
                  <a:pt x="85" y="159"/>
                  <a:pt x="86" y="157"/>
                  <a:pt x="84" y="158"/>
                </a:cubicBezTo>
                <a:close/>
                <a:moveTo>
                  <a:pt x="103" y="180"/>
                </a:moveTo>
                <a:cubicBezTo>
                  <a:pt x="102" y="180"/>
                  <a:pt x="102" y="181"/>
                  <a:pt x="102" y="181"/>
                </a:cubicBezTo>
                <a:cubicBezTo>
                  <a:pt x="102" y="181"/>
                  <a:pt x="103" y="181"/>
                  <a:pt x="103" y="181"/>
                </a:cubicBezTo>
                <a:cubicBezTo>
                  <a:pt x="103" y="181"/>
                  <a:pt x="102" y="181"/>
                  <a:pt x="103" y="182"/>
                </a:cubicBezTo>
                <a:cubicBezTo>
                  <a:pt x="103" y="182"/>
                  <a:pt x="103" y="181"/>
                  <a:pt x="104" y="181"/>
                </a:cubicBezTo>
                <a:cubicBezTo>
                  <a:pt x="103" y="182"/>
                  <a:pt x="103" y="182"/>
                  <a:pt x="103" y="183"/>
                </a:cubicBezTo>
                <a:cubicBezTo>
                  <a:pt x="103" y="182"/>
                  <a:pt x="104" y="182"/>
                  <a:pt x="104" y="181"/>
                </a:cubicBezTo>
                <a:cubicBezTo>
                  <a:pt x="103" y="182"/>
                  <a:pt x="104" y="180"/>
                  <a:pt x="103" y="180"/>
                </a:cubicBezTo>
                <a:close/>
                <a:moveTo>
                  <a:pt x="77" y="160"/>
                </a:moveTo>
                <a:cubicBezTo>
                  <a:pt x="79" y="161"/>
                  <a:pt x="79" y="158"/>
                  <a:pt x="80" y="158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9" y="157"/>
                  <a:pt x="78" y="159"/>
                  <a:pt x="77" y="160"/>
                </a:cubicBezTo>
                <a:close/>
                <a:moveTo>
                  <a:pt x="81" y="163"/>
                </a:moveTo>
                <a:cubicBezTo>
                  <a:pt x="81" y="163"/>
                  <a:pt x="81" y="164"/>
                  <a:pt x="81" y="164"/>
                </a:cubicBezTo>
                <a:cubicBezTo>
                  <a:pt x="81" y="164"/>
                  <a:pt x="80" y="165"/>
                  <a:pt x="80" y="165"/>
                </a:cubicBezTo>
                <a:cubicBezTo>
                  <a:pt x="82" y="164"/>
                  <a:pt x="83" y="163"/>
                  <a:pt x="83" y="162"/>
                </a:cubicBezTo>
                <a:cubicBezTo>
                  <a:pt x="83" y="161"/>
                  <a:pt x="83" y="161"/>
                  <a:pt x="82" y="161"/>
                </a:cubicBezTo>
                <a:cubicBezTo>
                  <a:pt x="81" y="161"/>
                  <a:pt x="82" y="163"/>
                  <a:pt x="81" y="163"/>
                </a:cubicBezTo>
                <a:close/>
                <a:moveTo>
                  <a:pt x="95" y="192"/>
                </a:moveTo>
                <a:cubicBezTo>
                  <a:pt x="95" y="192"/>
                  <a:pt x="95" y="192"/>
                  <a:pt x="94" y="192"/>
                </a:cubicBezTo>
                <a:cubicBezTo>
                  <a:pt x="94" y="192"/>
                  <a:pt x="94" y="193"/>
                  <a:pt x="94" y="193"/>
                </a:cubicBezTo>
                <a:cubicBezTo>
                  <a:pt x="93" y="193"/>
                  <a:pt x="93" y="194"/>
                  <a:pt x="94" y="194"/>
                </a:cubicBezTo>
                <a:cubicBezTo>
                  <a:pt x="93" y="194"/>
                  <a:pt x="91" y="196"/>
                  <a:pt x="91" y="197"/>
                </a:cubicBezTo>
                <a:cubicBezTo>
                  <a:pt x="91" y="197"/>
                  <a:pt x="91" y="197"/>
                  <a:pt x="91" y="197"/>
                </a:cubicBezTo>
                <a:cubicBezTo>
                  <a:pt x="91" y="198"/>
                  <a:pt x="90" y="198"/>
                  <a:pt x="90" y="199"/>
                </a:cubicBezTo>
                <a:cubicBezTo>
                  <a:pt x="91" y="197"/>
                  <a:pt x="92" y="197"/>
                  <a:pt x="93" y="197"/>
                </a:cubicBezTo>
                <a:cubicBezTo>
                  <a:pt x="93" y="197"/>
                  <a:pt x="93" y="197"/>
                  <a:pt x="93" y="196"/>
                </a:cubicBezTo>
                <a:cubicBezTo>
                  <a:pt x="93" y="196"/>
                  <a:pt x="94" y="195"/>
                  <a:pt x="94" y="195"/>
                </a:cubicBezTo>
                <a:cubicBezTo>
                  <a:pt x="94" y="195"/>
                  <a:pt x="94" y="195"/>
                  <a:pt x="94" y="196"/>
                </a:cubicBezTo>
                <a:cubicBezTo>
                  <a:pt x="95" y="194"/>
                  <a:pt x="95" y="192"/>
                  <a:pt x="96" y="193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3"/>
                  <a:pt x="97" y="193"/>
                  <a:pt x="97" y="192"/>
                </a:cubicBezTo>
                <a:cubicBezTo>
                  <a:pt x="96" y="193"/>
                  <a:pt x="97" y="192"/>
                  <a:pt x="96" y="192"/>
                </a:cubicBezTo>
                <a:cubicBezTo>
                  <a:pt x="96" y="193"/>
                  <a:pt x="96" y="192"/>
                  <a:pt x="95" y="192"/>
                </a:cubicBezTo>
                <a:close/>
                <a:moveTo>
                  <a:pt x="65" y="175"/>
                </a:moveTo>
                <a:cubicBezTo>
                  <a:pt x="64" y="175"/>
                  <a:pt x="64" y="175"/>
                  <a:pt x="63" y="175"/>
                </a:cubicBezTo>
                <a:cubicBezTo>
                  <a:pt x="63" y="175"/>
                  <a:pt x="63" y="175"/>
                  <a:pt x="63" y="176"/>
                </a:cubicBezTo>
                <a:cubicBezTo>
                  <a:pt x="64" y="176"/>
                  <a:pt x="64" y="176"/>
                  <a:pt x="64" y="177"/>
                </a:cubicBezTo>
                <a:cubicBezTo>
                  <a:pt x="65" y="175"/>
                  <a:pt x="66" y="175"/>
                  <a:pt x="67" y="173"/>
                </a:cubicBezTo>
                <a:cubicBezTo>
                  <a:pt x="65" y="173"/>
                  <a:pt x="66" y="174"/>
                  <a:pt x="65" y="175"/>
                </a:cubicBezTo>
                <a:close/>
                <a:moveTo>
                  <a:pt x="45" y="240"/>
                </a:moveTo>
                <a:cubicBezTo>
                  <a:pt x="46" y="241"/>
                  <a:pt x="46" y="241"/>
                  <a:pt x="46" y="241"/>
                </a:cubicBezTo>
                <a:cubicBezTo>
                  <a:pt x="45" y="241"/>
                  <a:pt x="45" y="242"/>
                  <a:pt x="44" y="243"/>
                </a:cubicBezTo>
                <a:cubicBezTo>
                  <a:pt x="44" y="243"/>
                  <a:pt x="43" y="243"/>
                  <a:pt x="43" y="243"/>
                </a:cubicBez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3" y="245"/>
                  <a:pt x="44" y="244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4" y="244"/>
                  <a:pt x="45" y="243"/>
                  <a:pt x="45" y="244"/>
                </a:cubicBezTo>
                <a:cubicBezTo>
                  <a:pt x="45" y="241"/>
                  <a:pt x="47" y="241"/>
                  <a:pt x="48" y="239"/>
                </a:cubicBezTo>
                <a:cubicBezTo>
                  <a:pt x="47" y="238"/>
                  <a:pt x="48" y="238"/>
                  <a:pt x="48" y="237"/>
                </a:cubicBezTo>
                <a:cubicBezTo>
                  <a:pt x="47" y="238"/>
                  <a:pt x="47" y="240"/>
                  <a:pt x="45" y="240"/>
                </a:cubicBezTo>
                <a:close/>
                <a:moveTo>
                  <a:pt x="820" y="180"/>
                </a:moveTo>
                <a:cubicBezTo>
                  <a:pt x="820" y="181"/>
                  <a:pt x="820" y="181"/>
                  <a:pt x="820" y="181"/>
                </a:cubicBezTo>
                <a:cubicBezTo>
                  <a:pt x="821" y="181"/>
                  <a:pt x="820" y="180"/>
                  <a:pt x="820" y="180"/>
                </a:cubicBezTo>
                <a:close/>
                <a:moveTo>
                  <a:pt x="866" y="171"/>
                </a:moveTo>
                <a:cubicBezTo>
                  <a:pt x="865" y="171"/>
                  <a:pt x="865" y="172"/>
                  <a:pt x="865" y="172"/>
                </a:cubicBezTo>
                <a:cubicBezTo>
                  <a:pt x="865" y="172"/>
                  <a:pt x="866" y="172"/>
                  <a:pt x="866" y="171"/>
                </a:cubicBezTo>
                <a:close/>
                <a:moveTo>
                  <a:pt x="867" y="170"/>
                </a:moveTo>
                <a:cubicBezTo>
                  <a:pt x="867" y="170"/>
                  <a:pt x="866" y="171"/>
                  <a:pt x="866" y="171"/>
                </a:cubicBezTo>
                <a:cubicBezTo>
                  <a:pt x="867" y="171"/>
                  <a:pt x="867" y="170"/>
                  <a:pt x="867" y="170"/>
                </a:cubicBezTo>
                <a:close/>
                <a:moveTo>
                  <a:pt x="861" y="164"/>
                </a:moveTo>
                <a:cubicBezTo>
                  <a:pt x="861" y="164"/>
                  <a:pt x="861" y="165"/>
                  <a:pt x="861" y="165"/>
                </a:cubicBezTo>
                <a:cubicBezTo>
                  <a:pt x="861" y="164"/>
                  <a:pt x="861" y="164"/>
                  <a:pt x="861" y="164"/>
                </a:cubicBezTo>
                <a:close/>
                <a:moveTo>
                  <a:pt x="868" y="162"/>
                </a:moveTo>
                <a:cubicBezTo>
                  <a:pt x="868" y="163"/>
                  <a:pt x="868" y="163"/>
                  <a:pt x="868" y="164"/>
                </a:cubicBezTo>
                <a:cubicBezTo>
                  <a:pt x="868" y="163"/>
                  <a:pt x="868" y="162"/>
                  <a:pt x="868" y="162"/>
                </a:cubicBezTo>
                <a:close/>
                <a:moveTo>
                  <a:pt x="837" y="147"/>
                </a:moveTo>
                <a:cubicBezTo>
                  <a:pt x="837" y="148"/>
                  <a:pt x="837" y="150"/>
                  <a:pt x="836" y="151"/>
                </a:cubicBezTo>
                <a:cubicBezTo>
                  <a:pt x="837" y="150"/>
                  <a:pt x="837" y="148"/>
                  <a:pt x="837" y="147"/>
                </a:cubicBezTo>
                <a:close/>
                <a:moveTo>
                  <a:pt x="852" y="150"/>
                </a:moveTo>
                <a:cubicBezTo>
                  <a:pt x="852" y="149"/>
                  <a:pt x="852" y="149"/>
                  <a:pt x="852" y="149"/>
                </a:cubicBezTo>
                <a:cubicBezTo>
                  <a:pt x="852" y="148"/>
                  <a:pt x="853" y="145"/>
                  <a:pt x="852" y="146"/>
                </a:cubicBezTo>
                <a:cubicBezTo>
                  <a:pt x="852" y="147"/>
                  <a:pt x="851" y="150"/>
                  <a:pt x="851" y="151"/>
                </a:cubicBezTo>
                <a:cubicBezTo>
                  <a:pt x="852" y="151"/>
                  <a:pt x="852" y="150"/>
                  <a:pt x="852" y="150"/>
                </a:cubicBezTo>
                <a:close/>
                <a:moveTo>
                  <a:pt x="857" y="134"/>
                </a:moveTo>
                <a:cubicBezTo>
                  <a:pt x="857" y="134"/>
                  <a:pt x="857" y="134"/>
                  <a:pt x="857" y="134"/>
                </a:cubicBezTo>
                <a:cubicBezTo>
                  <a:pt x="857" y="135"/>
                  <a:pt x="857" y="135"/>
                  <a:pt x="857" y="135"/>
                </a:cubicBezTo>
                <a:lnTo>
                  <a:pt x="857" y="134"/>
                </a:lnTo>
                <a:close/>
                <a:moveTo>
                  <a:pt x="855" y="121"/>
                </a:moveTo>
                <a:cubicBezTo>
                  <a:pt x="855" y="119"/>
                  <a:pt x="855" y="121"/>
                  <a:pt x="855" y="122"/>
                </a:cubicBezTo>
                <a:cubicBezTo>
                  <a:pt x="854" y="122"/>
                  <a:pt x="855" y="122"/>
                  <a:pt x="855" y="122"/>
                </a:cubicBezTo>
                <a:cubicBezTo>
                  <a:pt x="854" y="123"/>
                  <a:pt x="853" y="126"/>
                  <a:pt x="854" y="127"/>
                </a:cubicBezTo>
                <a:cubicBezTo>
                  <a:pt x="854" y="125"/>
                  <a:pt x="855" y="123"/>
                  <a:pt x="855" y="121"/>
                </a:cubicBezTo>
                <a:close/>
                <a:moveTo>
                  <a:pt x="861" y="127"/>
                </a:moveTo>
                <a:cubicBezTo>
                  <a:pt x="861" y="127"/>
                  <a:pt x="861" y="128"/>
                  <a:pt x="861" y="128"/>
                </a:cubicBezTo>
                <a:cubicBezTo>
                  <a:pt x="862" y="128"/>
                  <a:pt x="862" y="127"/>
                  <a:pt x="861" y="127"/>
                </a:cubicBezTo>
                <a:close/>
                <a:moveTo>
                  <a:pt x="843" y="120"/>
                </a:moveTo>
                <a:cubicBezTo>
                  <a:pt x="843" y="121"/>
                  <a:pt x="842" y="121"/>
                  <a:pt x="842" y="122"/>
                </a:cubicBezTo>
                <a:cubicBezTo>
                  <a:pt x="843" y="121"/>
                  <a:pt x="843" y="120"/>
                  <a:pt x="843" y="120"/>
                </a:cubicBezTo>
                <a:close/>
                <a:moveTo>
                  <a:pt x="859" y="124"/>
                </a:moveTo>
                <a:cubicBezTo>
                  <a:pt x="859" y="125"/>
                  <a:pt x="859" y="126"/>
                  <a:pt x="859" y="126"/>
                </a:cubicBezTo>
                <a:cubicBezTo>
                  <a:pt x="859" y="125"/>
                  <a:pt x="860" y="124"/>
                  <a:pt x="859" y="124"/>
                </a:cubicBezTo>
                <a:close/>
                <a:moveTo>
                  <a:pt x="862" y="124"/>
                </a:moveTo>
                <a:cubicBezTo>
                  <a:pt x="862" y="124"/>
                  <a:pt x="861" y="125"/>
                  <a:pt x="862" y="126"/>
                </a:cubicBezTo>
                <a:cubicBezTo>
                  <a:pt x="862" y="125"/>
                  <a:pt x="862" y="124"/>
                  <a:pt x="862" y="124"/>
                </a:cubicBezTo>
                <a:close/>
                <a:moveTo>
                  <a:pt x="839" y="118"/>
                </a:moveTo>
                <a:cubicBezTo>
                  <a:pt x="839" y="118"/>
                  <a:pt x="839" y="119"/>
                  <a:pt x="839" y="119"/>
                </a:cubicBezTo>
                <a:cubicBezTo>
                  <a:pt x="839" y="119"/>
                  <a:pt x="839" y="118"/>
                  <a:pt x="839" y="118"/>
                </a:cubicBezTo>
                <a:close/>
                <a:moveTo>
                  <a:pt x="844" y="116"/>
                </a:moveTo>
                <a:cubicBezTo>
                  <a:pt x="843" y="117"/>
                  <a:pt x="843" y="119"/>
                  <a:pt x="843" y="119"/>
                </a:cubicBezTo>
                <a:cubicBezTo>
                  <a:pt x="843" y="118"/>
                  <a:pt x="844" y="117"/>
                  <a:pt x="844" y="116"/>
                </a:cubicBezTo>
                <a:close/>
                <a:moveTo>
                  <a:pt x="862" y="120"/>
                </a:moveTo>
                <a:cubicBezTo>
                  <a:pt x="862" y="121"/>
                  <a:pt x="861" y="122"/>
                  <a:pt x="862" y="123"/>
                </a:cubicBezTo>
                <a:cubicBezTo>
                  <a:pt x="862" y="122"/>
                  <a:pt x="863" y="121"/>
                  <a:pt x="862" y="120"/>
                </a:cubicBezTo>
                <a:close/>
                <a:moveTo>
                  <a:pt x="855" y="118"/>
                </a:moveTo>
                <a:cubicBezTo>
                  <a:pt x="855" y="118"/>
                  <a:pt x="855" y="119"/>
                  <a:pt x="855" y="119"/>
                </a:cubicBezTo>
                <a:cubicBezTo>
                  <a:pt x="855" y="119"/>
                  <a:pt x="856" y="118"/>
                  <a:pt x="855" y="118"/>
                </a:cubicBezTo>
                <a:close/>
                <a:moveTo>
                  <a:pt x="858" y="117"/>
                </a:moveTo>
                <a:cubicBezTo>
                  <a:pt x="857" y="117"/>
                  <a:pt x="857" y="118"/>
                  <a:pt x="857" y="118"/>
                </a:cubicBezTo>
                <a:cubicBezTo>
                  <a:pt x="857" y="118"/>
                  <a:pt x="858" y="117"/>
                  <a:pt x="858" y="117"/>
                </a:cubicBezTo>
                <a:close/>
                <a:moveTo>
                  <a:pt x="860" y="116"/>
                </a:moveTo>
                <a:cubicBezTo>
                  <a:pt x="860" y="116"/>
                  <a:pt x="860" y="116"/>
                  <a:pt x="860" y="116"/>
                </a:cubicBezTo>
                <a:cubicBezTo>
                  <a:pt x="859" y="115"/>
                  <a:pt x="859" y="117"/>
                  <a:pt x="859" y="117"/>
                </a:cubicBezTo>
                <a:cubicBezTo>
                  <a:pt x="860" y="117"/>
                  <a:pt x="859" y="117"/>
                  <a:pt x="860" y="116"/>
                </a:cubicBezTo>
                <a:close/>
                <a:moveTo>
                  <a:pt x="849" y="110"/>
                </a:moveTo>
                <a:cubicBezTo>
                  <a:pt x="848" y="113"/>
                  <a:pt x="849" y="111"/>
                  <a:pt x="849" y="110"/>
                </a:cubicBezTo>
                <a:close/>
                <a:moveTo>
                  <a:pt x="845" y="105"/>
                </a:moveTo>
                <a:cubicBezTo>
                  <a:pt x="844" y="106"/>
                  <a:pt x="844" y="106"/>
                  <a:pt x="844" y="107"/>
                </a:cubicBezTo>
                <a:cubicBezTo>
                  <a:pt x="844" y="107"/>
                  <a:pt x="845" y="105"/>
                  <a:pt x="845" y="105"/>
                </a:cubicBezTo>
                <a:close/>
                <a:moveTo>
                  <a:pt x="844" y="105"/>
                </a:moveTo>
                <a:cubicBezTo>
                  <a:pt x="843" y="105"/>
                  <a:pt x="843" y="106"/>
                  <a:pt x="843" y="106"/>
                </a:cubicBezTo>
                <a:lnTo>
                  <a:pt x="844" y="105"/>
                </a:lnTo>
                <a:close/>
                <a:moveTo>
                  <a:pt x="836" y="101"/>
                </a:moveTo>
                <a:cubicBezTo>
                  <a:pt x="836" y="102"/>
                  <a:pt x="836" y="102"/>
                  <a:pt x="836" y="102"/>
                </a:cubicBezTo>
                <a:cubicBezTo>
                  <a:pt x="836" y="102"/>
                  <a:pt x="836" y="101"/>
                  <a:pt x="836" y="101"/>
                </a:cubicBezTo>
                <a:close/>
                <a:moveTo>
                  <a:pt x="838" y="98"/>
                </a:moveTo>
                <a:cubicBezTo>
                  <a:pt x="839" y="95"/>
                  <a:pt x="838" y="96"/>
                  <a:pt x="838" y="98"/>
                </a:cubicBezTo>
                <a:close/>
                <a:moveTo>
                  <a:pt x="828" y="135"/>
                </a:moveTo>
                <a:cubicBezTo>
                  <a:pt x="828" y="136"/>
                  <a:pt x="828" y="137"/>
                  <a:pt x="827" y="137"/>
                </a:cubicBezTo>
                <a:cubicBezTo>
                  <a:pt x="828" y="138"/>
                  <a:pt x="828" y="138"/>
                  <a:pt x="828" y="138"/>
                </a:cubicBezTo>
                <a:cubicBezTo>
                  <a:pt x="828" y="137"/>
                  <a:pt x="829" y="136"/>
                  <a:pt x="828" y="135"/>
                </a:cubicBezTo>
                <a:close/>
                <a:moveTo>
                  <a:pt x="846" y="121"/>
                </a:moveTo>
                <a:cubicBezTo>
                  <a:pt x="847" y="121"/>
                  <a:pt x="846" y="122"/>
                  <a:pt x="846" y="123"/>
                </a:cubicBezTo>
                <a:cubicBezTo>
                  <a:pt x="847" y="121"/>
                  <a:pt x="848" y="117"/>
                  <a:pt x="848" y="115"/>
                </a:cubicBezTo>
                <a:cubicBezTo>
                  <a:pt x="848" y="117"/>
                  <a:pt x="846" y="118"/>
                  <a:pt x="847" y="119"/>
                </a:cubicBezTo>
                <a:cubicBezTo>
                  <a:pt x="847" y="119"/>
                  <a:pt x="847" y="119"/>
                  <a:pt x="847" y="118"/>
                </a:cubicBezTo>
                <a:cubicBezTo>
                  <a:pt x="846" y="119"/>
                  <a:pt x="846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6" y="121"/>
                  <a:pt x="845" y="121"/>
                  <a:pt x="845" y="121"/>
                </a:cubicBezTo>
                <a:cubicBezTo>
                  <a:pt x="846" y="122"/>
                  <a:pt x="846" y="121"/>
                  <a:pt x="846" y="121"/>
                </a:cubicBezTo>
                <a:close/>
                <a:moveTo>
                  <a:pt x="860" y="122"/>
                </a:moveTo>
                <a:cubicBezTo>
                  <a:pt x="860" y="122"/>
                  <a:pt x="859" y="123"/>
                  <a:pt x="860" y="123"/>
                </a:cubicBezTo>
                <a:cubicBezTo>
                  <a:pt x="860" y="123"/>
                  <a:pt x="860" y="123"/>
                  <a:pt x="860" y="123"/>
                </a:cubicBezTo>
                <a:cubicBezTo>
                  <a:pt x="859" y="124"/>
                  <a:pt x="860" y="122"/>
                  <a:pt x="860" y="122"/>
                </a:cubicBezTo>
                <a:close/>
                <a:moveTo>
                  <a:pt x="861" y="115"/>
                </a:moveTo>
                <a:cubicBezTo>
                  <a:pt x="861" y="115"/>
                  <a:pt x="861" y="115"/>
                  <a:pt x="861" y="115"/>
                </a:cubicBezTo>
                <a:cubicBezTo>
                  <a:pt x="862" y="117"/>
                  <a:pt x="859" y="120"/>
                  <a:pt x="860" y="122"/>
                </a:cubicBezTo>
                <a:cubicBezTo>
                  <a:pt x="860" y="118"/>
                  <a:pt x="862" y="115"/>
                  <a:pt x="862" y="112"/>
                </a:cubicBezTo>
                <a:cubicBezTo>
                  <a:pt x="862" y="112"/>
                  <a:pt x="862" y="111"/>
                  <a:pt x="862" y="111"/>
                </a:cubicBezTo>
                <a:cubicBezTo>
                  <a:pt x="862" y="110"/>
                  <a:pt x="864" y="107"/>
                  <a:pt x="863" y="106"/>
                </a:cubicBezTo>
                <a:cubicBezTo>
                  <a:pt x="863" y="107"/>
                  <a:pt x="862" y="108"/>
                  <a:pt x="862" y="110"/>
                </a:cubicBezTo>
                <a:cubicBezTo>
                  <a:pt x="861" y="109"/>
                  <a:pt x="861" y="109"/>
                  <a:pt x="861" y="109"/>
                </a:cubicBezTo>
                <a:cubicBezTo>
                  <a:pt x="862" y="111"/>
                  <a:pt x="861" y="114"/>
                  <a:pt x="861" y="115"/>
                </a:cubicBezTo>
                <a:close/>
                <a:moveTo>
                  <a:pt x="842" y="104"/>
                </a:moveTo>
                <a:cubicBezTo>
                  <a:pt x="842" y="105"/>
                  <a:pt x="842" y="105"/>
                  <a:pt x="842" y="106"/>
                </a:cubicBezTo>
                <a:cubicBezTo>
                  <a:pt x="843" y="105"/>
                  <a:pt x="842" y="104"/>
                  <a:pt x="842" y="104"/>
                </a:cubicBezTo>
                <a:close/>
                <a:moveTo>
                  <a:pt x="707" y="252"/>
                </a:moveTo>
                <a:cubicBezTo>
                  <a:pt x="708" y="252"/>
                  <a:pt x="709" y="252"/>
                  <a:pt x="710" y="253"/>
                </a:cubicBezTo>
                <a:cubicBezTo>
                  <a:pt x="710" y="254"/>
                  <a:pt x="709" y="255"/>
                  <a:pt x="710" y="256"/>
                </a:cubicBezTo>
                <a:cubicBezTo>
                  <a:pt x="712" y="257"/>
                  <a:pt x="715" y="253"/>
                  <a:pt x="715" y="256"/>
                </a:cubicBezTo>
                <a:cubicBezTo>
                  <a:pt x="717" y="258"/>
                  <a:pt x="720" y="259"/>
                  <a:pt x="723" y="259"/>
                </a:cubicBezTo>
                <a:cubicBezTo>
                  <a:pt x="725" y="260"/>
                  <a:pt x="726" y="261"/>
                  <a:pt x="728" y="262"/>
                </a:cubicBezTo>
                <a:cubicBezTo>
                  <a:pt x="730" y="262"/>
                  <a:pt x="733" y="262"/>
                  <a:pt x="734" y="263"/>
                </a:cubicBezTo>
                <a:cubicBezTo>
                  <a:pt x="736" y="263"/>
                  <a:pt x="737" y="264"/>
                  <a:pt x="739" y="265"/>
                </a:cubicBezTo>
                <a:cubicBezTo>
                  <a:pt x="744" y="267"/>
                  <a:pt x="749" y="267"/>
                  <a:pt x="753" y="269"/>
                </a:cubicBezTo>
                <a:cubicBezTo>
                  <a:pt x="756" y="269"/>
                  <a:pt x="760" y="271"/>
                  <a:pt x="762" y="272"/>
                </a:cubicBezTo>
                <a:cubicBezTo>
                  <a:pt x="765" y="272"/>
                  <a:pt x="768" y="274"/>
                  <a:pt x="771" y="275"/>
                </a:cubicBezTo>
                <a:cubicBezTo>
                  <a:pt x="772" y="275"/>
                  <a:pt x="774" y="275"/>
                  <a:pt x="776" y="276"/>
                </a:cubicBezTo>
                <a:cubicBezTo>
                  <a:pt x="776" y="276"/>
                  <a:pt x="777" y="276"/>
                  <a:pt x="777" y="276"/>
                </a:cubicBezTo>
                <a:cubicBezTo>
                  <a:pt x="779" y="277"/>
                  <a:pt x="781" y="277"/>
                  <a:pt x="782" y="277"/>
                </a:cubicBezTo>
                <a:cubicBezTo>
                  <a:pt x="784" y="278"/>
                  <a:pt x="785" y="279"/>
                  <a:pt x="787" y="279"/>
                </a:cubicBezTo>
                <a:cubicBezTo>
                  <a:pt x="789" y="280"/>
                  <a:pt x="792" y="281"/>
                  <a:pt x="795" y="281"/>
                </a:cubicBezTo>
                <a:cubicBezTo>
                  <a:pt x="796" y="282"/>
                  <a:pt x="798" y="282"/>
                  <a:pt x="799" y="282"/>
                </a:cubicBezTo>
                <a:cubicBezTo>
                  <a:pt x="800" y="283"/>
                  <a:pt x="800" y="283"/>
                  <a:pt x="801" y="283"/>
                </a:cubicBezTo>
                <a:cubicBezTo>
                  <a:pt x="802" y="283"/>
                  <a:pt x="802" y="283"/>
                  <a:pt x="802" y="283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4" y="285"/>
                  <a:pt x="805" y="284"/>
                  <a:pt x="806" y="285"/>
                </a:cubicBezTo>
                <a:cubicBezTo>
                  <a:pt x="807" y="285"/>
                  <a:pt x="808" y="286"/>
                  <a:pt x="809" y="287"/>
                </a:cubicBezTo>
                <a:cubicBezTo>
                  <a:pt x="810" y="286"/>
                  <a:pt x="811" y="287"/>
                  <a:pt x="812" y="288"/>
                </a:cubicBezTo>
                <a:cubicBezTo>
                  <a:pt x="813" y="288"/>
                  <a:pt x="813" y="288"/>
                  <a:pt x="813" y="288"/>
                </a:cubicBezTo>
                <a:cubicBezTo>
                  <a:pt x="813" y="288"/>
                  <a:pt x="813" y="287"/>
                  <a:pt x="813" y="287"/>
                </a:cubicBezTo>
                <a:cubicBezTo>
                  <a:pt x="813" y="287"/>
                  <a:pt x="813" y="287"/>
                  <a:pt x="813" y="286"/>
                </a:cubicBezTo>
                <a:cubicBezTo>
                  <a:pt x="813" y="286"/>
                  <a:pt x="813" y="286"/>
                  <a:pt x="813" y="286"/>
                </a:cubicBezTo>
                <a:cubicBezTo>
                  <a:pt x="813" y="285"/>
                  <a:pt x="813" y="285"/>
                  <a:pt x="813" y="284"/>
                </a:cubicBezTo>
                <a:cubicBezTo>
                  <a:pt x="813" y="282"/>
                  <a:pt x="813" y="282"/>
                  <a:pt x="813" y="282"/>
                </a:cubicBezTo>
                <a:cubicBezTo>
                  <a:pt x="813" y="282"/>
                  <a:pt x="812" y="281"/>
                  <a:pt x="812" y="280"/>
                </a:cubicBezTo>
                <a:cubicBezTo>
                  <a:pt x="812" y="280"/>
                  <a:pt x="813" y="280"/>
                  <a:pt x="813" y="279"/>
                </a:cubicBezTo>
                <a:cubicBezTo>
                  <a:pt x="813" y="279"/>
                  <a:pt x="812" y="279"/>
                  <a:pt x="812" y="279"/>
                </a:cubicBezTo>
                <a:cubicBezTo>
                  <a:pt x="812" y="278"/>
                  <a:pt x="812" y="278"/>
                  <a:pt x="812" y="278"/>
                </a:cubicBezTo>
                <a:cubicBezTo>
                  <a:pt x="812" y="277"/>
                  <a:pt x="812" y="277"/>
                  <a:pt x="812" y="277"/>
                </a:cubicBezTo>
                <a:cubicBezTo>
                  <a:pt x="812" y="276"/>
                  <a:pt x="812" y="276"/>
                  <a:pt x="812" y="275"/>
                </a:cubicBezTo>
                <a:cubicBezTo>
                  <a:pt x="813" y="270"/>
                  <a:pt x="813" y="265"/>
                  <a:pt x="813" y="259"/>
                </a:cubicBezTo>
                <a:cubicBezTo>
                  <a:pt x="813" y="254"/>
                  <a:pt x="813" y="250"/>
                  <a:pt x="813" y="245"/>
                </a:cubicBezTo>
                <a:cubicBezTo>
                  <a:pt x="815" y="226"/>
                  <a:pt x="815" y="226"/>
                  <a:pt x="815" y="226"/>
                </a:cubicBezTo>
                <a:cubicBezTo>
                  <a:pt x="815" y="219"/>
                  <a:pt x="816" y="212"/>
                  <a:pt x="817" y="206"/>
                </a:cubicBezTo>
                <a:cubicBezTo>
                  <a:pt x="817" y="206"/>
                  <a:pt x="818" y="205"/>
                  <a:pt x="818" y="205"/>
                </a:cubicBezTo>
                <a:cubicBezTo>
                  <a:pt x="818" y="204"/>
                  <a:pt x="817" y="204"/>
                  <a:pt x="818" y="204"/>
                </a:cubicBezTo>
                <a:cubicBezTo>
                  <a:pt x="818" y="203"/>
                  <a:pt x="818" y="203"/>
                  <a:pt x="818" y="203"/>
                </a:cubicBezTo>
                <a:cubicBezTo>
                  <a:pt x="819" y="197"/>
                  <a:pt x="820" y="192"/>
                  <a:pt x="822" y="186"/>
                </a:cubicBezTo>
                <a:cubicBezTo>
                  <a:pt x="822" y="185"/>
                  <a:pt x="822" y="186"/>
                  <a:pt x="822" y="186"/>
                </a:cubicBezTo>
                <a:cubicBezTo>
                  <a:pt x="823" y="183"/>
                  <a:pt x="824" y="178"/>
                  <a:pt x="825" y="175"/>
                </a:cubicBezTo>
                <a:cubicBezTo>
                  <a:pt x="825" y="173"/>
                  <a:pt x="825" y="171"/>
                  <a:pt x="826" y="170"/>
                </a:cubicBezTo>
                <a:cubicBezTo>
                  <a:pt x="826" y="169"/>
                  <a:pt x="825" y="169"/>
                  <a:pt x="825" y="169"/>
                </a:cubicBezTo>
                <a:cubicBezTo>
                  <a:pt x="826" y="169"/>
                  <a:pt x="826" y="169"/>
                  <a:pt x="826" y="169"/>
                </a:cubicBezTo>
                <a:cubicBezTo>
                  <a:pt x="826" y="167"/>
                  <a:pt x="826" y="167"/>
                  <a:pt x="826" y="167"/>
                </a:cubicBezTo>
                <a:cubicBezTo>
                  <a:pt x="827" y="164"/>
                  <a:pt x="828" y="160"/>
                  <a:pt x="829" y="156"/>
                </a:cubicBezTo>
                <a:cubicBezTo>
                  <a:pt x="829" y="155"/>
                  <a:pt x="829" y="155"/>
                  <a:pt x="829" y="154"/>
                </a:cubicBezTo>
                <a:cubicBezTo>
                  <a:pt x="830" y="154"/>
                  <a:pt x="830" y="154"/>
                  <a:pt x="829" y="153"/>
                </a:cubicBezTo>
                <a:cubicBezTo>
                  <a:pt x="829" y="153"/>
                  <a:pt x="830" y="151"/>
                  <a:pt x="830" y="152"/>
                </a:cubicBezTo>
                <a:cubicBezTo>
                  <a:pt x="830" y="151"/>
                  <a:pt x="830" y="152"/>
                  <a:pt x="830" y="152"/>
                </a:cubicBezTo>
                <a:cubicBezTo>
                  <a:pt x="831" y="151"/>
                  <a:pt x="831" y="149"/>
                  <a:pt x="831" y="147"/>
                </a:cubicBezTo>
                <a:cubicBezTo>
                  <a:pt x="831" y="146"/>
                  <a:pt x="832" y="144"/>
                  <a:pt x="833" y="142"/>
                </a:cubicBezTo>
                <a:cubicBezTo>
                  <a:pt x="833" y="144"/>
                  <a:pt x="833" y="146"/>
                  <a:pt x="835" y="147"/>
                </a:cubicBezTo>
                <a:cubicBezTo>
                  <a:pt x="836" y="145"/>
                  <a:pt x="836" y="141"/>
                  <a:pt x="837" y="140"/>
                </a:cubicBezTo>
                <a:cubicBezTo>
                  <a:pt x="838" y="135"/>
                  <a:pt x="839" y="130"/>
                  <a:pt x="840" y="125"/>
                </a:cubicBezTo>
                <a:cubicBezTo>
                  <a:pt x="840" y="124"/>
                  <a:pt x="840" y="124"/>
                  <a:pt x="840" y="124"/>
                </a:cubicBezTo>
                <a:cubicBezTo>
                  <a:pt x="842" y="119"/>
                  <a:pt x="842" y="114"/>
                  <a:pt x="844" y="108"/>
                </a:cubicBezTo>
                <a:cubicBezTo>
                  <a:pt x="842" y="119"/>
                  <a:pt x="839" y="128"/>
                  <a:pt x="838" y="138"/>
                </a:cubicBezTo>
                <a:cubicBezTo>
                  <a:pt x="837" y="140"/>
                  <a:pt x="836" y="146"/>
                  <a:pt x="835" y="150"/>
                </a:cubicBezTo>
                <a:cubicBezTo>
                  <a:pt x="835" y="152"/>
                  <a:pt x="836" y="153"/>
                  <a:pt x="838" y="152"/>
                </a:cubicBezTo>
                <a:cubicBezTo>
                  <a:pt x="840" y="150"/>
                  <a:pt x="839" y="147"/>
                  <a:pt x="840" y="145"/>
                </a:cubicBezTo>
                <a:cubicBezTo>
                  <a:pt x="841" y="145"/>
                  <a:pt x="841" y="144"/>
                  <a:pt x="842" y="145"/>
                </a:cubicBezTo>
                <a:cubicBezTo>
                  <a:pt x="842" y="150"/>
                  <a:pt x="840" y="156"/>
                  <a:pt x="840" y="160"/>
                </a:cubicBezTo>
                <a:cubicBezTo>
                  <a:pt x="840" y="161"/>
                  <a:pt x="840" y="162"/>
                  <a:pt x="840" y="163"/>
                </a:cubicBezTo>
                <a:cubicBezTo>
                  <a:pt x="840" y="163"/>
                  <a:pt x="840" y="164"/>
                  <a:pt x="841" y="164"/>
                </a:cubicBezTo>
                <a:cubicBezTo>
                  <a:pt x="841" y="164"/>
                  <a:pt x="841" y="164"/>
                  <a:pt x="842" y="164"/>
                </a:cubicBezTo>
                <a:cubicBezTo>
                  <a:pt x="842" y="159"/>
                  <a:pt x="846" y="156"/>
                  <a:pt x="846" y="151"/>
                </a:cubicBezTo>
                <a:cubicBezTo>
                  <a:pt x="847" y="150"/>
                  <a:pt x="848" y="149"/>
                  <a:pt x="849" y="149"/>
                </a:cubicBezTo>
                <a:cubicBezTo>
                  <a:pt x="849" y="147"/>
                  <a:pt x="850" y="145"/>
                  <a:pt x="850" y="143"/>
                </a:cubicBezTo>
                <a:cubicBezTo>
                  <a:pt x="850" y="142"/>
                  <a:pt x="850" y="142"/>
                  <a:pt x="850" y="142"/>
                </a:cubicBezTo>
                <a:cubicBezTo>
                  <a:pt x="851" y="137"/>
                  <a:pt x="851" y="133"/>
                  <a:pt x="853" y="129"/>
                </a:cubicBezTo>
                <a:cubicBezTo>
                  <a:pt x="853" y="133"/>
                  <a:pt x="852" y="136"/>
                  <a:pt x="851" y="140"/>
                </a:cubicBezTo>
                <a:cubicBezTo>
                  <a:pt x="851" y="140"/>
                  <a:pt x="852" y="141"/>
                  <a:pt x="852" y="141"/>
                </a:cubicBezTo>
                <a:cubicBezTo>
                  <a:pt x="851" y="144"/>
                  <a:pt x="850" y="149"/>
                  <a:pt x="849" y="152"/>
                </a:cubicBezTo>
                <a:cubicBezTo>
                  <a:pt x="850" y="153"/>
                  <a:pt x="851" y="153"/>
                  <a:pt x="851" y="152"/>
                </a:cubicBezTo>
                <a:cubicBezTo>
                  <a:pt x="851" y="152"/>
                  <a:pt x="851" y="153"/>
                  <a:pt x="851" y="153"/>
                </a:cubicBezTo>
                <a:cubicBezTo>
                  <a:pt x="851" y="153"/>
                  <a:pt x="851" y="153"/>
                  <a:pt x="852" y="153"/>
                </a:cubicBezTo>
                <a:cubicBezTo>
                  <a:pt x="851" y="155"/>
                  <a:pt x="851" y="155"/>
                  <a:pt x="851" y="157"/>
                </a:cubicBezTo>
                <a:cubicBezTo>
                  <a:pt x="851" y="158"/>
                  <a:pt x="851" y="158"/>
                  <a:pt x="852" y="158"/>
                </a:cubicBezTo>
                <a:cubicBezTo>
                  <a:pt x="852" y="156"/>
                  <a:pt x="853" y="155"/>
                  <a:pt x="853" y="153"/>
                </a:cubicBezTo>
                <a:cubicBezTo>
                  <a:pt x="853" y="152"/>
                  <a:pt x="853" y="151"/>
                  <a:pt x="853" y="151"/>
                </a:cubicBezTo>
                <a:cubicBezTo>
                  <a:pt x="853" y="150"/>
                  <a:pt x="853" y="150"/>
                  <a:pt x="854" y="150"/>
                </a:cubicBezTo>
                <a:cubicBezTo>
                  <a:pt x="854" y="149"/>
                  <a:pt x="853" y="149"/>
                  <a:pt x="853" y="148"/>
                </a:cubicBezTo>
                <a:cubicBezTo>
                  <a:pt x="853" y="148"/>
                  <a:pt x="854" y="148"/>
                  <a:pt x="854" y="147"/>
                </a:cubicBezTo>
                <a:cubicBezTo>
                  <a:pt x="855" y="145"/>
                  <a:pt x="854" y="143"/>
                  <a:pt x="855" y="141"/>
                </a:cubicBezTo>
                <a:cubicBezTo>
                  <a:pt x="855" y="140"/>
                  <a:pt x="856" y="139"/>
                  <a:pt x="857" y="137"/>
                </a:cubicBezTo>
                <a:cubicBezTo>
                  <a:pt x="857" y="138"/>
                  <a:pt x="856" y="139"/>
                  <a:pt x="856" y="140"/>
                </a:cubicBezTo>
                <a:cubicBezTo>
                  <a:pt x="855" y="144"/>
                  <a:pt x="856" y="148"/>
                  <a:pt x="855" y="151"/>
                </a:cubicBezTo>
                <a:cubicBezTo>
                  <a:pt x="856" y="152"/>
                  <a:pt x="856" y="151"/>
                  <a:pt x="857" y="151"/>
                </a:cubicBezTo>
                <a:cubicBezTo>
                  <a:pt x="857" y="150"/>
                  <a:pt x="857" y="149"/>
                  <a:pt x="857" y="148"/>
                </a:cubicBezTo>
                <a:cubicBezTo>
                  <a:pt x="857" y="148"/>
                  <a:pt x="857" y="149"/>
                  <a:pt x="857" y="148"/>
                </a:cubicBezTo>
                <a:cubicBezTo>
                  <a:pt x="857" y="146"/>
                  <a:pt x="857" y="144"/>
                  <a:pt x="858" y="141"/>
                </a:cubicBezTo>
                <a:cubicBezTo>
                  <a:pt x="858" y="141"/>
                  <a:pt x="858" y="140"/>
                  <a:pt x="859" y="141"/>
                </a:cubicBezTo>
                <a:cubicBezTo>
                  <a:pt x="859" y="140"/>
                  <a:pt x="859" y="140"/>
                  <a:pt x="860" y="140"/>
                </a:cubicBezTo>
                <a:cubicBezTo>
                  <a:pt x="860" y="139"/>
                  <a:pt x="859" y="140"/>
                  <a:pt x="859" y="140"/>
                </a:cubicBezTo>
                <a:cubicBezTo>
                  <a:pt x="860" y="139"/>
                  <a:pt x="859" y="138"/>
                  <a:pt x="860" y="138"/>
                </a:cubicBezTo>
                <a:cubicBezTo>
                  <a:pt x="860" y="134"/>
                  <a:pt x="861" y="132"/>
                  <a:pt x="861" y="128"/>
                </a:cubicBezTo>
                <a:cubicBezTo>
                  <a:pt x="861" y="131"/>
                  <a:pt x="861" y="134"/>
                  <a:pt x="860" y="137"/>
                </a:cubicBezTo>
                <a:cubicBezTo>
                  <a:pt x="860" y="138"/>
                  <a:pt x="861" y="137"/>
                  <a:pt x="861" y="138"/>
                </a:cubicBezTo>
                <a:cubicBezTo>
                  <a:pt x="861" y="139"/>
                  <a:pt x="860" y="139"/>
                  <a:pt x="860" y="140"/>
                </a:cubicBezTo>
                <a:cubicBezTo>
                  <a:pt x="860" y="141"/>
                  <a:pt x="860" y="142"/>
                  <a:pt x="860" y="143"/>
                </a:cubicBezTo>
                <a:cubicBezTo>
                  <a:pt x="860" y="144"/>
                  <a:pt x="859" y="145"/>
                  <a:pt x="859" y="146"/>
                </a:cubicBezTo>
                <a:cubicBezTo>
                  <a:pt x="860" y="147"/>
                  <a:pt x="860" y="148"/>
                  <a:pt x="860" y="149"/>
                </a:cubicBezTo>
                <a:cubicBezTo>
                  <a:pt x="860" y="150"/>
                  <a:pt x="860" y="149"/>
                  <a:pt x="860" y="150"/>
                </a:cubicBezTo>
                <a:cubicBezTo>
                  <a:pt x="861" y="151"/>
                  <a:pt x="861" y="150"/>
                  <a:pt x="862" y="150"/>
                </a:cubicBezTo>
                <a:cubicBezTo>
                  <a:pt x="862" y="151"/>
                  <a:pt x="861" y="150"/>
                  <a:pt x="861" y="151"/>
                </a:cubicBezTo>
                <a:cubicBezTo>
                  <a:pt x="861" y="151"/>
                  <a:pt x="861" y="152"/>
                  <a:pt x="862" y="152"/>
                </a:cubicBezTo>
                <a:cubicBezTo>
                  <a:pt x="861" y="154"/>
                  <a:pt x="861" y="155"/>
                  <a:pt x="861" y="157"/>
                </a:cubicBezTo>
                <a:cubicBezTo>
                  <a:pt x="861" y="157"/>
                  <a:pt x="861" y="156"/>
                  <a:pt x="861" y="157"/>
                </a:cubicBezTo>
                <a:cubicBezTo>
                  <a:pt x="861" y="157"/>
                  <a:pt x="861" y="160"/>
                  <a:pt x="861" y="160"/>
                </a:cubicBezTo>
                <a:cubicBezTo>
                  <a:pt x="861" y="162"/>
                  <a:pt x="861" y="163"/>
                  <a:pt x="860" y="165"/>
                </a:cubicBezTo>
                <a:cubicBezTo>
                  <a:pt x="860" y="166"/>
                  <a:pt x="861" y="165"/>
                  <a:pt x="861" y="166"/>
                </a:cubicBezTo>
                <a:cubicBezTo>
                  <a:pt x="861" y="167"/>
                  <a:pt x="861" y="168"/>
                  <a:pt x="860" y="169"/>
                </a:cubicBezTo>
                <a:cubicBezTo>
                  <a:pt x="861" y="170"/>
                  <a:pt x="861" y="172"/>
                  <a:pt x="860" y="173"/>
                </a:cubicBezTo>
                <a:cubicBezTo>
                  <a:pt x="861" y="173"/>
                  <a:pt x="861" y="172"/>
                  <a:pt x="862" y="172"/>
                </a:cubicBezTo>
                <a:cubicBezTo>
                  <a:pt x="862" y="172"/>
                  <a:pt x="861" y="173"/>
                  <a:pt x="861" y="174"/>
                </a:cubicBezTo>
                <a:cubicBezTo>
                  <a:pt x="861" y="178"/>
                  <a:pt x="862" y="181"/>
                  <a:pt x="861" y="186"/>
                </a:cubicBezTo>
                <a:cubicBezTo>
                  <a:pt x="861" y="187"/>
                  <a:pt x="862" y="187"/>
                  <a:pt x="861" y="188"/>
                </a:cubicBezTo>
                <a:cubicBezTo>
                  <a:pt x="861" y="188"/>
                  <a:pt x="862" y="188"/>
                  <a:pt x="862" y="188"/>
                </a:cubicBezTo>
                <a:cubicBezTo>
                  <a:pt x="862" y="190"/>
                  <a:pt x="860" y="196"/>
                  <a:pt x="862" y="198"/>
                </a:cubicBezTo>
                <a:cubicBezTo>
                  <a:pt x="861" y="198"/>
                  <a:pt x="861" y="197"/>
                  <a:pt x="861" y="198"/>
                </a:cubicBezTo>
                <a:cubicBezTo>
                  <a:pt x="861" y="199"/>
                  <a:pt x="860" y="200"/>
                  <a:pt x="861" y="201"/>
                </a:cubicBezTo>
                <a:cubicBezTo>
                  <a:pt x="861" y="204"/>
                  <a:pt x="860" y="206"/>
                  <a:pt x="861" y="208"/>
                </a:cubicBezTo>
                <a:cubicBezTo>
                  <a:pt x="860" y="209"/>
                  <a:pt x="860" y="210"/>
                  <a:pt x="860" y="210"/>
                </a:cubicBezTo>
                <a:cubicBezTo>
                  <a:pt x="860" y="211"/>
                  <a:pt x="860" y="213"/>
                  <a:pt x="860" y="214"/>
                </a:cubicBezTo>
                <a:cubicBezTo>
                  <a:pt x="859" y="231"/>
                  <a:pt x="857" y="248"/>
                  <a:pt x="857" y="264"/>
                </a:cubicBezTo>
                <a:cubicBezTo>
                  <a:pt x="856" y="268"/>
                  <a:pt x="857" y="273"/>
                  <a:pt x="857" y="277"/>
                </a:cubicBezTo>
                <a:cubicBezTo>
                  <a:pt x="857" y="277"/>
                  <a:pt x="857" y="277"/>
                  <a:pt x="857" y="278"/>
                </a:cubicBezTo>
                <a:cubicBezTo>
                  <a:pt x="857" y="279"/>
                  <a:pt x="857" y="279"/>
                  <a:pt x="857" y="279"/>
                </a:cubicBezTo>
                <a:cubicBezTo>
                  <a:pt x="857" y="280"/>
                  <a:pt x="857" y="281"/>
                  <a:pt x="857" y="282"/>
                </a:cubicBezTo>
                <a:cubicBezTo>
                  <a:pt x="857" y="291"/>
                  <a:pt x="857" y="302"/>
                  <a:pt x="859" y="311"/>
                </a:cubicBezTo>
                <a:cubicBezTo>
                  <a:pt x="858" y="317"/>
                  <a:pt x="860" y="324"/>
                  <a:pt x="860" y="331"/>
                </a:cubicBezTo>
                <a:cubicBezTo>
                  <a:pt x="860" y="334"/>
                  <a:pt x="860" y="336"/>
                  <a:pt x="860" y="339"/>
                </a:cubicBezTo>
                <a:cubicBezTo>
                  <a:pt x="861" y="340"/>
                  <a:pt x="861" y="342"/>
                  <a:pt x="861" y="343"/>
                </a:cubicBezTo>
                <a:cubicBezTo>
                  <a:pt x="861" y="345"/>
                  <a:pt x="861" y="347"/>
                  <a:pt x="861" y="349"/>
                </a:cubicBezTo>
                <a:cubicBezTo>
                  <a:pt x="861" y="350"/>
                  <a:pt x="861" y="350"/>
                  <a:pt x="861" y="350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0" y="350"/>
                  <a:pt x="860" y="350"/>
                </a:cubicBezTo>
                <a:cubicBezTo>
                  <a:pt x="859" y="350"/>
                  <a:pt x="858" y="350"/>
                  <a:pt x="857" y="349"/>
                </a:cubicBezTo>
                <a:cubicBezTo>
                  <a:pt x="854" y="349"/>
                  <a:pt x="853" y="349"/>
                  <a:pt x="851" y="348"/>
                </a:cubicBezTo>
                <a:cubicBezTo>
                  <a:pt x="843" y="346"/>
                  <a:pt x="834" y="342"/>
                  <a:pt x="826" y="340"/>
                </a:cubicBezTo>
                <a:cubicBezTo>
                  <a:pt x="824" y="340"/>
                  <a:pt x="821" y="338"/>
                  <a:pt x="819" y="338"/>
                </a:cubicBezTo>
                <a:cubicBezTo>
                  <a:pt x="818" y="338"/>
                  <a:pt x="817" y="338"/>
                  <a:pt x="816" y="337"/>
                </a:cubicBezTo>
                <a:cubicBezTo>
                  <a:pt x="812" y="336"/>
                  <a:pt x="807" y="334"/>
                  <a:pt x="803" y="334"/>
                </a:cubicBezTo>
                <a:cubicBezTo>
                  <a:pt x="801" y="333"/>
                  <a:pt x="799" y="332"/>
                  <a:pt x="797" y="331"/>
                </a:cubicBezTo>
                <a:cubicBezTo>
                  <a:pt x="794" y="331"/>
                  <a:pt x="792" y="330"/>
                  <a:pt x="790" y="330"/>
                </a:cubicBezTo>
                <a:cubicBezTo>
                  <a:pt x="789" y="329"/>
                  <a:pt x="788" y="329"/>
                  <a:pt x="788" y="329"/>
                </a:cubicBezTo>
                <a:cubicBezTo>
                  <a:pt x="787" y="329"/>
                  <a:pt x="787" y="329"/>
                  <a:pt x="786" y="328"/>
                </a:cubicBezTo>
                <a:cubicBezTo>
                  <a:pt x="783" y="328"/>
                  <a:pt x="779" y="327"/>
                  <a:pt x="776" y="325"/>
                </a:cubicBezTo>
                <a:cubicBezTo>
                  <a:pt x="775" y="325"/>
                  <a:pt x="775" y="325"/>
                  <a:pt x="775" y="326"/>
                </a:cubicBezTo>
                <a:cubicBezTo>
                  <a:pt x="773" y="324"/>
                  <a:pt x="770" y="325"/>
                  <a:pt x="768" y="324"/>
                </a:cubicBezTo>
                <a:cubicBezTo>
                  <a:pt x="767" y="324"/>
                  <a:pt x="767" y="324"/>
                  <a:pt x="767" y="324"/>
                </a:cubicBezTo>
                <a:cubicBezTo>
                  <a:pt x="766" y="323"/>
                  <a:pt x="765" y="323"/>
                  <a:pt x="763" y="323"/>
                </a:cubicBezTo>
                <a:cubicBezTo>
                  <a:pt x="759" y="321"/>
                  <a:pt x="755" y="321"/>
                  <a:pt x="751" y="319"/>
                </a:cubicBezTo>
                <a:cubicBezTo>
                  <a:pt x="749" y="320"/>
                  <a:pt x="746" y="319"/>
                  <a:pt x="744" y="318"/>
                </a:cubicBezTo>
                <a:cubicBezTo>
                  <a:pt x="743" y="318"/>
                  <a:pt x="743" y="319"/>
                  <a:pt x="742" y="318"/>
                </a:cubicBezTo>
                <a:cubicBezTo>
                  <a:pt x="741" y="318"/>
                  <a:pt x="741" y="318"/>
                  <a:pt x="741" y="318"/>
                </a:cubicBezTo>
                <a:cubicBezTo>
                  <a:pt x="740" y="318"/>
                  <a:pt x="740" y="318"/>
                  <a:pt x="739" y="318"/>
                </a:cubicBezTo>
                <a:cubicBezTo>
                  <a:pt x="738" y="317"/>
                  <a:pt x="738" y="317"/>
                  <a:pt x="737" y="316"/>
                </a:cubicBezTo>
                <a:cubicBezTo>
                  <a:pt x="736" y="316"/>
                  <a:pt x="736" y="317"/>
                  <a:pt x="735" y="316"/>
                </a:cubicBezTo>
                <a:cubicBezTo>
                  <a:pt x="734" y="316"/>
                  <a:pt x="733" y="315"/>
                  <a:pt x="733" y="315"/>
                </a:cubicBezTo>
                <a:cubicBezTo>
                  <a:pt x="731" y="315"/>
                  <a:pt x="729" y="316"/>
                  <a:pt x="727" y="314"/>
                </a:cubicBezTo>
                <a:cubicBezTo>
                  <a:pt x="725" y="314"/>
                  <a:pt x="724" y="313"/>
                  <a:pt x="722" y="313"/>
                </a:cubicBezTo>
                <a:cubicBezTo>
                  <a:pt x="721" y="313"/>
                  <a:pt x="720" y="313"/>
                  <a:pt x="719" y="313"/>
                </a:cubicBezTo>
                <a:cubicBezTo>
                  <a:pt x="718" y="313"/>
                  <a:pt x="718" y="313"/>
                  <a:pt x="717" y="313"/>
                </a:cubicBezTo>
                <a:cubicBezTo>
                  <a:pt x="715" y="312"/>
                  <a:pt x="713" y="313"/>
                  <a:pt x="711" y="311"/>
                </a:cubicBezTo>
                <a:cubicBezTo>
                  <a:pt x="708" y="312"/>
                  <a:pt x="703" y="309"/>
                  <a:pt x="701" y="311"/>
                </a:cubicBezTo>
                <a:cubicBezTo>
                  <a:pt x="701" y="312"/>
                  <a:pt x="700" y="313"/>
                  <a:pt x="699" y="313"/>
                </a:cubicBezTo>
                <a:cubicBezTo>
                  <a:pt x="698" y="313"/>
                  <a:pt x="698" y="312"/>
                  <a:pt x="697" y="311"/>
                </a:cubicBezTo>
                <a:cubicBezTo>
                  <a:pt x="696" y="311"/>
                  <a:pt x="693" y="310"/>
                  <a:pt x="692" y="310"/>
                </a:cubicBezTo>
                <a:cubicBezTo>
                  <a:pt x="691" y="310"/>
                  <a:pt x="691" y="311"/>
                  <a:pt x="690" y="311"/>
                </a:cubicBezTo>
                <a:cubicBezTo>
                  <a:pt x="689" y="311"/>
                  <a:pt x="688" y="309"/>
                  <a:pt x="687" y="309"/>
                </a:cubicBezTo>
                <a:cubicBezTo>
                  <a:pt x="686" y="309"/>
                  <a:pt x="685" y="310"/>
                  <a:pt x="684" y="310"/>
                </a:cubicBezTo>
                <a:cubicBezTo>
                  <a:pt x="683" y="309"/>
                  <a:pt x="682" y="308"/>
                  <a:pt x="682" y="307"/>
                </a:cubicBezTo>
                <a:cubicBezTo>
                  <a:pt x="682" y="307"/>
                  <a:pt x="682" y="307"/>
                  <a:pt x="681" y="307"/>
                </a:cubicBezTo>
                <a:cubicBezTo>
                  <a:pt x="680" y="305"/>
                  <a:pt x="677" y="304"/>
                  <a:pt x="674" y="304"/>
                </a:cubicBezTo>
                <a:cubicBezTo>
                  <a:pt x="674" y="303"/>
                  <a:pt x="673" y="303"/>
                  <a:pt x="673" y="303"/>
                </a:cubicBezTo>
                <a:cubicBezTo>
                  <a:pt x="670" y="302"/>
                  <a:pt x="668" y="299"/>
                  <a:pt x="666" y="296"/>
                </a:cubicBezTo>
                <a:cubicBezTo>
                  <a:pt x="666" y="296"/>
                  <a:pt x="665" y="296"/>
                  <a:pt x="665" y="295"/>
                </a:cubicBezTo>
                <a:cubicBezTo>
                  <a:pt x="664" y="294"/>
                  <a:pt x="664" y="293"/>
                  <a:pt x="663" y="292"/>
                </a:cubicBezTo>
                <a:cubicBezTo>
                  <a:pt x="663" y="291"/>
                  <a:pt x="662" y="291"/>
                  <a:pt x="662" y="290"/>
                </a:cubicBezTo>
                <a:cubicBezTo>
                  <a:pt x="662" y="288"/>
                  <a:pt x="661" y="287"/>
                  <a:pt x="660" y="286"/>
                </a:cubicBezTo>
                <a:cubicBezTo>
                  <a:pt x="660" y="285"/>
                  <a:pt x="659" y="284"/>
                  <a:pt x="659" y="283"/>
                </a:cubicBezTo>
                <a:cubicBezTo>
                  <a:pt x="658" y="281"/>
                  <a:pt x="659" y="279"/>
                  <a:pt x="658" y="277"/>
                </a:cubicBezTo>
                <a:cubicBezTo>
                  <a:pt x="659" y="274"/>
                  <a:pt x="659" y="271"/>
                  <a:pt x="660" y="267"/>
                </a:cubicBezTo>
                <a:cubicBezTo>
                  <a:pt x="660" y="267"/>
                  <a:pt x="659" y="267"/>
                  <a:pt x="660" y="266"/>
                </a:cubicBezTo>
                <a:cubicBezTo>
                  <a:pt x="661" y="265"/>
                  <a:pt x="661" y="263"/>
                  <a:pt x="662" y="261"/>
                </a:cubicBezTo>
                <a:cubicBezTo>
                  <a:pt x="663" y="261"/>
                  <a:pt x="663" y="260"/>
                  <a:pt x="664" y="260"/>
                </a:cubicBezTo>
                <a:cubicBezTo>
                  <a:pt x="665" y="259"/>
                  <a:pt x="665" y="258"/>
                  <a:pt x="666" y="257"/>
                </a:cubicBezTo>
                <a:cubicBezTo>
                  <a:pt x="670" y="256"/>
                  <a:pt x="673" y="253"/>
                  <a:pt x="677" y="251"/>
                </a:cubicBezTo>
                <a:cubicBezTo>
                  <a:pt x="677" y="251"/>
                  <a:pt x="678" y="251"/>
                  <a:pt x="678" y="251"/>
                </a:cubicBezTo>
                <a:cubicBezTo>
                  <a:pt x="680" y="250"/>
                  <a:pt x="682" y="250"/>
                  <a:pt x="684" y="249"/>
                </a:cubicBezTo>
                <a:cubicBezTo>
                  <a:pt x="685" y="248"/>
                  <a:pt x="687" y="249"/>
                  <a:pt x="689" y="249"/>
                </a:cubicBezTo>
                <a:cubicBezTo>
                  <a:pt x="690" y="249"/>
                  <a:pt x="690" y="248"/>
                  <a:pt x="692" y="249"/>
                </a:cubicBezTo>
                <a:cubicBezTo>
                  <a:pt x="693" y="249"/>
                  <a:pt x="695" y="248"/>
                  <a:pt x="696" y="248"/>
                </a:cubicBezTo>
                <a:cubicBezTo>
                  <a:pt x="698" y="248"/>
                  <a:pt x="700" y="249"/>
                  <a:pt x="701" y="250"/>
                </a:cubicBezTo>
                <a:cubicBezTo>
                  <a:pt x="702" y="250"/>
                  <a:pt x="703" y="249"/>
                  <a:pt x="704" y="250"/>
                </a:cubicBezTo>
                <a:cubicBezTo>
                  <a:pt x="705" y="250"/>
                  <a:pt x="706" y="252"/>
                  <a:pt x="707" y="252"/>
                </a:cubicBezTo>
                <a:close/>
                <a:moveTo>
                  <a:pt x="858" y="156"/>
                </a:moveTo>
                <a:cubicBezTo>
                  <a:pt x="858" y="156"/>
                  <a:pt x="858" y="156"/>
                  <a:pt x="858" y="156"/>
                </a:cubicBezTo>
                <a:cubicBezTo>
                  <a:pt x="858" y="157"/>
                  <a:pt x="859" y="156"/>
                  <a:pt x="858" y="156"/>
                </a:cubicBezTo>
                <a:close/>
                <a:moveTo>
                  <a:pt x="859" y="156"/>
                </a:moveTo>
                <a:cubicBezTo>
                  <a:pt x="860" y="155"/>
                  <a:pt x="859" y="154"/>
                  <a:pt x="860" y="152"/>
                </a:cubicBezTo>
                <a:cubicBezTo>
                  <a:pt x="859" y="152"/>
                  <a:pt x="859" y="152"/>
                  <a:pt x="860" y="151"/>
                </a:cubicBezTo>
                <a:cubicBezTo>
                  <a:pt x="859" y="150"/>
                  <a:pt x="860" y="148"/>
                  <a:pt x="858" y="148"/>
                </a:cubicBezTo>
                <a:cubicBezTo>
                  <a:pt x="858" y="149"/>
                  <a:pt x="858" y="150"/>
                  <a:pt x="857" y="151"/>
                </a:cubicBezTo>
                <a:cubicBezTo>
                  <a:pt x="857" y="151"/>
                  <a:pt x="858" y="151"/>
                  <a:pt x="858" y="151"/>
                </a:cubicBezTo>
                <a:cubicBezTo>
                  <a:pt x="858" y="152"/>
                  <a:pt x="858" y="154"/>
                  <a:pt x="858" y="156"/>
                </a:cubicBezTo>
                <a:cubicBezTo>
                  <a:pt x="858" y="156"/>
                  <a:pt x="858" y="155"/>
                  <a:pt x="859" y="156"/>
                </a:cubicBezTo>
                <a:close/>
              </a:path>
            </a:pathLst>
          </a:custGeom>
          <a:solidFill>
            <a:srgbClr val="0B35E5"/>
          </a:solidFill>
          <a:ln>
            <a:noFill/>
          </a:ln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defTabSz="457200" latinLnBrk="0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830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CEB6CFBD-2CD0-4DE8-A86F-4220D675329C}"/>
              </a:ext>
            </a:extLst>
          </p:cNvPr>
          <p:cNvGrpSpPr/>
          <p:nvPr/>
        </p:nvGrpSpPr>
        <p:grpSpPr>
          <a:xfrm>
            <a:off x="304365" y="628650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89EF8F-5D58-465E-888A-8DAF1B9BEFA9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522F10-A1A1-400F-AC34-893E8489B433}"/>
              </a:ext>
            </a:extLst>
          </p:cNvPr>
          <p:cNvSpPr/>
          <p:nvPr/>
        </p:nvSpPr>
        <p:spPr>
          <a:xfrm>
            <a:off x="591999" y="197307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ระเบิดจากข้างใน</a:t>
            </a:r>
            <a:r>
              <a:rPr lang="th-TH" sz="3300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C315-01D7-4ACE-BEE7-F228AD84F607}"/>
              </a:ext>
            </a:extLst>
          </p:cNvPr>
          <p:cNvSpPr txBox="1"/>
          <p:nvPr/>
        </p:nvSpPr>
        <p:spPr>
          <a:xfrm>
            <a:off x="591999" y="765211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เกิดจากความสมัครใจและมุ่งมั่นของผู้บริหาร / สมาชิกของชมรม / หน่วยงาน</a:t>
            </a:r>
            <a:b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ที่เข้าใจและอยากทำ ไม่ใช่การสั่งการให้ทำ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314198" y="2303207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601832" y="1871864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ใส่ใจแบบองค์รวม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601832" y="2439768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ทำอย่างเป็นระบบ ครบวงจร ต่อเนื่อง ผสมผสานกับกระบวนการทำงานปกติ</a:t>
            </a:r>
          </a:p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ของหน่วยงาน 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9B2F0F05-08B8-4907-94F3-C8B78F319C40}"/>
              </a:ext>
            </a:extLst>
          </p:cNvPr>
          <p:cNvGrpSpPr/>
          <p:nvPr/>
        </p:nvGrpSpPr>
        <p:grpSpPr>
          <a:xfrm>
            <a:off x="314198" y="3855109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51B3CB-9CD2-4812-93A0-17512A054574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5CC0A2-7045-4C21-AE2F-20AAD95B2C52}"/>
              </a:ext>
            </a:extLst>
          </p:cNvPr>
          <p:cNvSpPr/>
          <p:nvPr/>
        </p:nvSpPr>
        <p:spPr>
          <a:xfrm>
            <a:off x="601831" y="3423766"/>
            <a:ext cx="29795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ทำตามหลักความจริง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B403-9F0B-4981-95FF-3908B1481C89}"/>
              </a:ext>
            </a:extLst>
          </p:cNvPr>
          <p:cNvSpPr txBox="1"/>
          <p:nvPr/>
        </p:nvSpPr>
        <p:spPr>
          <a:xfrm>
            <a:off x="601832" y="3991670"/>
            <a:ext cx="7485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เริ่มจากเข้าใจความจริง สภาพความเป็นจริง ในบริบทของแต่ละหน่วยงาน</a:t>
            </a:r>
            <a:b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และลงมือปฏิบัติจริง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893102" y="0"/>
            <a:ext cx="250898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4316941" y="-4337480"/>
            <a:ext cx="259217" cy="8893103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ransition spd="med">
    <p:circl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CEB6CFBD-2CD0-4DE8-A86F-4220D675329C}"/>
              </a:ext>
            </a:extLst>
          </p:cNvPr>
          <p:cNvGrpSpPr/>
          <p:nvPr/>
        </p:nvGrpSpPr>
        <p:grpSpPr>
          <a:xfrm>
            <a:off x="297385" y="968362"/>
            <a:ext cx="8496735" cy="110490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89EF8F-5D58-465E-888A-8DAF1B9BEFA9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522F10-A1A1-400F-AC34-893E8489B433}"/>
              </a:ext>
            </a:extLst>
          </p:cNvPr>
          <p:cNvSpPr/>
          <p:nvPr/>
        </p:nvSpPr>
        <p:spPr>
          <a:xfrm>
            <a:off x="591999" y="197307"/>
            <a:ext cx="2554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การมีส่วนร่วม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6C315-01D7-4ACE-BEE7-F228AD84F607}"/>
              </a:ext>
            </a:extLst>
          </p:cNvPr>
          <p:cNvSpPr txBox="1"/>
          <p:nvPr/>
        </p:nvSpPr>
        <p:spPr>
          <a:xfrm>
            <a:off x="553063" y="1084825"/>
            <a:ext cx="7485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ต้องเปิดช่องทางให้มีส่วนร่วมอย่างกว้างขวางของคนทุกระดับ</a:t>
            </a:r>
            <a:b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ในทุกกระบวนการดำเนินงาน</a:t>
            </a:r>
            <a:endParaRPr lang="en-US" sz="28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306487" y="2858548"/>
            <a:ext cx="8496735" cy="1525843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594120" y="2427205"/>
            <a:ext cx="3512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ทำความดีเพื่อความดี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594121" y="2995109"/>
            <a:ext cx="7485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สู่ความดีงาม เป้าหมายไม่ใช่แค่ทำตามกระแส แก้ปัญหาเฉพาะหน้า</a:t>
            </a:r>
            <a:b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ต้องเป็นความคิด วิธีการ กิจกรรมเชิงบวก และสร้างสรรค์ </a:t>
            </a:r>
            <a:b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เน้นประโยชน์สุขส่วนรวมของคนทั้งในและนอกหน่วยงาน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0"/>
            <a:ext cx="739775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>
            <a:off x="8087033" y="0"/>
            <a:ext cx="219654" cy="5143500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512986"/>
      </p:ext>
    </p:extLst>
  </p:cSld>
  <p:clrMapOvr>
    <a:masterClrMapping/>
  </p:clrMapOvr>
  <p:transition spd="med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4">
            <a:extLst>
              <a:ext uri="{FF2B5EF4-FFF2-40B4-BE49-F238E27FC236}">
                <a16:creationId xmlns:a16="http://schemas.microsoft.com/office/drawing/2014/main" id="{AF6448EC-1C4A-41FF-9A71-658EC3EF597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784350" y="2571750"/>
            <a:ext cx="5143500" cy="0"/>
          </a:xfrm>
          <a:prstGeom prst="line">
            <a:avLst/>
          </a:prstGeom>
          <a:noFill/>
          <a:ln w="19050" cap="rnd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78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4F20B-0A13-4477-9678-D69CB02FD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b="10099"/>
          <a:stretch/>
        </p:blipFill>
        <p:spPr>
          <a:xfrm>
            <a:off x="4716016" y="267494"/>
            <a:ext cx="3617913" cy="46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1CA8AD5-45BE-48C3-B470-C5E376FA9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27534"/>
            <a:ext cx="4016373" cy="318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thaiDist" defTabSz="912791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45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มาตรา 5 </a:t>
            </a:r>
          </a:p>
          <a:p>
            <a:pPr algn="thaiDist" defTabSz="912791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มาตรฐานทางจริยธรรม คือ</a:t>
            </a:r>
          </a:p>
          <a:p>
            <a:pPr algn="thaiDist" defTabSz="912791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หลักเกณฑ์การประพฤติปฏิบัติอย่างมีคุณธรรม</a:t>
            </a:r>
            <a:br>
              <a:rPr kumimoji="1" lang="en-US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kumimoji="1" lang="th-TH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ของเจ้าหน้าที่ของรัฐ </a:t>
            </a:r>
            <a:br>
              <a:rPr kumimoji="1" lang="en-US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kumimoji="1" lang="th-TH" altLang="en-US" sz="3600" b="1" spc="-60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ซึ่งต้องประกอบด้วย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>
            <a:extLst>
              <a:ext uri="{FF2B5EF4-FFF2-40B4-BE49-F238E27FC236}">
                <a16:creationId xmlns:a16="http://schemas.microsoft.com/office/drawing/2014/main" id="{BD8A7ECF-6475-4551-814B-FF137585CCDF}"/>
              </a:ext>
            </a:extLst>
          </p:cNvPr>
          <p:cNvGrpSpPr/>
          <p:nvPr/>
        </p:nvGrpSpPr>
        <p:grpSpPr>
          <a:xfrm>
            <a:off x="594996" y="873127"/>
            <a:ext cx="8496735" cy="2490710"/>
            <a:chOff x="0" y="0"/>
            <a:chExt cx="3306445" cy="80043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480375F-F7AD-41E7-83EE-EA0FA86D071A}"/>
                </a:ext>
              </a:extLst>
            </p:cNvPr>
            <p:cNvSpPr/>
            <p:nvPr/>
          </p:nvSpPr>
          <p:spPr>
            <a:xfrm>
              <a:off x="0" y="0"/>
              <a:ext cx="3306445" cy="800439"/>
            </a:xfrm>
            <a:custGeom>
              <a:avLst/>
              <a:gdLst/>
              <a:ahLst/>
              <a:cxnLst/>
              <a:rect l="l" t="t" r="r" b="b"/>
              <a:pathLst>
                <a:path w="3306445" h="800439">
                  <a:moveTo>
                    <a:pt x="3181985" y="800439"/>
                  </a:moveTo>
                  <a:lnTo>
                    <a:pt x="124460" y="800439"/>
                  </a:lnTo>
                  <a:cubicBezTo>
                    <a:pt x="55880" y="800439"/>
                    <a:pt x="0" y="744559"/>
                    <a:pt x="0" y="6759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81985" y="0"/>
                  </a:lnTo>
                  <a:cubicBezTo>
                    <a:pt x="3250565" y="0"/>
                    <a:pt x="3306445" y="55880"/>
                    <a:pt x="3306445" y="124460"/>
                  </a:cubicBezTo>
                  <a:lnTo>
                    <a:pt x="3306445" y="675979"/>
                  </a:lnTo>
                  <a:cubicBezTo>
                    <a:pt x="3306445" y="744559"/>
                    <a:pt x="3250565" y="800439"/>
                    <a:pt x="3181985" y="80043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8064A5-D1A8-4C2C-B4F7-577FBFA5FDDE}"/>
              </a:ext>
            </a:extLst>
          </p:cNvPr>
          <p:cNvSpPr/>
          <p:nvPr/>
        </p:nvSpPr>
        <p:spPr>
          <a:xfrm>
            <a:off x="594996" y="272963"/>
            <a:ext cx="3512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th-TH" sz="33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สร้างเครือข่ายขยายผล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B8EF1-A39D-4BE8-BF2E-C382629D2107}"/>
              </a:ext>
            </a:extLst>
          </p:cNvPr>
          <p:cNvSpPr txBox="1"/>
          <p:nvPr/>
        </p:nvSpPr>
        <p:spPr>
          <a:xfrm>
            <a:off x="919024" y="1023502"/>
            <a:ext cx="7485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ต้องมีดีที่จะให้คนอื่นไปดู </a:t>
            </a:r>
          </a:p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เรียนรู้และแลกเปลี่ยนเรียนรู้</a:t>
            </a:r>
          </a:p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มีการจัดการความรู้ </a:t>
            </a:r>
          </a:p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- ยกย่องชื่นชมทั้งคนและงาน ต่อยอดไปทำเรื่องความดี</a:t>
            </a:r>
            <a:b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หรือนวัตกรรมอื่น ๆ โดยต้องมุ่งมั่นที่จะให้เกิดความยั่งยืน </a:t>
            </a:r>
          </a:p>
        </p:txBody>
      </p:sp>
      <p:grpSp>
        <p:nvGrpSpPr>
          <p:cNvPr id="20" name="Group 2">
            <a:extLst>
              <a:ext uri="{FF2B5EF4-FFF2-40B4-BE49-F238E27FC236}">
                <a16:creationId xmlns:a16="http://schemas.microsoft.com/office/drawing/2014/main" id="{1685315F-598F-4520-A106-2C3C412FA9D4}"/>
              </a:ext>
            </a:extLst>
          </p:cNvPr>
          <p:cNvGrpSpPr>
            <a:grpSpLocks/>
          </p:cNvGrpSpPr>
          <p:nvPr/>
        </p:nvGrpSpPr>
        <p:grpSpPr bwMode="auto">
          <a:xfrm>
            <a:off x="8404225" y="0"/>
            <a:ext cx="739775" cy="5143500"/>
            <a:chOff x="0" y="0"/>
            <a:chExt cx="2423582" cy="35451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2B0312F6-E242-4E3B-8927-40A0F528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">
            <a:extLst>
              <a:ext uri="{FF2B5EF4-FFF2-40B4-BE49-F238E27FC236}">
                <a16:creationId xmlns:a16="http://schemas.microsoft.com/office/drawing/2014/main" id="{9E5CCFA4-DFA3-4B16-8776-BBA16ECBD78E}"/>
              </a:ext>
            </a:extLst>
          </p:cNvPr>
          <p:cNvGrpSpPr>
            <a:grpSpLocks/>
          </p:cNvGrpSpPr>
          <p:nvPr/>
        </p:nvGrpSpPr>
        <p:grpSpPr bwMode="auto">
          <a:xfrm>
            <a:off x="8087033" y="0"/>
            <a:ext cx="219654" cy="5143500"/>
            <a:chOff x="0" y="0"/>
            <a:chExt cx="2423582" cy="3545138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195EEE5-0728-4D85-BA71-470AF59F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423582" cy="3545138"/>
            </a:xfrm>
            <a:custGeom>
              <a:avLst/>
              <a:gdLst>
                <a:gd name="T0" fmla="*/ 0 w 2423582"/>
                <a:gd name="T1" fmla="*/ 0 h 3545138"/>
                <a:gd name="T2" fmla="*/ 2423582 w 2423582"/>
                <a:gd name="T3" fmla="*/ 0 h 3545138"/>
                <a:gd name="T4" fmla="*/ 2423582 w 2423582"/>
                <a:gd name="T5" fmla="*/ 3545138 h 3545138"/>
                <a:gd name="T6" fmla="*/ 0 w 2423582"/>
                <a:gd name="T7" fmla="*/ 3545138 h 3545138"/>
                <a:gd name="T8" fmla="*/ 0 w 2423582"/>
                <a:gd name="T9" fmla="*/ 0 h 3545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23582" h="3545138">
                  <a:moveTo>
                    <a:pt x="0" y="0"/>
                  </a:moveTo>
                  <a:lnTo>
                    <a:pt x="2423582" y="0"/>
                  </a:lnTo>
                  <a:lnTo>
                    <a:pt x="2423582" y="3545138"/>
                  </a:lnTo>
                  <a:lnTo>
                    <a:pt x="0" y="3545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0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19C94D5-04AE-04C8-CDA6-BCE5EDB14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613" y="3382677"/>
            <a:ext cx="1963651" cy="17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40190"/>
      </p:ext>
    </p:extLst>
  </p:cSld>
  <p:clrMapOvr>
    <a:masterClrMapping/>
  </p:clrMapOvr>
  <p:transition spd="med">
    <p:circl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52F792-0D6E-467C-928C-C5C93AEA0711}"/>
              </a:ext>
            </a:extLst>
          </p:cNvPr>
          <p:cNvSpPr/>
          <p:nvPr/>
        </p:nvSpPr>
        <p:spPr>
          <a:xfrm>
            <a:off x="395536" y="0"/>
            <a:ext cx="7723589" cy="99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813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th-TH" altLang="en-US" sz="4800" b="1" spc="100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องค์กรคุณธรรมต้นแบบ </a:t>
            </a:r>
            <a:r>
              <a:rPr kumimoji="1" lang="th-TH" altLang="en-US" sz="4800" b="1" spc="100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ต้องทำเป็นระบบ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9F6B-9412-43E1-8081-35C4E9E4681C}"/>
              </a:ext>
            </a:extLst>
          </p:cNvPr>
          <p:cNvSpPr txBox="1"/>
          <p:nvPr/>
        </p:nvSpPr>
        <p:spPr>
          <a:xfrm>
            <a:off x="524455" y="1402736"/>
            <a:ext cx="555522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1.	ทำอย่างเป็นระบบ ครบวงจร </a:t>
            </a:r>
            <a:b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 และต้องต่อเนื่อง</a:t>
            </a:r>
          </a:p>
          <a:p>
            <a:pPr defTabSz="457200" latinLnBrk="0"/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2.	ผสมผสานกับกระบวนการทำงานปกติ</a:t>
            </a:r>
          </a:p>
          <a:p>
            <a:pPr defTabSz="457200" latinLnBrk="0"/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	ของหน่วยงาน </a:t>
            </a:r>
          </a:p>
          <a:p>
            <a:pPr defTabSz="457200" latinLnBrk="0"/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3.	ต้องเป็นระบบที่ง่ายต่อการเข้าใจ</a:t>
            </a:r>
            <a:b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 	และการปฏิบัติของผู้เกี่ยวข้อง </a:t>
            </a:r>
          </a:p>
          <a:p>
            <a:pPr defTabSz="457200" latinLnBrk="0"/>
            <a:r>
              <a:rPr lang="th-TH" sz="32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  	</a:t>
            </a:r>
            <a:r>
              <a:rPr lang="th-TH" sz="3600" b="1" dirty="0">
                <a:solidFill>
                  <a:srgbClr val="C000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โดยไม่ติดตำรา</a:t>
            </a:r>
            <a:endParaRPr lang="en-US" sz="3200" b="1" dirty="0">
              <a:solidFill>
                <a:srgbClr val="C0000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1058C234-377A-4F88-B543-1C4C8BA48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55" y="950734"/>
            <a:ext cx="4572001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7F813C-B7DC-1E81-0A42-E993A1A0F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766" y="1059582"/>
            <a:ext cx="2586234" cy="394414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1328"/>
            <a:ext cx="6096000" cy="565203"/>
          </a:xfrm>
          <a:noFill/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00B05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เราอยู่ในระดับไหนขององค์กรคุณธรรม</a:t>
            </a:r>
            <a:endParaRPr lang="en-US" sz="4000" b="1" dirty="0">
              <a:solidFill>
                <a:srgbClr val="00B05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1066801" y="730784"/>
          <a:ext cx="6096000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/>
          <p:cNvSpPr/>
          <p:nvPr/>
        </p:nvSpPr>
        <p:spPr>
          <a:xfrm>
            <a:off x="6415368" y="3347374"/>
            <a:ext cx="2728632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มีทีมงานที่จะมาช่วยกันทำ 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และมีแผนอยู่ในใจที่จะทำ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มีเรื่องดี ๆ ที่อยากทำชัดเจน</a:t>
            </a:r>
            <a:endParaRPr lang="en-US" sz="22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มีเจตนาที่ดี ที่จะพัฒนาองค์กร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ให้เป็นองค์กรคุณธรรม</a:t>
            </a:r>
            <a:endParaRPr lang="en-US" sz="22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768" y="2904438"/>
            <a:ext cx="28270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มีสิ่งดี ๆ หรือตัวอย่างเกิดขึ้น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มีเรื่องดี ๆ มีปัจจัยแวดล้อม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ที่เข้ามาสนับสนุนให้อยากทำ</a:t>
            </a:r>
            <a:b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ความดี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เกิดกิจกรรมต่อเนื่องในองค์กร     </a:t>
            </a:r>
          </a:p>
          <a:p>
            <a:pPr defTabSz="685800" latinLnBrk="0">
              <a:defRPr/>
            </a:pPr>
            <a:r>
              <a:rPr lang="th-TH" sz="22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องค์กรดูมีชีวิตชีวาขึ้น</a:t>
            </a:r>
            <a:endParaRPr lang="en-US" sz="22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20433" y="1111691"/>
            <a:ext cx="43476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latinLnBrk="0">
              <a:defRPr/>
            </a:pPr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มีดี ที่จะให้คนอื่นไปดู</a:t>
            </a:r>
          </a:p>
          <a:p>
            <a:pPr defTabSz="685800" latinLnBrk="0">
              <a:defRPr/>
            </a:pPr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ต่อยอดไปทำเรื่องความดีหรือนวัตกรรมอื่น ๆ </a:t>
            </a:r>
            <a:endParaRPr lang="en-US" sz="24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  <a:p>
            <a:pPr defTabSz="685800" latinLnBrk="0">
              <a:defRPr/>
            </a:pPr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- ปัญหาลดลง ความสุขเพิ่มมากขึ้นจริง</a:t>
            </a:r>
            <a:endParaRPr lang="en-US" sz="24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7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51155"/>
            <a:ext cx="5257800" cy="565203"/>
          </a:xfrm>
          <a:noFill/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chemeClr val="accent5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เราเป็นองค์กรคุณธรรม ประเภทไหน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71550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190500" y="1060448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387055" y="1493440"/>
            <a:ext cx="3308645" cy="90021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342900" y="1129329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ประเภทสนใจทำตามกฎหมาย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641074" y="1653435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มีนโยบายกำหนดให้ทำ อ้างต้องทำตาม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นโยบายผู้บริหาร หรือรัฐบาลให้ทำ</a:t>
            </a:r>
            <a:endParaRPr lang="en-US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92C7884D-8E98-42A3-B41B-3E3148C7EB20}"/>
              </a:ext>
            </a:extLst>
          </p:cNvPr>
          <p:cNvSpPr/>
          <p:nvPr/>
        </p:nvSpPr>
        <p:spPr>
          <a:xfrm>
            <a:off x="5174954" y="1309425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7" name="สี่เหลี่ยมผืนผ้า: มุมมน 44">
            <a:extLst>
              <a:ext uri="{FF2B5EF4-FFF2-40B4-BE49-F238E27FC236}">
                <a16:creationId xmlns:a16="http://schemas.microsoft.com/office/drawing/2014/main" id="{B55CB7D1-AA02-4BB6-8BA1-280FF949A523}"/>
              </a:ext>
            </a:extLst>
          </p:cNvPr>
          <p:cNvSpPr/>
          <p:nvPr/>
        </p:nvSpPr>
        <p:spPr>
          <a:xfrm>
            <a:off x="5371509" y="1742416"/>
            <a:ext cx="3308645" cy="90021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26F2D2-01AA-40BB-AB11-24297EE6864A}"/>
              </a:ext>
            </a:extLst>
          </p:cNvPr>
          <p:cNvSpPr txBox="1"/>
          <p:nvPr/>
        </p:nvSpPr>
        <p:spPr>
          <a:xfrm>
            <a:off x="5327354" y="1378305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ประเภทสำเร็จและได้ผล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03936B-DCDA-4449-A62A-CEC53313516F}"/>
              </a:ext>
            </a:extLst>
          </p:cNvPr>
          <p:cNvSpPr txBox="1"/>
          <p:nvPr/>
        </p:nvSpPr>
        <p:spPr>
          <a:xfrm>
            <a:off x="6104652" y="1888643"/>
            <a:ext cx="220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เห็นคนอื่นทำสำเร็จและได้ผล 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ก็ใคร่สนใจทำตามที่คนอื่นทำ</a:t>
            </a:r>
            <a:endParaRPr lang="en-US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23B65D24-7B61-4DCF-9292-70B3166E8BB0}"/>
              </a:ext>
            </a:extLst>
          </p:cNvPr>
          <p:cNvSpPr/>
          <p:nvPr/>
        </p:nvSpPr>
        <p:spPr>
          <a:xfrm>
            <a:off x="190500" y="2660648"/>
            <a:ext cx="4457700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: มุมมน 44">
            <a:extLst>
              <a:ext uri="{FF2B5EF4-FFF2-40B4-BE49-F238E27FC236}">
                <a16:creationId xmlns:a16="http://schemas.microsoft.com/office/drawing/2014/main" id="{D570BC02-CC23-460B-B331-01282F5159DA}"/>
              </a:ext>
            </a:extLst>
          </p:cNvPr>
          <p:cNvSpPr/>
          <p:nvPr/>
        </p:nvSpPr>
        <p:spPr>
          <a:xfrm>
            <a:off x="387055" y="3093639"/>
            <a:ext cx="4489745" cy="1154162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13634-7868-40F5-9C90-F3D04D3D4164}"/>
              </a:ext>
            </a:extLst>
          </p:cNvPr>
          <p:cNvSpPr txBox="1"/>
          <p:nvPr/>
        </p:nvSpPr>
        <p:spPr>
          <a:xfrm>
            <a:off x="342900" y="2729529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ประเภททำเพราะเห็นว่า ทำแล้วดี ได้ประโยชน์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F5648-7B1B-4A14-B31B-F67DDD69FCE7}"/>
              </a:ext>
            </a:extLst>
          </p:cNvPr>
          <p:cNvSpPr txBox="1"/>
          <p:nvPr/>
        </p:nvSpPr>
        <p:spPr>
          <a:xfrm>
            <a:off x="641074" y="3253635"/>
            <a:ext cx="4081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แต่ยังคงติดอยู่กับกิจกรรม มองว่ากิจกรรมจะช่วย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ทำให้เกิดการพัฒนาคุณธรรม และทำให้คนเปลี่ยนแปลง 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ยังก้าวไปสู่ระดับองค์กรยังไม่ได้</a:t>
            </a:r>
            <a:endParaRPr lang="en-US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5" name="Rounded Rectangle 19">
            <a:extLst>
              <a:ext uri="{FF2B5EF4-FFF2-40B4-BE49-F238E27FC236}">
                <a16:creationId xmlns:a16="http://schemas.microsoft.com/office/drawing/2014/main" id="{772BBF46-1719-4D2B-8F9C-B0D5F6CAC56C}"/>
              </a:ext>
            </a:extLst>
          </p:cNvPr>
          <p:cNvSpPr/>
          <p:nvPr/>
        </p:nvSpPr>
        <p:spPr>
          <a:xfrm>
            <a:off x="5130819" y="3460748"/>
            <a:ext cx="3747093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6" name="สี่เหลี่ยมผืนผ้า: มุมมน 44">
            <a:extLst>
              <a:ext uri="{FF2B5EF4-FFF2-40B4-BE49-F238E27FC236}">
                <a16:creationId xmlns:a16="http://schemas.microsoft.com/office/drawing/2014/main" id="{C79F3E39-2CCD-4961-B58A-29E8E87272A4}"/>
              </a:ext>
            </a:extLst>
          </p:cNvPr>
          <p:cNvSpPr/>
          <p:nvPr/>
        </p:nvSpPr>
        <p:spPr>
          <a:xfrm>
            <a:off x="5327374" y="3893739"/>
            <a:ext cx="3308645" cy="1014809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9F6EF0-F7EA-483B-8C01-A16BE22C718C}"/>
              </a:ext>
            </a:extLst>
          </p:cNvPr>
          <p:cNvSpPr txBox="1"/>
          <p:nvPr/>
        </p:nvSpPr>
        <p:spPr>
          <a:xfrm>
            <a:off x="5283219" y="3529629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ประเภทที่ทำด้วยความจริงใจ</a:t>
            </a:r>
            <a:endParaRPr lang="en-US" sz="2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26BBCA-9119-4DA0-BB89-BD8A3A5EBD17}"/>
              </a:ext>
            </a:extLst>
          </p:cNvPr>
          <p:cNvSpPr txBox="1"/>
          <p:nvPr/>
        </p:nvSpPr>
        <p:spPr>
          <a:xfrm>
            <a:off x="5539994" y="3962562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มุ่งมั่นที่จะดำเนินการให้เกิดผลจริง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เพื่อการเปลี่ยนแปลงในองค์กร </a:t>
            </a:r>
          </a:p>
          <a:p>
            <a:pPr defTabSz="457200" latinLnBrk="0"/>
            <a:r>
              <a:rPr lang="th-TH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เป็นองค์กรที่ให้ความสำคัญด้านคุณธรรม</a:t>
            </a:r>
            <a:endParaRPr lang="en-US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0294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33530"/>
            <a:ext cx="5951650" cy="565203"/>
          </a:xfrm>
          <a:noFill/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chemeClr val="accent5">
                    <a:lumMod val="50000"/>
                  </a:schemeClr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เราเป็นองค์กรคุณธรรม ประเภทไหน (ต่อ)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23B65D24-7B61-4DCF-9292-70B3166E8BB0}"/>
              </a:ext>
            </a:extLst>
          </p:cNvPr>
          <p:cNvSpPr/>
          <p:nvPr/>
        </p:nvSpPr>
        <p:spPr>
          <a:xfrm>
            <a:off x="3347864" y="1129327"/>
            <a:ext cx="5186536" cy="564940"/>
          </a:xfrm>
          <a:prstGeom prst="roundRect">
            <a:avLst/>
          </a:prstGeom>
          <a:solidFill>
            <a:srgbClr val="EEECE1">
              <a:lumMod val="75000"/>
            </a:srgbClr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: มุมมน 44">
            <a:extLst>
              <a:ext uri="{FF2B5EF4-FFF2-40B4-BE49-F238E27FC236}">
                <a16:creationId xmlns:a16="http://schemas.microsoft.com/office/drawing/2014/main" id="{D570BC02-CC23-460B-B331-01282F5159DA}"/>
              </a:ext>
            </a:extLst>
          </p:cNvPr>
          <p:cNvSpPr/>
          <p:nvPr/>
        </p:nvSpPr>
        <p:spPr>
          <a:xfrm>
            <a:off x="2498207" y="1731627"/>
            <a:ext cx="6150494" cy="3227903"/>
          </a:xfrm>
          <a:prstGeom prst="roundRect">
            <a:avLst/>
          </a:prstGeom>
          <a:solidFill>
            <a:srgbClr val="800000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713634-7868-40F5-9C90-F3D04D3D4164}"/>
              </a:ext>
            </a:extLst>
          </p:cNvPr>
          <p:cNvSpPr txBox="1"/>
          <p:nvPr/>
        </p:nvSpPr>
        <p:spPr>
          <a:xfrm>
            <a:off x="3667913" y="1139813"/>
            <a:ext cx="4546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8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ประเภทที่มุ่งมั่น ที่จะทำให้เกิดความยั่งยืน</a:t>
            </a:r>
            <a:endParaRPr lang="en-US" sz="28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F5648-7B1B-4A14-B31B-F67DDD69FCE7}"/>
              </a:ext>
            </a:extLst>
          </p:cNvPr>
          <p:cNvSpPr txBox="1"/>
          <p:nvPr/>
        </p:nvSpPr>
        <p:spPr>
          <a:xfrm>
            <a:off x="2880988" y="2087500"/>
            <a:ext cx="54248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มุ่งให้การพัฒนาองค์กรคุณธรรมนั้น มีประโยชน์ต่อสังคมส่วนรวม เพื่อสร้างสรรค์สังคม อาจมีโครงการ</a:t>
            </a:r>
            <a:b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หรือกิจกรรมที่ทำร่วมกับองค์กรอื่น เครือข่ายอื่น ๆ ดำเนินการร่วมกัน </a:t>
            </a:r>
            <a:r>
              <a:rPr lang="th-TH" sz="2400" b="1" dirty="0">
                <a:solidFill>
                  <a:srgbClr val="FFFF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ไม่ต่างคนต่างทำ เปลี่ยนกิจกรรม </a:t>
            </a:r>
            <a:br>
              <a:rPr lang="th-TH" sz="2400" b="1" dirty="0">
                <a:solidFill>
                  <a:srgbClr val="FFFF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srgbClr val="FFFF0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ทำแล้วจบ มาเป็นทำร่วมกัน </a:t>
            </a:r>
            <a: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โดยมีระยะเวลาที่ยาวขึ้น </a:t>
            </a:r>
            <a:b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400" b="1" dirty="0">
                <a:solidFill>
                  <a:prstClr val="white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เพื่อดำเนินงานกิจกรรมส่งเสริมคุณธรรมภายในองค์กร และดูแลสังคมภายนอกได้</a:t>
            </a:r>
            <a:endParaRPr lang="en-US" sz="2400" b="1" dirty="0">
              <a:solidFill>
                <a:prstClr val="white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B84E7DF-2E87-E921-F536-752163562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3" y="1129327"/>
            <a:ext cx="2160240" cy="39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380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88987"/>
            <a:ext cx="5257800" cy="565203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 ล้วนมีที่มา...</a:t>
            </a:r>
            <a:endParaRPr lang="en-US" sz="4400" b="1" dirty="0">
              <a:solidFill>
                <a:srgbClr val="00206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1181100" y="1026349"/>
            <a:ext cx="4908865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schemeClr val="bg1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1274562" y="1581477"/>
            <a:ext cx="4489921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1364799" y="1099468"/>
            <a:ext cx="4628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มาจากการมองเห็นสภาพปัญหาที่ต้องการแก้ไข</a:t>
            </a:r>
            <a:endParaRPr lang="en-US" sz="24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1454446" y="1693233"/>
            <a:ext cx="4206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อาจเป็นเพราะปัญหาในองค์กรที่สะสมมานาน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และมีความสุกงอมพอ ที่คนในองค์นั้น ๆ 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ต่างก็ต้องการแก้ไข ต้องการที่จะทำให้องค์กรดีขึ้น</a:t>
            </a:r>
            <a:endParaRPr lang="en-US" sz="20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90BC6B5-E777-48B1-8B18-F4230CFFFF25}"/>
              </a:ext>
            </a:extLst>
          </p:cNvPr>
          <p:cNvSpPr/>
          <p:nvPr/>
        </p:nvSpPr>
        <p:spPr>
          <a:xfrm>
            <a:off x="3505200" y="3099568"/>
            <a:ext cx="4273846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30" name="สี่เหลี่ยมผืนผ้า: มุมมน 44">
            <a:extLst>
              <a:ext uri="{FF2B5EF4-FFF2-40B4-BE49-F238E27FC236}">
                <a16:creationId xmlns:a16="http://schemas.microsoft.com/office/drawing/2014/main" id="{EB4B8952-EB20-40A1-B183-3279555432C1}"/>
              </a:ext>
            </a:extLst>
          </p:cNvPr>
          <p:cNvSpPr/>
          <p:nvPr/>
        </p:nvSpPr>
        <p:spPr>
          <a:xfrm>
            <a:off x="3862094" y="3609291"/>
            <a:ext cx="4273846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F490E-2F88-4897-A253-433B2C911752}"/>
              </a:ext>
            </a:extLst>
          </p:cNvPr>
          <p:cNvSpPr txBox="1"/>
          <p:nvPr/>
        </p:nvSpPr>
        <p:spPr>
          <a:xfrm>
            <a:off x="4715833" y="3147626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มาจากนโยบาย</a:t>
            </a:r>
            <a:endParaRPr lang="en-US" sz="24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091658-283C-49F2-960F-BB658083D150}"/>
              </a:ext>
            </a:extLst>
          </p:cNvPr>
          <p:cNvSpPr txBox="1"/>
          <p:nvPr/>
        </p:nvSpPr>
        <p:spPr>
          <a:xfrm>
            <a:off x="4385076" y="3799699"/>
            <a:ext cx="3750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ต้องการให้เกิดเป็นแนวนโยบายที่ผู้บริหารต้องการทำให้เกิดขึ้น และคาดหวังให้ผู้ปฏิบัติเกิดการเปลี่ยนแปลงไปในทางที่ดีขึ้น</a:t>
            </a:r>
            <a:endParaRPr lang="en-US" sz="20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E707705-96CF-2813-0740-716CDE35F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20" y="3527841"/>
            <a:ext cx="1779560" cy="15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94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88987"/>
            <a:ext cx="5257800" cy="565203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44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องค์กรคุณธรรม ล้วนมีที่มา...</a:t>
            </a:r>
            <a:endParaRPr lang="en-US" sz="4400" b="1" dirty="0">
              <a:solidFill>
                <a:srgbClr val="00206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cxnSp>
        <p:nvCxnSpPr>
          <p:cNvPr id="18" name="ตัวเชื่อมต่อตรง 34">
            <a:extLst>
              <a:ext uri="{FF2B5EF4-FFF2-40B4-BE49-F238E27FC236}">
                <a16:creationId xmlns:a16="http://schemas.microsoft.com/office/drawing/2014/main" id="{0E14B0EB-49F9-44F2-8EE0-CCE47E3AD746}"/>
              </a:ext>
            </a:extLst>
          </p:cNvPr>
          <p:cNvCxnSpPr>
            <a:cxnSpLocks/>
          </p:cNvCxnSpPr>
          <p:nvPr/>
        </p:nvCxnSpPr>
        <p:spPr>
          <a:xfrm>
            <a:off x="0" y="736093"/>
            <a:ext cx="9144000" cy="0"/>
          </a:xfrm>
          <a:prstGeom prst="line">
            <a:avLst/>
          </a:prstGeom>
          <a:ln w="57150">
            <a:solidFill>
              <a:srgbClr val="733E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475EA265-B4F9-4045-9ECE-671F83769D84}"/>
              </a:ext>
            </a:extLst>
          </p:cNvPr>
          <p:cNvSpPr/>
          <p:nvPr/>
        </p:nvSpPr>
        <p:spPr>
          <a:xfrm>
            <a:off x="228600" y="908924"/>
            <a:ext cx="4908865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13" name="สี่เหลี่ยมผืนผ้า: มุมมน 44">
            <a:extLst>
              <a:ext uri="{FF2B5EF4-FFF2-40B4-BE49-F238E27FC236}">
                <a16:creationId xmlns:a16="http://schemas.microsoft.com/office/drawing/2014/main" id="{1FDD0275-A9AC-46E0-A001-C437F3DB5D37}"/>
              </a:ext>
            </a:extLst>
          </p:cNvPr>
          <p:cNvSpPr/>
          <p:nvPr/>
        </p:nvSpPr>
        <p:spPr>
          <a:xfrm>
            <a:off x="322062" y="1411612"/>
            <a:ext cx="4489921" cy="1804714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041F5-8AA6-469C-9E7B-367F70523FA4}"/>
              </a:ext>
            </a:extLst>
          </p:cNvPr>
          <p:cNvSpPr txBox="1"/>
          <p:nvPr/>
        </p:nvSpPr>
        <p:spPr>
          <a:xfrm>
            <a:off x="561872" y="889272"/>
            <a:ext cx="22669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30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มาจากความสนใจ</a:t>
            </a:r>
            <a:endParaRPr lang="en-US" sz="30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1EE71A-5C82-4EDB-9FEE-8E175936C9AF}"/>
              </a:ext>
            </a:extLst>
          </p:cNvPr>
          <p:cNvSpPr txBox="1"/>
          <p:nvPr/>
        </p:nvSpPr>
        <p:spPr>
          <a:xfrm>
            <a:off x="599992" y="1465003"/>
            <a:ext cx="420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เพราะเห็นว่าคนอื่น ๆ ใคร ๆ ก็ทำกัน อาจเกิดจาก</a:t>
            </a:r>
          </a:p>
          <a:p>
            <a:pPr defTabSz="457200" latinLnBrk="0"/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ปรากฎการณ์ทางสังคม ที่องค์กรต่าง ๆ 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ให้ความสนใจในองค์กรคุณธรรมมาก จนเป็นเหตุ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ให้เกิดความสนใจและเข้าร่วมขบวนการ 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เพื่อไม่ให้ตกขบวน</a:t>
            </a:r>
            <a:endParaRPr lang="en-US" sz="20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490BC6B5-E777-48B1-8B18-F4230CFFFF25}"/>
              </a:ext>
            </a:extLst>
          </p:cNvPr>
          <p:cNvSpPr/>
          <p:nvPr/>
        </p:nvSpPr>
        <p:spPr>
          <a:xfrm>
            <a:off x="2743200" y="3099568"/>
            <a:ext cx="5334000" cy="564940"/>
          </a:xfrm>
          <a:prstGeom prst="roundRect">
            <a:avLst/>
          </a:prstGeom>
          <a:solidFill>
            <a:srgbClr val="FF3300"/>
          </a:solidFill>
          <a:ln w="25400" cap="flat" cmpd="sng" algn="ctr">
            <a:solidFill>
              <a:srgbClr val="EEECE1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th-TH" kern="0" dirty="0">
              <a:solidFill>
                <a:prstClr val="white"/>
              </a:solidFill>
              <a:latin typeface="Arial"/>
              <a:ea typeface="Arial Unicode MS"/>
              <a:cs typeface="Cordia New" panose="020B0304020202020204" pitchFamily="34" charset="-34"/>
            </a:endParaRPr>
          </a:p>
        </p:txBody>
      </p:sp>
      <p:sp>
        <p:nvSpPr>
          <p:cNvPr id="30" name="สี่เหลี่ยมผืนผ้า: มุมมน 44">
            <a:extLst>
              <a:ext uri="{FF2B5EF4-FFF2-40B4-BE49-F238E27FC236}">
                <a16:creationId xmlns:a16="http://schemas.microsoft.com/office/drawing/2014/main" id="{EB4B8952-EB20-40A1-B183-3279555432C1}"/>
              </a:ext>
            </a:extLst>
          </p:cNvPr>
          <p:cNvSpPr/>
          <p:nvPr/>
        </p:nvSpPr>
        <p:spPr>
          <a:xfrm>
            <a:off x="1485900" y="3602256"/>
            <a:ext cx="7017047" cy="1350313"/>
          </a:xfrm>
          <a:prstGeom prst="roundRect">
            <a:avLst/>
          </a:prstGeom>
          <a:solidFill>
            <a:srgbClr val="F6DE76"/>
          </a:solid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7F490E-2F88-4897-A253-433B2C911752}"/>
              </a:ext>
            </a:extLst>
          </p:cNvPr>
          <p:cNvSpPr txBox="1"/>
          <p:nvPr/>
        </p:nvSpPr>
        <p:spPr>
          <a:xfrm>
            <a:off x="3345853" y="3145904"/>
            <a:ext cx="42226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/>
            <a:r>
              <a:rPr lang="th-TH" sz="27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มาเพื่อต้องการยกระดับองค์กรตัวเอง</a:t>
            </a:r>
            <a:endParaRPr lang="en-US" sz="2700" b="1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091658-283C-49F2-960F-BB658083D150}"/>
              </a:ext>
            </a:extLst>
          </p:cNvPr>
          <p:cNvSpPr txBox="1"/>
          <p:nvPr/>
        </p:nvSpPr>
        <p:spPr>
          <a:xfrm>
            <a:off x="2019300" y="3837338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ให้เป็นที่ยอมรับ โดยอาจมีความพยายามที่จะยกระดับองค์กรให้เป็นที่ยอมรับ และสร้างคุณค่าจากรางวัล หรือการการันตีจากหน่วยงานระดับสูง</a:t>
            </a:r>
            <a:b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ด้านการส่งเสริมคุณธรรม โดยอาจมีเจตนาที่เป็นได้ทั้งบวกและลบ</a:t>
            </a:r>
            <a:endParaRPr lang="en-US" sz="20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31691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-5971"/>
            <a:ext cx="2913063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571500" y="25792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ต้อง...สร้างภาพฝันร่วมกัน</a:t>
            </a:r>
            <a:endParaRPr lang="en-US" sz="4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968293"/>
            <a:ext cx="6019800" cy="1592263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3394242" y="1129597"/>
            <a:ext cx="5174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ทุกคนในองค์กรตกลงปลงใจทำ จะร่วมกันสร้างองค์กรของตนให้เป็นองค์กรคุณธรรม เป็นองค์กรคนดี ที่มีความสุขร่วมกัน โดยเฉพาะผู้นำองค์กร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grpSp>
        <p:nvGrpSpPr>
          <p:cNvPr id="18" name="Group 13">
            <a:extLst>
              <a:ext uri="{FF2B5EF4-FFF2-40B4-BE49-F238E27FC236}">
                <a16:creationId xmlns:a16="http://schemas.microsoft.com/office/drawing/2014/main" id="{D107A4F8-11AB-4D43-B336-3D494F56167F}"/>
              </a:ext>
            </a:extLst>
          </p:cNvPr>
          <p:cNvGrpSpPr>
            <a:grpSpLocks/>
          </p:cNvGrpSpPr>
          <p:nvPr/>
        </p:nvGrpSpPr>
        <p:grpSpPr bwMode="auto">
          <a:xfrm>
            <a:off x="2973506" y="2778576"/>
            <a:ext cx="6019800" cy="1592263"/>
            <a:chOff x="0" y="0"/>
            <a:chExt cx="5490351" cy="1624162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761A4B91-677F-4540-BCC7-20B325AB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CA67378-DBBE-4587-B015-21BFDF0ABA91}"/>
              </a:ext>
            </a:extLst>
          </p:cNvPr>
          <p:cNvSpPr txBox="1"/>
          <p:nvPr/>
        </p:nvSpPr>
        <p:spPr>
          <a:xfrm>
            <a:off x="3425825" y="2894781"/>
            <a:ext cx="51749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ร่วมกันกำหนดพฤติกรรมของคนในองค์กร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ที่อยากเห็น </a:t>
            </a:r>
            <a: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โดยมีโจทย์ คือ ...</a:t>
            </a:r>
          </a:p>
          <a:p>
            <a:pPr algn="thaiDist" defTabSz="457200" latinLnBrk="0"/>
            <a: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ปัญหาที่อยากแก้ ความดีที่อยากทำ</a:t>
            </a:r>
            <a:endParaRPr lang="en-US" sz="2700" b="1" dirty="0">
              <a:solidFill>
                <a:srgbClr val="C0000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3FC6E03-EC95-901E-A1CE-501662D91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02" y="1909031"/>
            <a:ext cx="234698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3925"/>
      </p:ext>
    </p:extLst>
  </p:cSld>
  <p:clrMapOvr>
    <a:masterClrMapping/>
  </p:clrMapOvr>
  <p:transition spd="med">
    <p:circl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571500" y="257920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ทบทวนต้นทุนองค์กร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968293"/>
            <a:ext cx="6400800" cy="3917288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2850831" y="1040562"/>
            <a:ext cx="58807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ร่วมกันค้นหาทุนความดีขององค์ที่มีอยู่เดิม เพื่อประเมินวิเคราะห์สภาพปัญหาด้านคุณธรรม จริยธรรม ให้ทราบปัญหาพฤติกรรมที่ไม่พึงประสงค์ที่ต้องการจะพัฒนา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หรือต้องการแก้ไข ทั้งนี้ ต้องหาความจริงทั้ง 2 ด้าน คือ </a:t>
            </a:r>
            <a: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ด้านความดี (จุดดี / จุดแข็ง) ที่อยากจะรักษา </a:t>
            </a: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กับ</a:t>
            </a:r>
            <a: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ปัญหา</a:t>
            </a:r>
            <a:b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ที่อยากจะแก้ไข </a:t>
            </a: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เทียบเคียงกับเจตนารมณ์ขององค์กร วัฒนธรรมหรือค่านิยมที่มีอยู่เดิม โดยการระดมสมอง 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หรือจากข้อมูลสถิติขององค์กร หรือจากผู้รับบริการ 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เพื่อเป็นฐานข้อมูลตั้งต้น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F54C9B-DF3F-F6D1-F39A-FAA1C160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0" y="2006916"/>
            <a:ext cx="2160000" cy="307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15517"/>
      </p:ext>
    </p:extLst>
  </p:cSld>
  <p:clrMapOvr>
    <a:masterClrMapping/>
  </p:clrMapOvr>
  <p:transition spd="med">
    <p:circl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419100" y="221917"/>
            <a:ext cx="850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0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มีคำถามสำคัญเพื่อการทบทวนองค์กร ดังนี้</a:t>
            </a:r>
            <a:endParaRPr lang="en-US" sz="40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624126" y="1167566"/>
            <a:ext cx="6400800" cy="3013158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3048000" y="1612315"/>
            <a:ext cx="58807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1. อะไรคือความดีที่เป็นหลัดยึดของคนในองค์กร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2. มีอะไรที่บ่งบอกความเป็นตัวตนหรืออัตลักษณ์นั้น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3. วิสัยทัศน์ หรือวัฒนธรรมองค์กร ได้มีสิ่งเหล่านี้หรือไม่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4. ปฏิทินความดีอะไรที่ถือปฏิบัติร่วมกันในองค์กร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5. แบบอย่างความดีอยู่ที่ใดบ้าง มีมากพอหรือไม่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B9BAA05-E5DB-E434-0508-A079BF02C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4" y="1707654"/>
            <a:ext cx="2160000" cy="34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3573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F0CBCB-2BAB-4FAE-9BDE-92202FF6A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" y="0"/>
            <a:ext cx="9140307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09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419100" y="115372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latin typeface="DB Adman X" panose="02000506090000020004" pitchFamily="2" charset="-34"/>
                <a:cs typeface="DB Adman X" panose="02000506090000020004" pitchFamily="2" charset="-34"/>
              </a:rPr>
              <a:t>ร่วมออกแบบกิจกรรมส่งเสริมคุณธรรม</a:t>
            </a:r>
            <a:endParaRPr lang="en-US" sz="440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23598" y="2495550"/>
            <a:ext cx="6400800" cy="176111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D42231-575B-4146-9A26-F937A7EC5295}"/>
              </a:ext>
            </a:extLst>
          </p:cNvPr>
          <p:cNvSpPr txBox="1"/>
          <p:nvPr/>
        </p:nvSpPr>
        <p:spPr>
          <a:xfrm>
            <a:off x="2606467" y="1082126"/>
            <a:ext cx="6154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30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เมื่อได้เห็นเป้าหมายและทบทวนต้นทุนความดีขององค์กรแล้วก็นำมาสู่การออกแบบกิจกรรมดำเนินงาน โดย</a:t>
            </a:r>
            <a:endParaRPr lang="en-US" sz="30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783629" y="2741613"/>
            <a:ext cx="588073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ร่วมกันออกแบบวิธีการและแผนงาน รวมถึงผู้รับผิดชอบหรือทีมงานที่จะนำไปสู่ความสำเร็จตามเป้าหมาย ทั้งภายในและภายนอกองค์กร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7A57B43-3868-82E0-6883-2E5DB6D12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6" y="1908959"/>
            <a:ext cx="2164208" cy="325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0821"/>
      </p:ext>
    </p:extLst>
  </p:cSld>
  <p:clrMapOvr>
    <a:masterClrMapping/>
  </p:clrMapOvr>
  <p:transition spd="med">
    <p:circl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ร่วมออกแบบกิจกรรมส่งเสริมคุณธรรม (ต่อ)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00312" y="1163563"/>
            <a:ext cx="6400800" cy="336766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777123" y="1419622"/>
            <a:ext cx="588073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มีการกำหนดมาตรการ หรือแนวทางเพื่อสนับสนุน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การเปลี่ยนแปลงพฤติกรรม เช่น การกำหนดกติกา ข้อตกลง หรือปฏิญญาคุณธรรมขององค์กรร่วมกัน เช่น การประชุม การใช้ทรัพยากรองค์กร การช่วยเหลือแบ่งปันภายในองค์กร เป็นต้น ทั้งนี้ รวมถึงการจัดระบบสนับสนุนด้านทรัพยากร อาคารสถานที่ในการทำความดีของพนักงานในองค์กร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B5F5B08-0053-7E12-1C03-C9EDF7482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6" y="1819018"/>
            <a:ext cx="2164208" cy="342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49967"/>
      </p:ext>
    </p:extLst>
  </p:cSld>
  <p:clrMapOvr>
    <a:masterClrMapping/>
  </p:clrMapOvr>
  <p:transition spd="med">
    <p:circl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ร่วมออกแบบกิจกรรมส่งเสริมคุณธรรม (ต่อ)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461882" y="809177"/>
            <a:ext cx="6400800" cy="4213933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817814" y="1040562"/>
            <a:ext cx="588073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มีการวางแนวทางสนับสนุนให้เกิดการจัดทำกิจกรรมความดีต่าง ๆ เกิดขึ้นในองค์กร โดยเริ่มจากเรื่องง่าย ๆ ใกล้ตัว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ของเจ้าหน้าที่เอง เช่น 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ปิยะวาจาน่ารัก 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หน้าห้องหน้ามอง 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ปิ่นโตรวมใจ 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วินัยสุขภาพ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จิตอาสาเพื่อพ่อ 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แปลงผักพอเพียง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20C0FF5-2BDF-8D43-FC03-D1E64A2BD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4" y="1779662"/>
            <a:ext cx="2145352" cy="32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2260"/>
      </p:ext>
    </p:extLst>
  </p:cSld>
  <p:clrMapOvr>
    <a:masterClrMapping/>
  </p:clrMapOvr>
  <p:transition spd="med">
    <p:circl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ดำเนินกิจกรรมตามแผน 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162050"/>
            <a:ext cx="6400800" cy="2993876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952318" y="1349960"/>
            <a:ext cx="586815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33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หัวใจสำคัญ คือ </a:t>
            </a:r>
          </a:p>
          <a:p>
            <a:pPr marL="514350" indent="-514350" defTabSz="457200" latinLnBrk="0">
              <a:buAutoNum type="arabicPeriod"/>
            </a:pPr>
            <a:r>
              <a:rPr lang="th-TH" sz="33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คิดแล้วทำเลย ทำความดี</a:t>
            </a:r>
            <a:br>
              <a:rPr lang="th-TH" sz="33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33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ไม่ต้องขออนุญาตใคร </a:t>
            </a:r>
          </a:p>
          <a:p>
            <a:pPr marL="514350" indent="-514350" defTabSz="457200" latinLnBrk="0">
              <a:buAutoNum type="arabicPeriod"/>
            </a:pPr>
            <a:r>
              <a:rPr lang="th-TH" sz="33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ลงมือทำจริง โดยมีผู้บริหารเข้ามาสนับสนุน หรือทำให้เห็นเป็นแบบอย่าง</a:t>
            </a:r>
            <a:endParaRPr lang="en-US" sz="33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F05832A-8F5C-8E05-09BE-A39A720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5" y="1923679"/>
            <a:ext cx="2221167" cy="30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21173"/>
      </p:ext>
    </p:extLst>
  </p:cSld>
  <p:clrMapOvr>
    <a:masterClrMapping/>
  </p:clrMapOvr>
  <p:transition spd="med">
    <p:circl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สรุปบทเรียนและขยายผล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983553"/>
            <a:ext cx="6400800" cy="3924300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00707A-7CAC-4487-8FFC-86C5149F97EE}"/>
              </a:ext>
            </a:extLst>
          </p:cNvPr>
          <p:cNvSpPr txBox="1"/>
          <p:nvPr/>
        </p:nvSpPr>
        <p:spPr>
          <a:xfrm>
            <a:off x="2618656" y="1122127"/>
            <a:ext cx="619268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spc="-100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จะต้องมีการสรุปบทเรียน จากสิ่งที่ได้ทำร่วมกัน โดยการตั้งคำถาม</a:t>
            </a: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ง่าย ๆ ว่า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</a:t>
            </a:r>
            <a:r>
              <a:rPr lang="th-TH" sz="32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ทำแล้ว...รู้สึกอย่างไร</a:t>
            </a:r>
          </a:p>
          <a:p>
            <a:pPr algn="thaiDist" defTabSz="457200" latinLnBrk="0"/>
            <a:r>
              <a:rPr lang="th-TH" sz="32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ทำแล้ว...คิดว่าได้อะไร</a:t>
            </a:r>
          </a:p>
          <a:p>
            <a:pPr algn="thaiDist" defTabSz="457200" latinLnBrk="0"/>
            <a:r>
              <a:rPr lang="th-TH" sz="3200" b="1" dirty="0">
                <a:solidFill>
                  <a:srgbClr val="C0000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	- แล้ว...อยากทำอะไรต่อ</a:t>
            </a:r>
          </a:p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หากมีการสรุปบทเรียนอย่างต่อเนื่อง ก็จะช่วยยกระดับความคิด พฤติกรรม และวิธีการทำงานร่วมกันกับคนอื่น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ให้ดีขึ้นเรื่อย ๆ 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B63F06E-A0D1-38B6-5BA9-7C7F6F65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89" y="1978355"/>
            <a:ext cx="2176023" cy="30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90513"/>
      </p:ext>
    </p:extLst>
  </p:cSld>
  <p:clrMapOvr>
    <a:masterClrMapping/>
  </p:clrMapOvr>
  <p:transition spd="med">
    <p:circl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>
            <a:extLst>
              <a:ext uri="{FF2B5EF4-FFF2-40B4-BE49-F238E27FC236}">
                <a16:creationId xmlns:a16="http://schemas.microsoft.com/office/drawing/2014/main" id="{B2A4041D-F687-41C4-836D-9097A206D8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362200" cy="5483226"/>
            <a:chOff x="-3487462" y="88042"/>
            <a:chExt cx="1633774" cy="2555434"/>
          </a:xfrm>
        </p:grpSpPr>
        <p:sp>
          <p:nvSpPr>
            <p:cNvPr id="50185" name="Freeform 3">
              <a:extLst>
                <a:ext uri="{FF2B5EF4-FFF2-40B4-BE49-F238E27FC236}">
                  <a16:creationId xmlns:a16="http://schemas.microsoft.com/office/drawing/2014/main" id="{6FFDBA21-1BC3-4CE4-A33C-BBEBD761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487462" y="88042"/>
              <a:ext cx="1633774" cy="2555434"/>
            </a:xfrm>
            <a:custGeom>
              <a:avLst/>
              <a:gdLst>
                <a:gd name="T0" fmla="*/ 0 w 1633774"/>
                <a:gd name="T1" fmla="*/ 0 h 2555434"/>
                <a:gd name="T2" fmla="*/ 1633774 w 1633774"/>
                <a:gd name="T3" fmla="*/ 0 h 2555434"/>
                <a:gd name="T4" fmla="*/ 1633774 w 1633774"/>
                <a:gd name="T5" fmla="*/ 2555434 h 2555434"/>
                <a:gd name="T6" fmla="*/ 0 w 1633774"/>
                <a:gd name="T7" fmla="*/ 2555434 h 2555434"/>
                <a:gd name="T8" fmla="*/ 0 w 1633774"/>
                <a:gd name="T9" fmla="*/ 0 h 2555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3774" h="2555434">
                  <a:moveTo>
                    <a:pt x="0" y="0"/>
                  </a:moveTo>
                  <a:lnTo>
                    <a:pt x="1633774" y="0"/>
                  </a:lnTo>
                  <a:lnTo>
                    <a:pt x="1633774" y="2555434"/>
                  </a:lnTo>
                  <a:lnTo>
                    <a:pt x="0" y="25554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ngsana New" panose="02020603050405020304" pitchFamily="18" charset="-34"/>
              </a:endParaRPr>
            </a:p>
          </p:txBody>
        </p:sp>
      </p:grpSp>
      <p:sp>
        <p:nvSpPr>
          <p:cNvPr id="50179" name="AutoShape 18">
            <a:extLst>
              <a:ext uri="{FF2B5EF4-FFF2-40B4-BE49-F238E27FC236}">
                <a16:creationId xmlns:a16="http://schemas.microsoft.com/office/drawing/2014/main" id="{33144F6F-516A-41F8-B8ED-4AA8F4AB2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2400" y="1504950"/>
            <a:ext cx="2119312" cy="1587"/>
          </a:xfrm>
          <a:prstGeom prst="line">
            <a:avLst/>
          </a:prstGeom>
          <a:noFill/>
          <a:ln w="47625">
            <a:solidFill>
              <a:srgbClr val="2A9D8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black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494A7-A58A-45D4-BE03-9AE821C40A22}"/>
              </a:ext>
            </a:extLst>
          </p:cNvPr>
          <p:cNvSpPr txBox="1"/>
          <p:nvPr/>
        </p:nvSpPr>
        <p:spPr>
          <a:xfrm>
            <a:off x="381000" y="120391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sz="4400" b="1" dirty="0">
                <a:solidFill>
                  <a:prstClr val="black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สรุปบทเรียนและขยายผล</a:t>
            </a:r>
            <a:endParaRPr lang="en-US" sz="4400" b="1" dirty="0">
              <a:solidFill>
                <a:prstClr val="black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D0B34C05-9A7B-4CC2-99FF-D2952A34C006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162050"/>
            <a:ext cx="6400800" cy="2105025"/>
            <a:chOff x="0" y="0"/>
            <a:chExt cx="5490351" cy="1624162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AAB7430-39FC-4FDB-BCBC-5BB9D536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90351" cy="1624162"/>
            </a:xfrm>
            <a:custGeom>
              <a:avLst/>
              <a:gdLst>
                <a:gd name="T0" fmla="*/ 5365891 w 5490351"/>
                <a:gd name="T1" fmla="*/ 1624162 h 1624162"/>
                <a:gd name="T2" fmla="*/ 124460 w 5490351"/>
                <a:gd name="T3" fmla="*/ 1624162 h 1624162"/>
                <a:gd name="T4" fmla="*/ 0 w 5490351"/>
                <a:gd name="T5" fmla="*/ 1499702 h 1624162"/>
                <a:gd name="T6" fmla="*/ 0 w 5490351"/>
                <a:gd name="T7" fmla="*/ 124460 h 1624162"/>
                <a:gd name="T8" fmla="*/ 124460 w 5490351"/>
                <a:gd name="T9" fmla="*/ 0 h 1624162"/>
                <a:gd name="T10" fmla="*/ 5365891 w 5490351"/>
                <a:gd name="T11" fmla="*/ 0 h 1624162"/>
                <a:gd name="T12" fmla="*/ 5490351 w 5490351"/>
                <a:gd name="T13" fmla="*/ 124460 h 1624162"/>
                <a:gd name="T14" fmla="*/ 5490351 w 5490351"/>
                <a:gd name="T15" fmla="*/ 1499702 h 1624162"/>
                <a:gd name="T16" fmla="*/ 5365891 w 5490351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490351" h="1624162">
                  <a:moveTo>
                    <a:pt x="5365891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499702"/>
                  </a:lnTo>
                  <a:cubicBezTo>
                    <a:pt x="5490351" y="1568282"/>
                    <a:pt x="5434471" y="1624162"/>
                    <a:pt x="5365891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D5BEEA-C7E0-41F6-8A33-E70BE9E99F99}"/>
              </a:ext>
            </a:extLst>
          </p:cNvPr>
          <p:cNvSpPr txBox="1"/>
          <p:nvPr/>
        </p:nvSpPr>
        <p:spPr>
          <a:xfrm>
            <a:off x="2903753" y="1361349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ควรจัดให้มีกิจกรรมยกย่องเชิดชูให้กำลังใจแก่บุคคล / ฝ่าย / กลุ่มงาน ทีมงานทั้งภายในและภายนอก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(องค์กรที่ทำความดี) เพื่อให้พฤติกรรมความดีนั้น</a:t>
            </a:r>
            <a:b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2700" b="1" dirty="0">
                <a:solidFill>
                  <a:prstClr val="black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เกิดเป็นที่ยอมรับปฏิบัติต่อไปในหน่วยงาน</a:t>
            </a:r>
            <a:endParaRPr lang="en-US" sz="2700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06AE5A33-33F4-F77A-4628-667ADCD1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61" y="1874774"/>
            <a:ext cx="1892160" cy="30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81492"/>
      </p:ext>
    </p:extLst>
  </p:cSld>
  <p:clrMapOvr>
    <a:masterClrMapping/>
  </p:clrMapOvr>
  <p:transition spd="med">
    <p:circl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6">
            <a:extLst>
              <a:ext uri="{FF2B5EF4-FFF2-40B4-BE49-F238E27FC236}">
                <a16:creationId xmlns:a16="http://schemas.microsoft.com/office/drawing/2014/main" id="{EA1BCCDA-F0D5-4BEB-A2B0-2D9BEE36382C}"/>
              </a:ext>
            </a:extLst>
          </p:cNvPr>
          <p:cNvGrpSpPr/>
          <p:nvPr/>
        </p:nvGrpSpPr>
        <p:grpSpPr>
          <a:xfrm>
            <a:off x="395536" y="411510"/>
            <a:ext cx="8424936" cy="4392488"/>
            <a:chOff x="0" y="0"/>
            <a:chExt cx="1396723" cy="2040820"/>
          </a:xfrm>
          <a:solidFill>
            <a:schemeClr val="bg1">
              <a:lumMod val="95000"/>
            </a:schemeClr>
          </a:soli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B494182-E212-4D77-A02F-F89411F6701B}"/>
                </a:ext>
              </a:extLst>
            </p:cNvPr>
            <p:cNvSpPr/>
            <p:nvPr/>
          </p:nvSpPr>
          <p:spPr>
            <a:xfrm>
              <a:off x="0" y="0"/>
              <a:ext cx="1396723" cy="2040820"/>
            </a:xfrm>
            <a:custGeom>
              <a:avLst/>
              <a:gdLst/>
              <a:ahLst/>
              <a:cxnLst/>
              <a:rect l="l" t="t" r="r" b="b"/>
              <a:pathLst>
                <a:path w="1396723" h="2040820">
                  <a:moveTo>
                    <a:pt x="0" y="0"/>
                  </a:moveTo>
                  <a:lnTo>
                    <a:pt x="1396723" y="0"/>
                  </a:lnTo>
                  <a:lnTo>
                    <a:pt x="1396723" y="2040820"/>
                  </a:lnTo>
                  <a:lnTo>
                    <a:pt x="0" y="204082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1C0129-A0DB-4F32-9864-FD88A0C5C27D}"/>
              </a:ext>
            </a:extLst>
          </p:cNvPr>
          <p:cNvSpPr txBox="1"/>
          <p:nvPr/>
        </p:nvSpPr>
        <p:spPr>
          <a:xfrm>
            <a:off x="518406" y="1176863"/>
            <a:ext cx="8179195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thaiDist" defTabSz="457200" latinLnBrk="0"/>
            <a:r>
              <a:rPr lang="th-TH" sz="4000" b="1" dirty="0">
                <a:latin typeface="JS Pisit" panose="02000000000000000000" pitchFamily="2" charset="-34"/>
                <a:cs typeface="JS Pisit" panose="02000000000000000000" pitchFamily="2" charset="-34"/>
              </a:rPr>
              <a:t>องค์กรใด เมื่อได้ทำกิจกรรมส่งเสริมความดีอยู่บ่อยๆ </a:t>
            </a:r>
            <a:br>
              <a:rPr lang="th-TH" sz="4000" b="1" dirty="0">
                <a:latin typeface="JS Pisit" panose="02000000000000000000" pitchFamily="2" charset="-34"/>
                <a:cs typeface="JS Pisit" panose="02000000000000000000" pitchFamily="2" charset="-34"/>
              </a:rPr>
            </a:br>
            <a:r>
              <a:rPr lang="th-TH" sz="4000" b="1" dirty="0">
                <a:latin typeface="JS Pisit" panose="02000000000000000000" pitchFamily="2" charset="-34"/>
                <a:cs typeface="JS Pisit" panose="02000000000000000000" pitchFamily="2" charset="-34"/>
              </a:rPr>
              <a:t>ก็สามารถขยายไปสู่ชุมชน สังคมภายนอก เกิดการเชื่อมต่อความดีสู่สังคม หรือขยายผลเป็นเครือข่ายองค์กรคุณธรรมในกลุ่มเครือข่ายต่าง ๆ ต่อไป</a:t>
            </a:r>
            <a:endParaRPr lang="en-US" sz="4000" b="1" dirty="0">
              <a:latin typeface="JS Pisit" panose="02000000000000000000" pitchFamily="2" charset="-34"/>
              <a:cs typeface="JS Pisit" panose="02000000000000000000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C9B1ED3-A278-BB43-0B24-D772764DB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758839"/>
            <a:ext cx="834380" cy="10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59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58717E2F-0B8D-4524-9267-25315A1ED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520" y="1149886"/>
            <a:ext cx="5859388" cy="284372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fontAlgn="base" latinLnBrk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h-TH" altLang="en-US" sz="7350" b="1" dirty="0">
                <a:solidFill>
                  <a:prstClr val="black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ประโยชน์ที่ได้จาก</a:t>
            </a:r>
          </a:p>
          <a:p>
            <a:pPr algn="ctr" fontAlgn="base" latinLnBrk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h-TH" altLang="en-US" sz="7350" b="1" dirty="0">
                <a:solidFill>
                  <a:prstClr val="black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การเป็น</a:t>
            </a:r>
          </a:p>
          <a:p>
            <a:pPr algn="ctr" fontAlgn="base" latinLnBrk="0">
              <a:lnSpc>
                <a:spcPts val="7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th-TH" altLang="en-US" sz="7350" b="1" dirty="0">
                <a:solidFill>
                  <a:srgbClr val="C0000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องค์กรคุณธรรม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DE6C837-0AC9-37AD-7186-4CBEB267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83518"/>
            <a:ext cx="3263610" cy="4392488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1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35454919-7C6D-4B7F-9CC7-1CD9E3972246}"/>
              </a:ext>
            </a:extLst>
          </p:cNvPr>
          <p:cNvGrpSpPr>
            <a:grpSpLocks/>
          </p:cNvGrpSpPr>
          <p:nvPr/>
        </p:nvGrpSpPr>
        <p:grpSpPr bwMode="auto">
          <a:xfrm>
            <a:off x="30707" y="1272938"/>
            <a:ext cx="1770797" cy="3676650"/>
            <a:chOff x="0" y="0"/>
            <a:chExt cx="5079128" cy="1624162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EAD05CF4-362D-4D2B-B47E-E9A304AC9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10">
            <a:extLst>
              <a:ext uri="{FF2B5EF4-FFF2-40B4-BE49-F238E27FC236}">
                <a16:creationId xmlns:a16="http://schemas.microsoft.com/office/drawing/2014/main" id="{59D5DCA9-4CC7-4E69-98F1-C0F966C94F9B}"/>
              </a:ext>
            </a:extLst>
          </p:cNvPr>
          <p:cNvGrpSpPr>
            <a:grpSpLocks/>
          </p:cNvGrpSpPr>
          <p:nvPr/>
        </p:nvGrpSpPr>
        <p:grpSpPr bwMode="auto">
          <a:xfrm>
            <a:off x="1845291" y="1284027"/>
            <a:ext cx="1770797" cy="3676650"/>
            <a:chOff x="0" y="0"/>
            <a:chExt cx="5079128" cy="1624162"/>
          </a:xfrm>
        </p:grpSpPr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FDB6E4D-021D-419D-A800-080CDFCDA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A31A054F-EA32-45ED-82C1-3FD7C4A0C050}"/>
              </a:ext>
            </a:extLst>
          </p:cNvPr>
          <p:cNvGrpSpPr>
            <a:grpSpLocks/>
          </p:cNvGrpSpPr>
          <p:nvPr/>
        </p:nvGrpSpPr>
        <p:grpSpPr bwMode="auto">
          <a:xfrm>
            <a:off x="3670110" y="1284312"/>
            <a:ext cx="1770797" cy="3676650"/>
            <a:chOff x="0" y="0"/>
            <a:chExt cx="5079128" cy="1624162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7E24FA62-6EE5-485F-BA29-0001482B4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10">
            <a:extLst>
              <a:ext uri="{FF2B5EF4-FFF2-40B4-BE49-F238E27FC236}">
                <a16:creationId xmlns:a16="http://schemas.microsoft.com/office/drawing/2014/main" id="{F712E397-6F8C-408D-8A7D-4E62A6AFA3F3}"/>
              </a:ext>
            </a:extLst>
          </p:cNvPr>
          <p:cNvGrpSpPr>
            <a:grpSpLocks/>
          </p:cNvGrpSpPr>
          <p:nvPr/>
        </p:nvGrpSpPr>
        <p:grpSpPr bwMode="auto">
          <a:xfrm>
            <a:off x="5494930" y="1290851"/>
            <a:ext cx="1770797" cy="3676650"/>
            <a:chOff x="0" y="0"/>
            <a:chExt cx="5079128" cy="1624162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7FBDC12A-CB0F-456D-885D-02B047E84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DA7750DE-C85A-4E3D-9FAF-CDD35FABB050}"/>
              </a:ext>
            </a:extLst>
          </p:cNvPr>
          <p:cNvGrpSpPr>
            <a:grpSpLocks/>
          </p:cNvGrpSpPr>
          <p:nvPr/>
        </p:nvGrpSpPr>
        <p:grpSpPr bwMode="auto">
          <a:xfrm>
            <a:off x="7327710" y="1293978"/>
            <a:ext cx="1770797" cy="3676650"/>
            <a:chOff x="0" y="0"/>
            <a:chExt cx="5079128" cy="1624162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D304B0B-2F40-4009-8A48-BFCA92D19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079128" cy="1624162"/>
            </a:xfrm>
            <a:custGeom>
              <a:avLst/>
              <a:gdLst>
                <a:gd name="T0" fmla="*/ 4954668 w 5079128"/>
                <a:gd name="T1" fmla="*/ 1624162 h 1624162"/>
                <a:gd name="T2" fmla="*/ 124460 w 5079128"/>
                <a:gd name="T3" fmla="*/ 1624162 h 1624162"/>
                <a:gd name="T4" fmla="*/ 0 w 5079128"/>
                <a:gd name="T5" fmla="*/ 1499702 h 1624162"/>
                <a:gd name="T6" fmla="*/ 0 w 5079128"/>
                <a:gd name="T7" fmla="*/ 124460 h 1624162"/>
                <a:gd name="T8" fmla="*/ 124460 w 5079128"/>
                <a:gd name="T9" fmla="*/ 0 h 1624162"/>
                <a:gd name="T10" fmla="*/ 4954668 w 5079128"/>
                <a:gd name="T11" fmla="*/ 0 h 1624162"/>
                <a:gd name="T12" fmla="*/ 5079128 w 5079128"/>
                <a:gd name="T13" fmla="*/ 124460 h 1624162"/>
                <a:gd name="T14" fmla="*/ 5079128 w 5079128"/>
                <a:gd name="T15" fmla="*/ 1499702 h 1624162"/>
                <a:gd name="T16" fmla="*/ 4954668 w 5079128"/>
                <a:gd name="T17" fmla="*/ 1624162 h 1624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079128" h="1624162">
                  <a:moveTo>
                    <a:pt x="4954668" y="1624162"/>
                  </a:moveTo>
                  <a:lnTo>
                    <a:pt x="124460" y="1624162"/>
                  </a:lnTo>
                  <a:cubicBezTo>
                    <a:pt x="55880" y="1624162"/>
                    <a:pt x="0" y="1568282"/>
                    <a:pt x="0" y="14997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54668" y="0"/>
                  </a:lnTo>
                  <a:cubicBezTo>
                    <a:pt x="5023248" y="0"/>
                    <a:pt x="5079128" y="55880"/>
                    <a:pt x="5079128" y="124460"/>
                  </a:cubicBezTo>
                  <a:lnTo>
                    <a:pt x="5079128" y="1499702"/>
                  </a:lnTo>
                  <a:cubicBezTo>
                    <a:pt x="5079128" y="1568282"/>
                    <a:pt x="5023248" y="1624162"/>
                    <a:pt x="4954668" y="1624162"/>
                  </a:cubicBezTo>
                  <a:close/>
                </a:path>
              </a:pathLst>
            </a:custGeom>
            <a:solidFill>
              <a:srgbClr val="8CB2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latinLnBrk="0"/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Freeform 7">
            <a:extLst>
              <a:ext uri="{FF2B5EF4-FFF2-40B4-BE49-F238E27FC236}">
                <a16:creationId xmlns:a16="http://schemas.microsoft.com/office/drawing/2014/main" id="{374463E8-F6B0-4B5D-968C-7FC6A0C5F4BD}"/>
              </a:ext>
            </a:extLst>
          </p:cNvPr>
          <p:cNvSpPr/>
          <p:nvPr/>
        </p:nvSpPr>
        <p:spPr>
          <a:xfrm>
            <a:off x="1890784" y="688698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00B0F0"/>
          </a:solidFill>
        </p:spPr>
        <p:txBody>
          <a:bodyPr anchor="ctr"/>
          <a:lstStyle/>
          <a:p>
            <a:pPr algn="ctr" defTabSz="457200" latinLnBrk="0"/>
            <a:r>
              <a:rPr lang="th-TH" sz="2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ระดับครอบครัว</a:t>
            </a:r>
            <a:endParaRPr lang="en-US" sz="2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1C085-33A9-4E3F-A74B-41A7FD80518B}"/>
              </a:ext>
            </a:extLst>
          </p:cNvPr>
          <p:cNvSpPr txBox="1"/>
          <p:nvPr/>
        </p:nvSpPr>
        <p:spPr>
          <a:xfrm>
            <a:off x="171735" y="1403520"/>
            <a:ext cx="14859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latinLnBrk="0">
              <a:buFontTx/>
              <a:buAutoNum type="arabicPeriod"/>
            </a:pP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จิตสำนึก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และพฤติกรรม ความเป็นคนดี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ที่องค์กรและสังคมต้องการเพิ่มสูงขึ้น</a:t>
            </a:r>
          </a:p>
          <a:p>
            <a:pPr marL="171450" indent="-171450" defTabSz="457200" latinLnBrk="0">
              <a:buFontTx/>
              <a:buAutoNum type="arabicPeriod"/>
            </a:pP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สมาชิกองค์กร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มีความสุขเพิ่มขึ้น</a:t>
            </a:r>
          </a:p>
          <a:p>
            <a:pPr marL="171450" indent="-171450" defTabSz="457200" latinLnBrk="0">
              <a:buFontTx/>
              <a:buAutoNum type="arabicPeriod"/>
            </a:pP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เกิดการเรียนรู้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และได้รับ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การพัฒนาตนเอง</a:t>
            </a:r>
          </a:p>
          <a:p>
            <a:pPr marL="171450" indent="-171450" defTabSz="457200" latinLnBrk="0">
              <a:buFontTx/>
              <a:buAutoNum type="arabicPeriod"/>
            </a:pP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ให้เป็นคนดี ควบคู่กับความเก่ง</a:t>
            </a:r>
            <a:b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sz="1700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ที่เป็นแบบอย่าง</a:t>
            </a:r>
            <a:endParaRPr lang="en-US" sz="1700" b="1" dirty="0">
              <a:solidFill>
                <a:srgbClr val="002060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37" name="Freeform 7">
            <a:extLst>
              <a:ext uri="{FF2B5EF4-FFF2-40B4-BE49-F238E27FC236}">
                <a16:creationId xmlns:a16="http://schemas.microsoft.com/office/drawing/2014/main" id="{5F4EDF5B-E40A-4382-B923-4F848DFB1E21}"/>
              </a:ext>
            </a:extLst>
          </p:cNvPr>
          <p:cNvSpPr/>
          <p:nvPr/>
        </p:nvSpPr>
        <p:spPr>
          <a:xfrm>
            <a:off x="72219" y="688698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00B0F0"/>
          </a:solidFill>
        </p:spPr>
        <p:txBody>
          <a:bodyPr anchor="ctr"/>
          <a:lstStyle/>
          <a:p>
            <a:pPr algn="ctr" defTabSz="457200" latinLnBrk="0"/>
            <a:r>
              <a:rPr lang="th-TH" sz="2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ระดับบุคคล</a:t>
            </a:r>
            <a:endParaRPr lang="en-US" sz="2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91C80E-FEDD-4902-A1C1-1373339DB48A}"/>
              </a:ext>
            </a:extLst>
          </p:cNvPr>
          <p:cNvSpPr txBox="1"/>
          <p:nvPr/>
        </p:nvSpPr>
        <p:spPr>
          <a:xfrm>
            <a:off x="2010486" y="1395826"/>
            <a:ext cx="148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คุณภาพชีวิตของคนในครอบครัวดีขึ้น รู้จักการดำเนินชีวิต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ที่เหมาะสม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และมีเป้าหมายชีวิต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ที่ดีงาม</a:t>
            </a: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2631DAEE-5600-4412-B924-71CACFA79768}"/>
              </a:ext>
            </a:extLst>
          </p:cNvPr>
          <p:cNvSpPr/>
          <p:nvPr/>
        </p:nvSpPr>
        <p:spPr>
          <a:xfrm>
            <a:off x="3699964" y="688697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00B0F0"/>
          </a:solidFill>
        </p:spPr>
        <p:txBody>
          <a:bodyPr anchor="ctr"/>
          <a:lstStyle/>
          <a:p>
            <a:pPr algn="ctr" defTabSz="457200" latinLnBrk="0"/>
            <a:r>
              <a:rPr lang="th-TH" sz="2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ระดับองค์กร</a:t>
            </a:r>
            <a:endParaRPr lang="en-US" sz="2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196BD5E-18A5-4C30-994B-30BC71487C24}"/>
              </a:ext>
            </a:extLst>
          </p:cNvPr>
          <p:cNvSpPr txBox="1"/>
          <p:nvPr/>
        </p:nvSpPr>
        <p:spPr>
          <a:xfrm>
            <a:off x="3781282" y="1403520"/>
            <a:ext cx="1593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1. ได้คนดีมีคุณภาพ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2. ความสัมพันธ์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ภายในองค์กรดีขึ้น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3. กระบวนการ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ทำงานและ 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ระบบงานดีขึ้น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บนฐานคุณธรรม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ความดีของคน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ในองค์กร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4. ภาพลักษณ์ดี</a:t>
            </a:r>
          </a:p>
          <a:p>
            <a:pPr marL="371475" indent="-371475" defTabSz="457200" latinLnBrk="0">
              <a:buFontTx/>
              <a:buAutoNum type="arabicPeriod"/>
            </a:pPr>
            <a:endParaRPr lang="th-TH" b="1" dirty="0">
              <a:solidFill>
                <a:prstClr val="black"/>
              </a:solidFill>
              <a:latin typeface="DB BrandVoice X" panose="02000506090000020004" pitchFamily="2" charset="-34"/>
              <a:cs typeface="DB BrandVoice X" panose="02000506090000020004" pitchFamily="2" charset="-34"/>
            </a:endParaRPr>
          </a:p>
        </p:txBody>
      </p:sp>
      <p:sp>
        <p:nvSpPr>
          <p:cNvPr id="43" name="Freeform 7">
            <a:extLst>
              <a:ext uri="{FF2B5EF4-FFF2-40B4-BE49-F238E27FC236}">
                <a16:creationId xmlns:a16="http://schemas.microsoft.com/office/drawing/2014/main" id="{3D0B6FE5-8C52-40DC-B337-4A2ED0F34E15}"/>
              </a:ext>
            </a:extLst>
          </p:cNvPr>
          <p:cNvSpPr/>
          <p:nvPr/>
        </p:nvSpPr>
        <p:spPr>
          <a:xfrm>
            <a:off x="5509144" y="685001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00B0F0"/>
          </a:solidFill>
        </p:spPr>
        <p:txBody>
          <a:bodyPr anchor="ctr"/>
          <a:lstStyle/>
          <a:p>
            <a:pPr algn="ctr" defTabSz="457200" latinLnBrk="0"/>
            <a:r>
              <a:rPr lang="th-TH" sz="2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ระดับประเทศ</a:t>
            </a:r>
            <a:endParaRPr lang="en-US" sz="2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C622EA-F9FD-424E-8049-DC9EEBF49EB0}"/>
              </a:ext>
            </a:extLst>
          </p:cNvPr>
          <p:cNvSpPr txBox="1"/>
          <p:nvPr/>
        </p:nvSpPr>
        <p:spPr>
          <a:xfrm>
            <a:off x="5628846" y="1412679"/>
            <a:ext cx="15726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1. ประเทศมีองค์กร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ที่เป็นฐานบ่มเพาะ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คนดีให้กับสังคม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มากขึ้น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2. ประชาชนมีวิถี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การปฏิบัติที่ดีงาม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ทั้งในที่ทำงาน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และสังคม 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ภายนอกองค์กร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3. เพิ่มคนดี สังคมดี </a:t>
            </a:r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2880B201-2DB8-4609-AE0B-8C0C5377761D}"/>
              </a:ext>
            </a:extLst>
          </p:cNvPr>
          <p:cNvSpPr/>
          <p:nvPr/>
        </p:nvSpPr>
        <p:spPr>
          <a:xfrm>
            <a:off x="7327710" y="685000"/>
            <a:ext cx="1725304" cy="543884"/>
          </a:xfrm>
          <a:custGeom>
            <a:avLst/>
            <a:gdLst/>
            <a:ahLst/>
            <a:cxnLst/>
            <a:rect l="l" t="t" r="r" b="b"/>
            <a:pathLst>
              <a:path w="1396723" h="2040820">
                <a:moveTo>
                  <a:pt x="0" y="0"/>
                </a:moveTo>
                <a:lnTo>
                  <a:pt x="1396723" y="0"/>
                </a:lnTo>
                <a:lnTo>
                  <a:pt x="1396723" y="2040820"/>
                </a:lnTo>
                <a:lnTo>
                  <a:pt x="0" y="2040820"/>
                </a:lnTo>
                <a:close/>
              </a:path>
            </a:pathLst>
          </a:custGeom>
          <a:solidFill>
            <a:srgbClr val="00B0F0"/>
          </a:solidFill>
        </p:spPr>
        <p:txBody>
          <a:bodyPr anchor="ctr"/>
          <a:lstStyle/>
          <a:p>
            <a:pPr algn="ctr" defTabSz="457200" latinLnBrk="0"/>
            <a:r>
              <a:rPr lang="th-TH" sz="2200" b="1" dirty="0">
                <a:solidFill>
                  <a:srgbClr val="002060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ระดับนานาชาติ</a:t>
            </a:r>
            <a:endParaRPr lang="en-US" sz="2200" b="1" dirty="0">
              <a:solidFill>
                <a:srgbClr val="002060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6ED959-C0A5-4614-9C60-2DA35C059A05}"/>
              </a:ext>
            </a:extLst>
          </p:cNvPr>
          <p:cNvSpPr txBox="1"/>
          <p:nvPr/>
        </p:nvSpPr>
        <p:spPr>
          <a:xfrm>
            <a:off x="7486365" y="1365593"/>
            <a:ext cx="1626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1. เกิดความร่วมมือ 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และการสนับสนุน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การพัฒนา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จากประเทศต่าง ๆ 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ที่ให้ความเชื่อถือ</a:t>
            </a:r>
          </a:p>
          <a:p>
            <a:pPr defTabSz="457200" latinLnBrk="0"/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2. ภาพลักษณ์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ของประเทศ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ในสายตานานาชาติ</a:t>
            </a:r>
            <a:b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</a:br>
            <a:r>
              <a:rPr lang="th-TH" b="1" dirty="0">
                <a:solidFill>
                  <a:srgbClr val="002060"/>
                </a:solidFill>
                <a:latin typeface="DB BrandVoice X" panose="02000506090000020004" pitchFamily="2" charset="-34"/>
                <a:cs typeface="DB BrandVoice X" panose="02000506090000020004" pitchFamily="2" charset="-34"/>
              </a:rPr>
              <a:t>    ดีขึ้น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5279C5-8CE8-4905-92D8-D803D71AA5E0}"/>
              </a:ext>
            </a:extLst>
          </p:cNvPr>
          <p:cNvGrpSpPr/>
          <p:nvPr/>
        </p:nvGrpSpPr>
        <p:grpSpPr>
          <a:xfrm>
            <a:off x="725032" y="1621587"/>
            <a:ext cx="7927786" cy="3026394"/>
            <a:chOff x="1128687" y="3477590"/>
            <a:chExt cx="15855572" cy="6052788"/>
          </a:xfrm>
        </p:grpSpPr>
        <p:grpSp>
          <p:nvGrpSpPr>
            <p:cNvPr id="6" name="Group 6"/>
            <p:cNvGrpSpPr/>
            <p:nvPr/>
          </p:nvGrpSpPr>
          <p:grpSpPr>
            <a:xfrm>
              <a:off x="1128687" y="3477590"/>
              <a:ext cx="3063152" cy="6033081"/>
              <a:chOff x="0" y="0"/>
              <a:chExt cx="1396723" cy="20408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FFBDC0"/>
              </a:solidFill>
            </p:spPr>
            <p:txBody>
              <a:bodyPr/>
              <a:lstStyle/>
              <a:p>
                <a:endParaRPr lang="th-TH" dirty="0"/>
              </a:p>
            </p:txBody>
          </p:sp>
        </p:grp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EA1BCCDA-F0D5-4BEB-A2B0-2D9BEE36382C}"/>
                </a:ext>
              </a:extLst>
            </p:cNvPr>
            <p:cNvGrpSpPr/>
            <p:nvPr/>
          </p:nvGrpSpPr>
          <p:grpSpPr>
            <a:xfrm>
              <a:off x="4318080" y="3487775"/>
              <a:ext cx="3063152" cy="6033081"/>
              <a:chOff x="0" y="0"/>
              <a:chExt cx="1396723" cy="204082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CB494182-E212-4D77-A02F-F89411F6701B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FFBDC0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38402C8E-13E3-4754-B7F9-B7D58CCD6D90}"/>
                </a:ext>
              </a:extLst>
            </p:cNvPr>
            <p:cNvGrpSpPr/>
            <p:nvPr/>
          </p:nvGrpSpPr>
          <p:grpSpPr>
            <a:xfrm>
              <a:off x="7507473" y="3497297"/>
              <a:ext cx="3063152" cy="6033081"/>
              <a:chOff x="0" y="0"/>
              <a:chExt cx="1396723" cy="204082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A1A9A92-DA9B-4814-8C75-E241F4801DB1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FFBDC0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DF220119-EBEA-4A01-842E-7A19300ED864}"/>
                </a:ext>
              </a:extLst>
            </p:cNvPr>
            <p:cNvGrpSpPr/>
            <p:nvPr/>
          </p:nvGrpSpPr>
          <p:grpSpPr>
            <a:xfrm>
              <a:off x="10706906" y="3487775"/>
              <a:ext cx="3063152" cy="6033081"/>
              <a:chOff x="0" y="0"/>
              <a:chExt cx="1396723" cy="2040820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CDF395A9-6E8D-4B7D-A58F-A30E5D5F1A78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FFBDC0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E45F429E-26C4-40F6-AF24-F1E99D5E2053}"/>
                </a:ext>
              </a:extLst>
            </p:cNvPr>
            <p:cNvGrpSpPr/>
            <p:nvPr/>
          </p:nvGrpSpPr>
          <p:grpSpPr>
            <a:xfrm>
              <a:off x="13921107" y="3497297"/>
              <a:ext cx="3063152" cy="6033081"/>
              <a:chOff x="0" y="0"/>
              <a:chExt cx="1396723" cy="2040820"/>
            </a:xfrm>
          </p:grpSpPr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A8392850-ECB5-4FB7-A42B-3D2351737CD7}"/>
                  </a:ext>
                </a:extLst>
              </p:cNvPr>
              <p:cNvSpPr/>
              <p:nvPr/>
            </p:nvSpPr>
            <p:spPr>
              <a:xfrm>
                <a:off x="0" y="0"/>
                <a:ext cx="1396723" cy="2040820"/>
              </a:xfrm>
              <a:custGeom>
                <a:avLst/>
                <a:gdLst/>
                <a:ahLst/>
                <a:cxnLst/>
                <a:rect l="l" t="t" r="r" b="b"/>
                <a:pathLst>
                  <a:path w="1396723" h="2040820">
                    <a:moveTo>
                      <a:pt x="0" y="0"/>
                    </a:moveTo>
                    <a:lnTo>
                      <a:pt x="1396723" y="0"/>
                    </a:lnTo>
                    <a:lnTo>
                      <a:pt x="1396723" y="2040820"/>
                    </a:lnTo>
                    <a:lnTo>
                      <a:pt x="0" y="2040820"/>
                    </a:lnTo>
                    <a:close/>
                  </a:path>
                </a:pathLst>
              </a:custGeom>
              <a:solidFill>
                <a:srgbClr val="FFBDC0"/>
              </a:solidFill>
            </p:spPr>
            <p:txBody>
              <a:bodyPr/>
              <a:lstStyle/>
              <a:p>
                <a:endParaRPr lang="th-TH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957BC93-6732-4D04-8DEB-79168511E1E6}"/>
              </a:ext>
            </a:extLst>
          </p:cNvPr>
          <p:cNvSpPr txBox="1"/>
          <p:nvPr/>
        </p:nvSpPr>
        <p:spPr>
          <a:xfrm>
            <a:off x="374248" y="355717"/>
            <a:ext cx="8532997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lnSpc>
                <a:spcPts val="4000"/>
              </a:lnSpc>
              <a:defRPr/>
            </a:pPr>
            <a:r>
              <a:rPr lang="th-TH" sz="4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คุณธรรมสำคัญในการขับเคลื่อน</a:t>
            </a:r>
          </a:p>
          <a:p>
            <a:pPr algn="ctr" defTabSz="457200" latinLnBrk="0">
              <a:lnSpc>
                <a:spcPts val="4000"/>
              </a:lnSpc>
              <a:defRPr/>
            </a:pPr>
            <a:r>
              <a:rPr lang="th-TH" sz="4400" b="1" dirty="0">
                <a:solidFill>
                  <a:schemeClr val="bg1"/>
                </a:solidFill>
                <a:latin typeface="DB Adman X" panose="02000506090000020004" pitchFamily="2" charset="-34"/>
                <a:cs typeface="DB Adman X" panose="02000506090000020004" pitchFamily="2" charset="-34"/>
              </a:rPr>
              <a:t>องค์กรคุณธรรม กระทรวงสาธารณสุข</a:t>
            </a:r>
            <a:endParaRPr lang="en-US" sz="4400" dirty="0">
              <a:solidFill>
                <a:schemeClr val="bg1"/>
              </a:solidFill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C4BCE8-8A26-42A6-B5AA-56EF92F5A82B}"/>
              </a:ext>
            </a:extLst>
          </p:cNvPr>
          <p:cNvSpPr txBox="1"/>
          <p:nvPr/>
        </p:nvSpPr>
        <p:spPr>
          <a:xfrm>
            <a:off x="861552" y="2604739"/>
            <a:ext cx="1435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28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พอเพียง</a:t>
            </a:r>
            <a:endParaRPr lang="en-US" sz="2800" b="1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F81E23-AC5F-43E6-9F13-528920EA9914}"/>
              </a:ext>
            </a:extLst>
          </p:cNvPr>
          <p:cNvSpPr txBox="1"/>
          <p:nvPr/>
        </p:nvSpPr>
        <p:spPr>
          <a:xfrm>
            <a:off x="2424076" y="2604739"/>
            <a:ext cx="1435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28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วินัย</a:t>
            </a:r>
            <a:endParaRPr lang="en-US" sz="2800" b="1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1B04C-957C-42AF-87ED-33768D4B82B4}"/>
              </a:ext>
            </a:extLst>
          </p:cNvPr>
          <p:cNvSpPr txBox="1"/>
          <p:nvPr/>
        </p:nvSpPr>
        <p:spPr>
          <a:xfrm>
            <a:off x="3922897" y="2607240"/>
            <a:ext cx="1435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28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สุจริต</a:t>
            </a:r>
            <a:endParaRPr lang="en-US" sz="2800" b="1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F676CED-FE55-4547-8F61-7A5D5EA47878}"/>
              </a:ext>
            </a:extLst>
          </p:cNvPr>
          <p:cNvSpPr txBox="1"/>
          <p:nvPr/>
        </p:nvSpPr>
        <p:spPr>
          <a:xfrm>
            <a:off x="5635343" y="2571750"/>
            <a:ext cx="1435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28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จิตอาสา</a:t>
            </a:r>
            <a:endParaRPr lang="en-US" sz="2800" b="1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726973-4B4F-44D5-9252-2A71AA47A260}"/>
              </a:ext>
            </a:extLst>
          </p:cNvPr>
          <p:cNvSpPr txBox="1"/>
          <p:nvPr/>
        </p:nvSpPr>
        <p:spPr>
          <a:xfrm>
            <a:off x="7217117" y="2571749"/>
            <a:ext cx="1435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th-TH" sz="28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กตัญญู</a:t>
            </a:r>
            <a:endParaRPr lang="en-US" sz="2800" b="1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sp>
        <p:nvSpPr>
          <p:cNvPr id="10" name="ดาว: 6 แฉก 9">
            <a:extLst>
              <a:ext uri="{FF2B5EF4-FFF2-40B4-BE49-F238E27FC236}">
                <a16:creationId xmlns:a16="http://schemas.microsoft.com/office/drawing/2014/main" id="{42AA37A0-5A7A-6F12-2159-D66401675AE2}"/>
              </a:ext>
            </a:extLst>
          </p:cNvPr>
          <p:cNvSpPr/>
          <p:nvPr/>
        </p:nvSpPr>
        <p:spPr>
          <a:xfrm>
            <a:off x="1819731" y="4188657"/>
            <a:ext cx="914400" cy="9144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ดาว: 6 แฉก 12">
            <a:extLst>
              <a:ext uri="{FF2B5EF4-FFF2-40B4-BE49-F238E27FC236}">
                <a16:creationId xmlns:a16="http://schemas.microsoft.com/office/drawing/2014/main" id="{D2A09B70-51DE-C7A0-713A-28087F6A9E6B}"/>
              </a:ext>
            </a:extLst>
          </p:cNvPr>
          <p:cNvSpPr/>
          <p:nvPr/>
        </p:nvSpPr>
        <p:spPr>
          <a:xfrm>
            <a:off x="3402577" y="4180928"/>
            <a:ext cx="914400" cy="9144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ดาว: 6 แฉก 13">
            <a:extLst>
              <a:ext uri="{FF2B5EF4-FFF2-40B4-BE49-F238E27FC236}">
                <a16:creationId xmlns:a16="http://schemas.microsoft.com/office/drawing/2014/main" id="{051ABFD6-CD18-ABF4-1ACC-98498FD4DF6C}"/>
              </a:ext>
            </a:extLst>
          </p:cNvPr>
          <p:cNvSpPr/>
          <p:nvPr/>
        </p:nvSpPr>
        <p:spPr>
          <a:xfrm>
            <a:off x="5026563" y="4163151"/>
            <a:ext cx="914400" cy="9144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ดาว: 6 แฉก 16">
            <a:extLst>
              <a:ext uri="{FF2B5EF4-FFF2-40B4-BE49-F238E27FC236}">
                <a16:creationId xmlns:a16="http://schemas.microsoft.com/office/drawing/2014/main" id="{A5CCF494-565A-2665-4D00-0A1864B3E083}"/>
              </a:ext>
            </a:extLst>
          </p:cNvPr>
          <p:cNvSpPr/>
          <p:nvPr/>
        </p:nvSpPr>
        <p:spPr>
          <a:xfrm>
            <a:off x="6623290" y="4188657"/>
            <a:ext cx="914400" cy="9144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335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52F9955-BF79-4539-BCBC-06DFF7F5B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C666CF8-FE0E-0A68-FC1D-86CAE0D9C290}"/>
              </a:ext>
            </a:extLst>
          </p:cNvPr>
          <p:cNvSpPr txBox="1"/>
          <p:nvPr/>
        </p:nvSpPr>
        <p:spPr>
          <a:xfrm>
            <a:off x="3491880" y="4587974"/>
            <a:ext cx="1440160" cy="369332"/>
          </a:xfrm>
          <a:prstGeom prst="rect">
            <a:avLst/>
          </a:prstGeom>
          <a:solidFill>
            <a:srgbClr val="F0DCC3"/>
          </a:solidFill>
        </p:spPr>
        <p:txBody>
          <a:bodyPr wrap="square" rtlCol="0">
            <a:spAutoFit/>
          </a:bodyPr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33A8D3F-F197-8A22-63A1-F38460110C85}"/>
              </a:ext>
            </a:extLst>
          </p:cNvPr>
          <p:cNvSpPr txBox="1"/>
          <p:nvPr/>
        </p:nvSpPr>
        <p:spPr>
          <a:xfrm>
            <a:off x="3347864" y="4731990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DB Adman X" panose="02000506090000020004" pitchFamily="2" charset="-34"/>
                <a:cs typeface="DB Adman X" panose="02000506090000020004" pitchFamily="2" charset="-34"/>
              </a:rPr>
              <a:t>https://stopcorruption.moph.go.th</a:t>
            </a:r>
            <a:endParaRPr lang="th-TH" sz="1050" b="1" dirty="0">
              <a:latin typeface="DB Adman X" panose="02000506090000020004" pitchFamily="2" charset="-34"/>
              <a:cs typeface="DB Adman X" panose="02000506090000020004" pitchFamily="2" charset="-34"/>
            </a:endParaRPr>
          </a:p>
        </p:txBody>
      </p:sp>
    </p:spTree>
  </p:cSld>
  <p:clrMapOvr>
    <a:masterClrMapping/>
  </p:clrMapOvr>
  <p:transition spd="med">
    <p:circl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th-TH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046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>
              <a:defRPr/>
            </a:pPr>
            <a:r>
              <a:rPr lang="en-US" sz="36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Moral Positive Reflection</a:t>
            </a:r>
            <a:r>
              <a:rPr lang="th-TH" sz="3600" b="1" dirty="0">
                <a:solidFill>
                  <a:srgbClr val="002060"/>
                </a:solidFill>
                <a:latin typeface="PrintAble4U" panose="02000000000000000000" pitchFamily="2" charset="0"/>
                <a:cs typeface="PrintAble4U" panose="02000000000000000000" pitchFamily="2" charset="0"/>
              </a:rPr>
              <a:t> ในตนเอง</a:t>
            </a:r>
            <a:endParaRPr lang="en-US" sz="3600" dirty="0">
              <a:solidFill>
                <a:srgbClr val="002060"/>
              </a:solidFill>
              <a:latin typeface="PrintAble4U" panose="02000000000000000000" pitchFamily="2" charset="0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78816"/>
              </p:ext>
            </p:extLst>
          </p:nvPr>
        </p:nvGraphicFramePr>
        <p:xfrm>
          <a:off x="107504" y="656235"/>
          <a:ext cx="892899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พอเพียง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การดำเนินชีวิตผ่านกระบวนการคิด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และการตัดสินใจอย่างรอบคอบด้วยความพอดี พอใจในสิ่งที่ตนเองมีอยู่ ไม่เบียดเบียน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หรือทำให้ตนเองและผู้อื่นเดือดร้อน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สามารถพึ่งพาตนเองได้ และเตรียมพร้อมรับผลกระทบ หรือการเปลี่ยนแปลงที่จะเกิดขึ้น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ในอนาคตบนพื้นฐานความดี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BCCCD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ความพอประมาณ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ความพอดีในการใช้ชีวิตที่ไม่น้อยเกินไปและไม่มากเกินไป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พอใจในสิ่งที่ตนเองมีอยู่ โดยไม่เบียดเบียนตนเองและผู้อื่น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ความมีเหตุผล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กระบวนการคิดและตัดสินใจเกี่ยวกับการใช้ชีวิตอย่างรอบคอบ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โดยพิจารณาถึงเหตุปัจจัยที่เกี่ยวข้องและผลที่คาดว่าจะเกิดขึ้นจากการตัดสินใจ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และการกระทำ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ภูมิคุ้มกัน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การวางแผนการใช้ชีวิตอย่างรอบคอบ สามารถพึ่งพาตนเองได้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และการเปิดใจเรียนรู้สิ่งใหม่ ๆ เพื่อเตรียมพร้อมรับผลกระทบ หรือการเปลี่ยนแปลงที่จะเกิดขึ้นในอนาคต</a:t>
                      </a:r>
                    </a:p>
                    <a:p>
                      <a:pPr marL="0" indent="0" algn="l"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BCCC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9856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62821"/>
              </p:ext>
            </p:extLst>
          </p:nvPr>
        </p:nvGraphicFramePr>
        <p:xfrm>
          <a:off x="110242" y="123478"/>
          <a:ext cx="8928992" cy="495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วินัย</a:t>
                      </a:r>
                    </a:p>
                    <a:p>
                      <a:pPr algn="l"/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การแสดงออกถึงการยอมรับ </a:t>
                      </a:r>
                    </a:p>
                    <a:p>
                      <a:pPr algn="l"/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และการประพฤติปฏิบัติตามบรรทัดฐาน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ทางสังคม สามารถกำกับตนเองทั้งความคิด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และการกระทำเพื่อให้บรรลุเป้าหมายที่ตั้งไว้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และอยู่ร่วมกับผู้อื่นได้อย่างปกติสุข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มีความมุ่งมั่นในการปฏิบัติงานหรือดำเนินกิจกรรมใด ๆ ตามบทบาทหน้าที่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ยอมรับผลอันเกิดจากการกระทำของตนเอง </a:t>
                      </a:r>
                      <a:b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3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และพร้อมที่จะปรับปรุงแก้ไขให้ดีขึ้น</a:t>
                      </a:r>
                      <a:endParaRPr lang="en-US" sz="23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การยอมรับและปฏิบัติตนตามบรรทัดฐานทางสังคม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การแสดงออกถึงการยอมรับและการประพฤติปฏิบัติตนตามวิถีประชา จารีต และกฎหมาย เพื่อควบคุมความประพฤติของบุคคลอันจะนำไปสู่สังคม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ที่มีระเบียบและดำรงอยู่ได้อย่างยั่งยืนและปกติสุข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การควบคุมตนเอง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ความสามารถในการกำกับตนเองทั้งความคิดและการกระทำ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ให้อยู่ในระเบียบกฎเกณฑ์ เพื่อนำตนเองให้สามารถบรรลุเป้าหมายที่ตั้งไว้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และอยู่ร่วมกับผู้อื่นได้อย่างปกติสุข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การตั้งใจปฏิบัติหน้าที่ของตน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ความมุ่งมั่นในการปฏิบัติงานหรือดำเนินกิจกรรมใด ๆ ให้บรรลุผล</a:t>
                      </a:r>
                      <a:br>
                        <a:rPr lang="en-US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ที่ตรงเวลา ตามบทบาทหน้าที่หรือตามที่ได้รับมอบหมายอย่างเต็มความสามารถ</a:t>
                      </a:r>
                    </a:p>
                    <a:p>
                      <a:pPr marL="0" indent="0" algn="l">
                        <a:spcBef>
                          <a:spcPts val="6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4. การยอมรับผลการกระทำของตน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การยอมรับผลอันเกิดจากการกระทำของตนเอง ทั้งผลในทางบวกทางลบ รวมถึงข้อผิดพลาด และพร้อมที่จะปรับปรุงแก้ไขให้ดีขึ้น</a:t>
                      </a: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87758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393929"/>
              </p:ext>
            </p:extLst>
          </p:nvPr>
        </p:nvGraphicFramePr>
        <p:xfrm>
          <a:off x="99833" y="666750"/>
          <a:ext cx="892899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สุจริต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การปฏิบัติต่อตนเองและผู้อื่น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ตามแนวทางที่ถูกต้อง กล่าวคือ ตรงไปตรงมา สำนึกรู้ รวมถึงการปฏิเสธการกระทำ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ที่ไม่ถูกต้องอันจะก่อให้เกิดความเสียหาย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ความละอายต่อการทำสิ่งที่ไม่ถูกต้อง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การแสดงความรู้สึกไม่สบายใจ รังเกียจ อาย กระดากในใจตน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ไม่กล้าทำสิ่งที่ผิดกฎระเบียบไม่ว่าจะต่อหน้าหรือลับหลังผู้อื่น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การไม่เอาเปรียบและไม่แสวงหาผลประโยชน์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การกระทำในสิ่งที่ตรงไปตรงมา รักษาความสัตย์ ไม่เอารัดเอาเปรียบ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และไม่ยึดผลประโยชน์อันมิชอบของตนเองและพวกพ้องเพียงฝ่ายเดียว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การยืนหยัดในความถูกต้อง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การแสดงออกหรือการสนับสนุนความคิด การกระทำที่ถูกต้อง ตามกฎ และต่อต้านการทุจริตด้วยความกล้าหาญ แม้ว่าจะมีความยากลำบาก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หรืออุปสรรคขัดขวาง</a:t>
                      </a:r>
                    </a:p>
                    <a:p>
                      <a:pPr marL="0" indent="0" algn="l"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120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543383"/>
              </p:ext>
            </p:extLst>
          </p:nvPr>
        </p:nvGraphicFramePr>
        <p:xfrm>
          <a:off x="99833" y="666750"/>
          <a:ext cx="892899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จิตอาสา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การทำกิจกรรมที่เป็นประโยชน์ต่อผู้อื่น องค์กร และสังคม ด้วยความสมัครใจ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โดยไม่หวังผลตอบแทน</a:t>
                      </a:r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จิตสาธารณะ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การตระหนักหรือการกระทำในสิ่งที่เป็นประโยชน์ต่อผู้อื่น องค์กร 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และสังคม ด้วยความสมัครใจ คำนึงถึงประโยชน์ส่วนรวม เอาใจใส่ดูแลรักษา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สาธารณสมบัติ และช่วยเหลือผู้อื่นด้วยความเต็มใจ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สำนึกสาธารณะ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การตระหนักถึงคุณค่าของทรัพยากร สิ่งแวดล้อม และสาธารณสมบัติ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ด้วยการเอาใจใส่ดูแลรักษา โดยคำนึงถึงผลประโยชน์ของส่วนรวมเป็นสำคัญ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การเสียสละเพื่อช่วยเหลือผู้อื่น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การอุทิศแรงกาย สติปัญญา ทรัพย์สิน และเวลา เพื่อแก้ปัญหา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หรือสร้างความสุขให้กับผู้อื่น โดยไม่ทำให้ตนเองและผู้อื่นเดือดร้อน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383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>
            <a:extLst>
              <a:ext uri="{FF2B5EF4-FFF2-40B4-BE49-F238E27FC236}">
                <a16:creationId xmlns:a16="http://schemas.microsoft.com/office/drawing/2014/main" id="{575FCE26-1B43-45FE-AEAA-AEC240B16FC7}"/>
              </a:ext>
            </a:extLst>
          </p:cNvPr>
          <p:cNvSpPr/>
          <p:nvPr/>
        </p:nvSpPr>
        <p:spPr>
          <a:xfrm>
            <a:off x="107504" y="0"/>
            <a:ext cx="8928992" cy="522831"/>
          </a:xfrm>
          <a:custGeom>
            <a:avLst/>
            <a:gdLst/>
            <a:ahLst/>
            <a:cxnLst/>
            <a:rect l="l" t="t" r="r" b="b"/>
            <a:pathLst>
              <a:path w="6671512" h="473852">
                <a:moveTo>
                  <a:pt x="0" y="0"/>
                </a:moveTo>
                <a:lnTo>
                  <a:pt x="6671512" y="0"/>
                </a:lnTo>
                <a:lnTo>
                  <a:pt x="6671512" y="473852"/>
                </a:lnTo>
                <a:lnTo>
                  <a:pt x="0" y="473852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th-T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30E41A-AB1A-449A-A9D7-97BF21F0FB23}"/>
              </a:ext>
            </a:extLst>
          </p:cNvPr>
          <p:cNvSpPr txBox="1"/>
          <p:nvPr/>
        </p:nvSpPr>
        <p:spPr>
          <a:xfrm>
            <a:off x="755576" y="-120214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Moral Positive Reflection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rintAble4U" panose="02000000000000000000" pitchFamily="2" charset="0"/>
                <a:ea typeface="+mn-ea"/>
                <a:cs typeface="PrintAble4U" panose="02000000000000000000" pitchFamily="2" charset="0"/>
              </a:rPr>
              <a:t> ในตนเอง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rintAble4U" panose="02000000000000000000" pitchFamily="2" charset="0"/>
              <a:ea typeface="+mn-ea"/>
              <a:cs typeface="PrintAble4U" panose="02000000000000000000" pitchFamily="2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B680736-7018-4114-A340-9BA61BC3B5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46852"/>
              </p:ext>
            </p:extLst>
          </p:nvPr>
        </p:nvGraphicFramePr>
        <p:xfrm>
          <a:off x="99833" y="666750"/>
          <a:ext cx="8928992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768643685"/>
                    </a:ext>
                  </a:extLst>
                </a:gridCol>
                <a:gridCol w="5328592">
                  <a:extLst>
                    <a:ext uri="{9D8B030D-6E8A-4147-A177-3AD203B41FA5}">
                      <a16:colId xmlns:a16="http://schemas.microsoft.com/office/drawing/2014/main" val="255503131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DB Adman X" panose="02000506090000020004" pitchFamily="2" charset="-34"/>
                          <a:ea typeface="+mn-ea"/>
                          <a:cs typeface="DB Adman X" panose="02000506090000020004" pitchFamily="2" charset="-34"/>
                        </a:rPr>
                        <a:t>Moral Positive Reflection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องค์ประกอบ</a:t>
                      </a:r>
                      <a:endParaRPr lang="en-US" sz="2400" dirty="0">
                        <a:solidFill>
                          <a:schemeClr val="tx1"/>
                        </a:solidFill>
                        <a:latin typeface="DB Adman X" panose="02000506090000020004" pitchFamily="2" charset="-34"/>
                        <a:cs typeface="DB Adman X" panose="02000506090000020004" pitchFamily="2" charset="-34"/>
                      </a:endParaRPr>
                    </a:p>
                  </a:txBody>
                  <a:tcPr marL="45720" marR="45720" marT="22860" marB="22860">
                    <a:solidFill>
                      <a:srgbClr val="E9D1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582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highlight>
                            <a:srgbClr val="FFFF00"/>
                          </a:highlight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กตัญญู</a:t>
                      </a:r>
                    </a:p>
                    <a:p>
                      <a:pPr algn="l"/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   - การแสดงออกถึงการสำนึก การเคารพนับถือ และการตอบแทนในความดีที่ตนเองหรือสังคมโดยรวมได้รับประโยชน์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ในทางที่ถูกต้องเหมาะสม ซึ่งเป็นการแสดงออก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ในทางที่ดีเมื่อมีโอกาส และจะต้องไม่ไป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ละเมิดสิทธิผู้อื่น ทำให้ผู้อื่นเดือดร้อน </a:t>
                      </a:r>
                      <a:b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4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หรือได้รับผลกระทบในทางเสียหาย</a:t>
                      </a:r>
                    </a:p>
                    <a:p>
                      <a:pPr algn="l"/>
                      <a:endParaRPr lang="en-US" sz="24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1. การสำนึกในความดี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การเห็นคุณค่า รู้สึกขอบคุณ คิดในทางบวก หรือมีทัศนคติที่ดี</a:t>
                      </a:r>
                      <a:b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</a:b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ต่อคุณความดีที่ตนเองหรือส่วนรวมได้กระทำ หรือได้รับประโยชน์ในทางที่ถูกต้องเหมาะสม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2. การเคารพความดี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การชื่นชม ยกย่อง ให้เกียรติในความดีที่ตนเองหรือส่วนรวมได้รับประโยชน์ในทางที่ถูกต้อง โดยแสดงออกด้วยความสุภาพเหมาะสม</a:t>
                      </a:r>
                    </a:p>
                    <a:p>
                      <a:pPr marL="0" indent="0" algn="l">
                        <a:spcBef>
                          <a:spcPts val="1200"/>
                        </a:spcBef>
                        <a:buNone/>
                      </a:pPr>
                      <a:r>
                        <a:rPr lang="th-TH" sz="2000" b="1" dirty="0">
                          <a:solidFill>
                            <a:srgbClr val="C00000"/>
                          </a:solidFill>
                          <a:latin typeface="DB Adman X" panose="02000506090000020004" pitchFamily="2" charset="-34"/>
                          <a:cs typeface="DB Adman X" panose="02000506090000020004" pitchFamily="2" charset="-34"/>
                        </a:rPr>
                        <a:t>3. การตอบแทนความดี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r>
                        <a:rPr lang="th-TH" sz="2000" b="1" dirty="0">
                          <a:latin typeface="JS Jukaphan" panose="02000000000000000000" pitchFamily="2" charset="-34"/>
                          <a:cs typeface="JS Jukaphan" panose="02000000000000000000" pitchFamily="2" charset="-34"/>
                        </a:rPr>
                        <a:t>	- การประพฤติตนในทางที่ดีเมื่อมีโอกาส โดยไม่ละเมิดสิทธิหรือทำให้ผู้อื่นเดือดร้อน เพื่อแสดงความขอบคุณความดีที่ตนเองหรือส่วนรวมได้รับประโยชน์ในทางที่ถูกต้อง</a:t>
                      </a:r>
                    </a:p>
                    <a:p>
                      <a:pPr marL="0" indent="0" algn="l">
                        <a:spcBef>
                          <a:spcPts val="0"/>
                        </a:spcBef>
                        <a:buNone/>
                      </a:pPr>
                      <a:endParaRPr lang="en-US" sz="2000" b="1" dirty="0">
                        <a:latin typeface="JS Jukaphan" panose="02000000000000000000" pitchFamily="2" charset="-34"/>
                        <a:cs typeface="JS Jukaphan" panose="02000000000000000000" pitchFamily="2" charset="-34"/>
                      </a:endParaRPr>
                    </a:p>
                  </a:txBody>
                  <a:tcPr marL="45720" marR="45720" marT="22860" marB="228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029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81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63">
            <a:extLst>
              <a:ext uri="{FF2B5EF4-FFF2-40B4-BE49-F238E27FC236}">
                <a16:creationId xmlns:a16="http://schemas.microsoft.com/office/drawing/2014/main" id="{45690F54-09A8-4168-9CC8-FE701EA2AED0}"/>
              </a:ext>
            </a:extLst>
          </p:cNvPr>
          <p:cNvSpPr/>
          <p:nvPr/>
        </p:nvSpPr>
        <p:spPr>
          <a:xfrm>
            <a:off x="1547664" y="1037560"/>
            <a:ext cx="4080752" cy="77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ท่องจำ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570C9-330C-4821-A0A0-0DD4DC8118BD}"/>
              </a:ext>
            </a:extLst>
          </p:cNvPr>
          <p:cNvSpPr/>
          <p:nvPr/>
        </p:nvSpPr>
        <p:spPr>
          <a:xfrm>
            <a:off x="266700" y="74731"/>
            <a:ext cx="8814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/>
            <a:r>
              <a:rPr lang="th-TH" altLang="en-US" sz="4000" b="1" dirty="0">
                <a:solidFill>
                  <a:srgbClr val="99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“คุณธรรม ไม่ใช่การท่องจำ แต่ต้องฝึกฝนจนเป็นพฤตินิสัย”</a:t>
            </a:r>
            <a:endParaRPr lang="en-US" altLang="en-US" sz="4000" b="1" dirty="0">
              <a:solidFill>
                <a:srgbClr val="990000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B8EE57-9737-4FF9-BF23-28BDDD195A32}"/>
              </a:ext>
            </a:extLst>
          </p:cNvPr>
          <p:cNvGrpSpPr/>
          <p:nvPr/>
        </p:nvGrpSpPr>
        <p:grpSpPr>
          <a:xfrm>
            <a:off x="6855580" y="1009651"/>
            <a:ext cx="1019023" cy="913938"/>
            <a:chOff x="2868681" y="961211"/>
            <a:chExt cx="881803" cy="91393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39B20A64-91E0-4B4C-A60C-5F11E0D07D67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B2B6C01-ACB7-4C40-9E27-BEFF0363075E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FF2FF7-38FE-4FD6-9FD9-C30FEEBAD990}"/>
                </a:ext>
              </a:extLst>
            </p:cNvPr>
            <p:cNvSpPr txBox="1"/>
            <p:nvPr/>
          </p:nvSpPr>
          <p:spPr>
            <a:xfrm>
              <a:off x="3095050" y="1158746"/>
              <a:ext cx="454366" cy="507831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rgbClr val="C00000"/>
                  </a:solidFill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5%</a:t>
              </a:r>
              <a:endParaRPr lang="ko-KR" altLang="en-US" sz="2700" b="1" dirty="0">
                <a:solidFill>
                  <a:srgbClr val="C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2C8D71-AAA1-4BA6-B6DB-940CE236A7D0}"/>
              </a:ext>
            </a:extLst>
          </p:cNvPr>
          <p:cNvGrpSpPr/>
          <p:nvPr/>
        </p:nvGrpSpPr>
        <p:grpSpPr>
          <a:xfrm>
            <a:off x="6832223" y="2111936"/>
            <a:ext cx="1019023" cy="913938"/>
            <a:chOff x="2868681" y="961211"/>
            <a:chExt cx="881803" cy="913938"/>
          </a:xfrm>
        </p:grpSpPr>
        <p:graphicFrame>
          <p:nvGraphicFramePr>
            <p:cNvPr id="12" name="Chart 7">
              <a:extLst>
                <a:ext uri="{FF2B5EF4-FFF2-40B4-BE49-F238E27FC236}">
                  <a16:creationId xmlns:a16="http://schemas.microsoft.com/office/drawing/2014/main" id="{B62DE0BF-0F5F-46FB-B99A-560624EC7023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63032D-96BA-41D7-8ECA-00C2E48F5751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FF1BAD-9A64-4F20-874C-FB2891D42150}"/>
                </a:ext>
              </a:extLst>
            </p:cNvPr>
            <p:cNvSpPr txBox="1"/>
            <p:nvPr/>
          </p:nvSpPr>
          <p:spPr>
            <a:xfrm>
              <a:off x="3004968" y="1197216"/>
              <a:ext cx="649555" cy="43088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C00000"/>
                  </a:solidFill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30%</a:t>
              </a:r>
              <a:endParaRPr lang="ko-KR" altLang="en-US" sz="2200" b="1" dirty="0">
                <a:solidFill>
                  <a:srgbClr val="C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BCF73B-03DB-4121-B421-1412EAB112A1}"/>
              </a:ext>
            </a:extLst>
          </p:cNvPr>
          <p:cNvGrpSpPr/>
          <p:nvPr/>
        </p:nvGrpSpPr>
        <p:grpSpPr>
          <a:xfrm>
            <a:off x="6842930" y="3175612"/>
            <a:ext cx="1019023" cy="913938"/>
            <a:chOff x="2868681" y="961211"/>
            <a:chExt cx="881803" cy="913938"/>
          </a:xfrm>
        </p:grpSpPr>
        <p:graphicFrame>
          <p:nvGraphicFramePr>
            <p:cNvPr id="16" name="Chart 7">
              <a:extLst>
                <a:ext uri="{FF2B5EF4-FFF2-40B4-BE49-F238E27FC236}">
                  <a16:creationId xmlns:a16="http://schemas.microsoft.com/office/drawing/2014/main" id="{D0AE8DD1-8288-4157-A5E2-E722DD121B9F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0627FC-98FA-4EE8-8EAB-6347D2717F16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FDB294-C2DA-4A26-A687-F6A8FC140B61}"/>
                </a:ext>
              </a:extLst>
            </p:cNvPr>
            <p:cNvSpPr txBox="1"/>
            <p:nvPr/>
          </p:nvSpPr>
          <p:spPr>
            <a:xfrm>
              <a:off x="3022142" y="1197216"/>
              <a:ext cx="550208" cy="43088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C00000"/>
                  </a:solidFill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50%</a:t>
              </a:r>
              <a:endParaRPr lang="ko-KR" altLang="en-US" sz="2200" b="1" dirty="0">
                <a:solidFill>
                  <a:srgbClr val="C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FB581-2512-45A2-8EF4-2B9D72F8261A}"/>
              </a:ext>
            </a:extLst>
          </p:cNvPr>
          <p:cNvGrpSpPr/>
          <p:nvPr/>
        </p:nvGrpSpPr>
        <p:grpSpPr>
          <a:xfrm>
            <a:off x="6865345" y="4262522"/>
            <a:ext cx="1019023" cy="913938"/>
            <a:chOff x="2868681" y="961211"/>
            <a:chExt cx="881803" cy="913938"/>
          </a:xfrm>
        </p:grpSpPr>
        <p:graphicFrame>
          <p:nvGraphicFramePr>
            <p:cNvPr id="20" name="Chart 7">
              <a:extLst>
                <a:ext uri="{FF2B5EF4-FFF2-40B4-BE49-F238E27FC236}">
                  <a16:creationId xmlns:a16="http://schemas.microsoft.com/office/drawing/2014/main" id="{7192B9C2-21FB-47DC-9486-10FA215DFA97}"/>
                </a:ext>
              </a:extLst>
            </p:cNvPr>
            <p:cNvGraphicFramePr/>
            <p:nvPr/>
          </p:nvGraphicFramePr>
          <p:xfrm>
            <a:off x="2868681" y="961211"/>
            <a:ext cx="881803" cy="9139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1449E5-370D-4E0C-91BC-D94FD4CFFCC1}"/>
                </a:ext>
              </a:extLst>
            </p:cNvPr>
            <p:cNvSpPr/>
            <p:nvPr/>
          </p:nvSpPr>
          <p:spPr>
            <a:xfrm>
              <a:off x="3063870" y="1160762"/>
              <a:ext cx="485546" cy="48554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DCD1D-6C33-4EE5-AE60-6CAA12B738CD}"/>
                </a:ext>
              </a:extLst>
            </p:cNvPr>
            <p:cNvSpPr txBox="1"/>
            <p:nvPr/>
          </p:nvSpPr>
          <p:spPr>
            <a:xfrm>
              <a:off x="3002746" y="1197216"/>
              <a:ext cx="636037" cy="430887"/>
            </a:xfrm>
            <a:prstGeom prst="rect">
              <a:avLst/>
            </a:prstGeom>
            <a:noFill/>
          </p:spPr>
          <p:txBody>
            <a:bodyPr vert="horz" wrap="square" rtlCol="0" anchor="ctr">
              <a:spAutoFit/>
            </a:bodyPr>
            <a:lstStyle/>
            <a:p>
              <a:pPr algn="ctr"/>
              <a:r>
                <a:rPr lang="en-US" altLang="ko-KR" sz="2200" b="1" dirty="0">
                  <a:solidFill>
                    <a:srgbClr val="C00000"/>
                  </a:solidFill>
                  <a:latin typeface="DB BrandVoice X" panose="02000506090000020004" pitchFamily="2" charset="-34"/>
                  <a:ea typeface="Arial Unicode MS"/>
                  <a:cs typeface="DB BrandVoice X" panose="02000506090000020004" pitchFamily="2" charset="-34"/>
                </a:rPr>
                <a:t>70%</a:t>
              </a:r>
              <a:endParaRPr lang="ko-KR" altLang="en-US" sz="2200" b="1" dirty="0">
                <a:solidFill>
                  <a:srgbClr val="C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endParaRPr>
            </a:p>
          </p:txBody>
        </p:sp>
      </p:grpSp>
      <p:sp>
        <p:nvSpPr>
          <p:cNvPr id="23" name="Rounded Rectangle 64">
            <a:extLst>
              <a:ext uri="{FF2B5EF4-FFF2-40B4-BE49-F238E27FC236}">
                <a16:creationId xmlns:a16="http://schemas.microsoft.com/office/drawing/2014/main" id="{3A9B59E4-4EA7-48BF-B666-4057AE9E6890}"/>
              </a:ext>
            </a:extLst>
          </p:cNvPr>
          <p:cNvSpPr/>
          <p:nvPr/>
        </p:nvSpPr>
        <p:spPr>
          <a:xfrm>
            <a:off x="1556753" y="2104735"/>
            <a:ext cx="4080752" cy="7728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Learning by Doing </a:t>
            </a:r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ลงมือปฏิบัติ</a:t>
            </a:r>
            <a:endParaRPr lang="en-US" sz="2400" b="1" dirty="0">
              <a:solidFill>
                <a:prstClr val="black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  <a:p>
            <a:pPr algn="ctr"/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แบบสร้างภาพ เป็น </a:t>
            </a:r>
            <a:r>
              <a:rPr lang="en-US" sz="24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Event </a:t>
            </a:r>
            <a:r>
              <a:rPr lang="th-TH" sz="24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ปฏิบัติไม่ต่อเนื่อง</a:t>
            </a:r>
          </a:p>
        </p:txBody>
      </p:sp>
      <p:sp>
        <p:nvSpPr>
          <p:cNvPr id="24" name="Rounded Rectangle 65">
            <a:extLst>
              <a:ext uri="{FF2B5EF4-FFF2-40B4-BE49-F238E27FC236}">
                <a16:creationId xmlns:a16="http://schemas.microsoft.com/office/drawing/2014/main" id="{82AEE3C6-39A3-4016-A98F-7350A3506FB7}"/>
              </a:ext>
            </a:extLst>
          </p:cNvPr>
          <p:cNvSpPr/>
          <p:nvPr/>
        </p:nvSpPr>
        <p:spPr>
          <a:xfrm>
            <a:off x="1574931" y="3237051"/>
            <a:ext cx="4062574" cy="7772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เมื่อทำเป็นกิจวัตร และเป็นวิถีชีวิต</a:t>
            </a:r>
          </a:p>
        </p:txBody>
      </p:sp>
      <p:sp>
        <p:nvSpPr>
          <p:cNvPr id="25" name="Rounded Rectangle 66">
            <a:extLst>
              <a:ext uri="{FF2B5EF4-FFF2-40B4-BE49-F238E27FC236}">
                <a16:creationId xmlns:a16="http://schemas.microsoft.com/office/drawing/2014/main" id="{85D9A47D-3025-49AA-8338-DB2D3C903547}"/>
              </a:ext>
            </a:extLst>
          </p:cNvPr>
          <p:cNvSpPr/>
          <p:nvPr/>
        </p:nvSpPr>
        <p:spPr>
          <a:xfrm>
            <a:off x="1565842" y="4373777"/>
            <a:ext cx="4062574" cy="6949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ทำจากวิถีชีวิต เป็นพฤตินิสัย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4ADB4C6-5071-4D41-809A-5219AD6AE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382" y="2220282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1371600"/>
            <a:r>
              <a:rPr lang="th-TH" altLang="en-US" sz="2000" b="1" dirty="0">
                <a:solidFill>
                  <a:srgbClr val="8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lang="en-US" altLang="en-US" sz="2000" b="1" dirty="0">
              <a:solidFill>
                <a:srgbClr val="800000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7CB0174-627F-4E53-AA92-1D6A49C84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582" y="3289549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1371600"/>
            <a:r>
              <a:rPr lang="th-TH" altLang="en-US" sz="2000" b="1" dirty="0">
                <a:solidFill>
                  <a:srgbClr val="8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lang="en-US" altLang="en-US" sz="2000" b="1" dirty="0">
              <a:solidFill>
                <a:srgbClr val="800000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9FE92077-B2D8-4881-B43A-87F2BE6DB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380" y="4384304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1371600"/>
            <a:r>
              <a:rPr lang="th-TH" altLang="en-US" sz="2000" b="1" dirty="0">
                <a:solidFill>
                  <a:srgbClr val="8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lang="en-US" altLang="en-US" sz="2000" b="1" dirty="0">
              <a:solidFill>
                <a:srgbClr val="800000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pic>
        <p:nvPicPr>
          <p:cNvPr id="29" name="รูปภาพ 3">
            <a:extLst>
              <a:ext uri="{FF2B5EF4-FFF2-40B4-BE49-F238E27FC236}">
                <a16:creationId xmlns:a16="http://schemas.microsoft.com/office/drawing/2014/main" id="{2A96A07A-D3D9-4264-B5BF-B5FDA9B8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459" y="1352492"/>
            <a:ext cx="529247" cy="529247"/>
          </a:xfrm>
          <a:prstGeom prst="rect">
            <a:avLst/>
          </a:prstGeom>
        </p:spPr>
      </p:pic>
      <p:pic>
        <p:nvPicPr>
          <p:cNvPr id="30" name="รูปภาพ 34">
            <a:extLst>
              <a:ext uri="{FF2B5EF4-FFF2-40B4-BE49-F238E27FC236}">
                <a16:creationId xmlns:a16="http://schemas.microsoft.com/office/drawing/2014/main" id="{E32AC7E4-98D6-47F1-9402-7FB7200D03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451" y="2429688"/>
            <a:ext cx="529247" cy="529247"/>
          </a:xfrm>
          <a:prstGeom prst="rect">
            <a:avLst/>
          </a:prstGeom>
        </p:spPr>
      </p:pic>
      <p:pic>
        <p:nvPicPr>
          <p:cNvPr id="31" name="รูปภาพ 35">
            <a:extLst>
              <a:ext uri="{FF2B5EF4-FFF2-40B4-BE49-F238E27FC236}">
                <a16:creationId xmlns:a16="http://schemas.microsoft.com/office/drawing/2014/main" id="{B2E99601-BDFF-4D7D-BC81-7AFB8AB482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7414" y="3552734"/>
            <a:ext cx="529247" cy="529247"/>
          </a:xfrm>
          <a:prstGeom prst="rect">
            <a:avLst/>
          </a:prstGeom>
        </p:spPr>
      </p:pic>
      <p:pic>
        <p:nvPicPr>
          <p:cNvPr id="32" name="รูปภาพ 36">
            <a:extLst>
              <a:ext uri="{FF2B5EF4-FFF2-40B4-BE49-F238E27FC236}">
                <a16:creationId xmlns:a16="http://schemas.microsoft.com/office/drawing/2014/main" id="{1566D765-2EC0-45A2-9F7B-AE4B314AF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4240" y="4594648"/>
            <a:ext cx="529247" cy="529247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DB36256C-F9BF-4139-8772-D722FA51D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582" y="1139372"/>
            <a:ext cx="12711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defTabSz="1371600"/>
            <a:r>
              <a:rPr lang="th-TH" altLang="en-US" sz="2000" b="1" dirty="0">
                <a:solidFill>
                  <a:srgbClr val="800000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พลังจะเพิ่มขึ้น</a:t>
            </a:r>
            <a:endParaRPr lang="en-US" altLang="en-US" sz="2000" b="1" dirty="0">
              <a:solidFill>
                <a:srgbClr val="800000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152991-237F-41D0-A796-5A30C3018D05}"/>
              </a:ext>
            </a:extLst>
          </p:cNvPr>
          <p:cNvSpPr txBox="1"/>
          <p:nvPr/>
        </p:nvSpPr>
        <p:spPr>
          <a:xfrm>
            <a:off x="107504" y="546815"/>
            <a:ext cx="328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Keystone habit</a:t>
            </a:r>
          </a:p>
        </p:txBody>
      </p:sp>
    </p:spTree>
    <p:extLst>
      <p:ext uri="{BB962C8B-B14F-4D97-AF65-F5344CB8AC3E}">
        <p14:creationId xmlns:p14="http://schemas.microsoft.com/office/powerpoint/2010/main" val="3492567288"/>
      </p:ext>
    </p:extLst>
  </p:cSld>
  <p:clrMapOvr>
    <a:masterClrMapping/>
  </p:clrMapOvr>
  <p:transition spd="med">
    <p:circl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E9D1A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06242" y="0"/>
            <a:ext cx="4695342" cy="5143500"/>
            <a:chOff x="-438449" y="0"/>
            <a:chExt cx="3176602" cy="3479800"/>
          </a:xfrm>
          <a:pattFill prst="lgConfetti">
            <a:fgClr>
              <a:srgbClr val="E9D1AA"/>
            </a:fgClr>
            <a:bgClr>
              <a:schemeClr val="bg1"/>
            </a:bgClr>
          </a:pattFill>
        </p:grpSpPr>
        <p:sp>
          <p:nvSpPr>
            <p:cNvPr id="3" name="Freeform 3"/>
            <p:cNvSpPr/>
            <p:nvPr/>
          </p:nvSpPr>
          <p:spPr>
            <a:xfrm>
              <a:off x="-438449" y="0"/>
              <a:ext cx="3176602" cy="3479800"/>
            </a:xfrm>
            <a:custGeom>
              <a:avLst/>
              <a:gdLst/>
              <a:ahLst/>
              <a:cxnLst/>
              <a:rect l="l" t="t" r="r" b="b"/>
              <a:pathLst>
                <a:path w="2738153" h="3479800">
                  <a:moveTo>
                    <a:pt x="0" y="0"/>
                  </a:moveTo>
                  <a:lnTo>
                    <a:pt x="2738153" y="0"/>
                  </a:lnTo>
                  <a:lnTo>
                    <a:pt x="2738153" y="3479800"/>
                  </a:lnTo>
                  <a:lnTo>
                    <a:pt x="0" y="3479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th-TH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C7F08-1A4F-4318-8CD8-B3E6CEF5610B}"/>
              </a:ext>
            </a:extLst>
          </p:cNvPr>
          <p:cNvSpPr/>
          <p:nvPr/>
        </p:nvSpPr>
        <p:spPr>
          <a:xfrm>
            <a:off x="323528" y="483518"/>
            <a:ext cx="4155305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 defTabSz="457200" latinLnBrk="0"/>
            <a:r>
              <a:rPr lang="th-TH" altLang="en-US" sz="36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เป้าหมายของการเสริมสร้าง</a:t>
            </a:r>
          </a:p>
          <a:p>
            <a:pPr algn="thaiDist" defTabSz="457200" latinLnBrk="0"/>
            <a:r>
              <a:rPr lang="th-TH" altLang="en-US" sz="36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คุณธรรม คือ </a:t>
            </a:r>
          </a:p>
          <a:p>
            <a:pPr algn="thaiDist" defTabSz="457200" latinLnBrk="0"/>
            <a:r>
              <a:rPr lang="th-TH" altLang="en-US" sz="40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ต้องการให้คำนึงถึงผู้อื่น</a:t>
            </a:r>
          </a:p>
          <a:p>
            <a:pPr algn="thaiDist" defTabSz="457200" latinLnBrk="0"/>
            <a:r>
              <a:rPr lang="th-TH" altLang="en-US" sz="40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หรือส่วนรวมเสมอ</a:t>
            </a:r>
            <a:endParaRPr lang="en-US" altLang="en-US" sz="4000" dirty="0">
              <a:solidFill>
                <a:srgbClr val="002060"/>
              </a:solidFill>
              <a:latin typeface="DB Adman X" panose="02000506090000020004" pitchFamily="2" charset="-34"/>
              <a:ea typeface="Arial Unicode MS" panose="020B0604020202020204" pitchFamily="34" charset="-128"/>
              <a:cs typeface="DB Adman X" panose="02000506090000020004" pitchFamily="2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8B9C8E-D3F5-4FDE-BAC6-0F2E614C59F9}"/>
              </a:ext>
            </a:extLst>
          </p:cNvPr>
          <p:cNvSpPr/>
          <p:nvPr/>
        </p:nvSpPr>
        <p:spPr>
          <a:xfrm>
            <a:off x="4667572" y="1312369"/>
            <a:ext cx="4152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457200" latinLnBrk="0"/>
            <a:r>
              <a:rPr lang="th-TH" altLang="en-US" sz="40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ควรดำเนินการให้เป็นไปตามลำดับขั้นตอน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1BD989-EF26-4A23-9F1F-BCEE5C0DAC1C}"/>
              </a:ext>
            </a:extLst>
          </p:cNvPr>
          <p:cNvSpPr/>
          <p:nvPr/>
        </p:nvSpPr>
        <p:spPr>
          <a:xfrm>
            <a:off x="4646539" y="648257"/>
            <a:ext cx="40783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 defTabSz="457200" latinLnBrk="0"/>
            <a:r>
              <a:rPr lang="th-TH" altLang="en-US" sz="3600" b="1" dirty="0">
                <a:solidFill>
                  <a:schemeClr val="tx2">
                    <a:lumMod val="50000"/>
                  </a:schemeClr>
                </a:solidFill>
                <a:latin typeface="DB Adman X" panose="02000506090000020004" pitchFamily="2" charset="-34"/>
                <a:ea typeface="Arial Unicode MS" panose="020B0604020202020204" pitchFamily="34" charset="-128"/>
                <a:cs typeface="DB Adman X" panose="02000506090000020004" pitchFamily="2" charset="-34"/>
              </a:rPr>
              <a:t>การเสริมสร้างคุณธรรมนั้น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60BCD5A-81CF-20A4-262F-BBB9F363A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9117"/>
            <a:ext cx="1639451" cy="161438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08B3751-9E8C-9280-9174-4C475169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235" y="3535044"/>
            <a:ext cx="1951758" cy="1608828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26" y="4267465"/>
            <a:ext cx="9144000" cy="887530"/>
            <a:chOff x="0" y="0"/>
            <a:chExt cx="6279349" cy="4625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79349" cy="462572"/>
            </a:xfrm>
            <a:custGeom>
              <a:avLst/>
              <a:gdLst/>
              <a:ahLst/>
              <a:cxnLst/>
              <a:rect l="l" t="t" r="r" b="b"/>
              <a:pathLst>
                <a:path w="6279349" h="462572">
                  <a:moveTo>
                    <a:pt x="0" y="0"/>
                  </a:moveTo>
                  <a:lnTo>
                    <a:pt x="6279349" y="0"/>
                  </a:lnTo>
                  <a:lnTo>
                    <a:pt x="6279349" y="462572"/>
                  </a:lnTo>
                  <a:lnTo>
                    <a:pt x="0" y="462572"/>
                  </a:lnTo>
                  <a:close/>
                </a:path>
              </a:pathLst>
            </a:custGeom>
            <a:solidFill>
              <a:srgbClr val="FFFFF4"/>
            </a:solidFill>
          </p:spPr>
          <p:txBody>
            <a:bodyPr/>
            <a:lstStyle/>
            <a:p>
              <a:endParaRPr lang="th-TH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0190D93-54B3-41EF-B7A7-AD04836E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r="26770"/>
          <a:stretch>
            <a:fillRect/>
          </a:stretch>
        </p:blipFill>
        <p:spPr bwMode="auto">
          <a:xfrm>
            <a:off x="6572402" y="771550"/>
            <a:ext cx="2550804" cy="381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Isosceles Triangle 14">
            <a:extLst>
              <a:ext uri="{FF2B5EF4-FFF2-40B4-BE49-F238E27FC236}">
                <a16:creationId xmlns:a16="http://schemas.microsoft.com/office/drawing/2014/main" id="{61267B5C-FA66-451E-8064-3B92C14D97EC}"/>
              </a:ext>
            </a:extLst>
          </p:cNvPr>
          <p:cNvSpPr/>
          <p:nvPr/>
        </p:nvSpPr>
        <p:spPr>
          <a:xfrm rot="10800000">
            <a:off x="3563400" y="2530520"/>
            <a:ext cx="1607379" cy="542792"/>
          </a:xfrm>
          <a:prstGeom prst="triangl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US" sz="3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A7C2A579-7737-4420-98E5-E36814826A61}"/>
              </a:ext>
            </a:extLst>
          </p:cNvPr>
          <p:cNvSpPr txBox="1"/>
          <p:nvPr/>
        </p:nvSpPr>
        <p:spPr>
          <a:xfrm>
            <a:off x="2303186" y="1412617"/>
            <a:ext cx="4127808" cy="1077218"/>
          </a:xfrm>
          <a:prstGeom prst="rect">
            <a:avLst/>
          </a:prstGeom>
          <a:solidFill>
            <a:srgbClr val="8CB29E"/>
          </a:soli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th-TH" sz="32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กับการเปลี่ยนแปลงระบบนิเวศ </a:t>
            </a:r>
          </a:p>
          <a:p>
            <a:pPr algn="ctr" defTabSz="1371600">
              <a:defRPr/>
            </a:pPr>
            <a:r>
              <a:rPr lang="th-TH" sz="3200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2 ระบบ</a:t>
            </a:r>
            <a:endParaRPr lang="en-US" sz="3200" b="1" dirty="0">
              <a:solidFill>
                <a:srgbClr val="002060"/>
              </a:solidFill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9484EE-8F58-47CC-BB21-C16D33E66B46}"/>
              </a:ext>
            </a:extLst>
          </p:cNvPr>
          <p:cNvSpPr/>
          <p:nvPr/>
        </p:nvSpPr>
        <p:spPr>
          <a:xfrm>
            <a:off x="1944192" y="144996"/>
            <a:ext cx="4935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th-TH" altLang="en-US" sz="3600" b="1" dirty="0">
                <a:solidFill>
                  <a:schemeClr val="tx2">
                    <a:lumMod val="50000"/>
                  </a:schemeClr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“คุณธรรม ไม่ใช่การท่องจำ  </a:t>
            </a:r>
          </a:p>
          <a:p>
            <a:pPr algn="ctr" defTabSz="1371600"/>
            <a:r>
              <a:rPr lang="th-TH" altLang="en-US" sz="3600" b="1" dirty="0">
                <a:solidFill>
                  <a:schemeClr val="tx2">
                    <a:lumMod val="50000"/>
                  </a:schemeClr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rPr>
              <a:t>แต่ต้องฝึกฝนจนเป็นพฤตินิสัย”</a:t>
            </a:r>
            <a:endParaRPr lang="en-US" altLang="en-US" sz="3600" b="1" dirty="0">
              <a:solidFill>
                <a:schemeClr val="tx2">
                  <a:lumMod val="50000"/>
                </a:schemeClr>
              </a:solidFill>
              <a:latin typeface="DB Adman X" panose="02000506090000020004" pitchFamily="2" charset="-34"/>
              <a:ea typeface="Arial Unicode MS"/>
              <a:cs typeface="DB Adman X" panose="02000506090000020004" pitchFamily="2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0C4736-162D-464F-B012-5D0F22EB37FF}"/>
              </a:ext>
            </a:extLst>
          </p:cNvPr>
          <p:cNvGrpSpPr/>
          <p:nvPr/>
        </p:nvGrpSpPr>
        <p:grpSpPr>
          <a:xfrm>
            <a:off x="387815" y="143855"/>
            <a:ext cx="1295559" cy="4752527"/>
            <a:chOff x="7114366" y="267495"/>
            <a:chExt cx="1295559" cy="4752527"/>
          </a:xfrm>
        </p:grpSpPr>
        <p:sp>
          <p:nvSpPr>
            <p:cNvPr id="26" name="AutoShape 92">
              <a:extLst>
                <a:ext uri="{FF2B5EF4-FFF2-40B4-BE49-F238E27FC236}">
                  <a16:creationId xmlns:a16="http://schemas.microsoft.com/office/drawing/2014/main" id="{87BC3881-28C9-4BFE-82FB-7FAAD720E34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14490" y="1995563"/>
              <a:ext cx="1265314" cy="1265561"/>
            </a:xfrm>
            <a:prstGeom prst="ellipse">
              <a:avLst/>
            </a:prstGeom>
            <a:solidFill>
              <a:srgbClr val="00B050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>
                <a:defRPr/>
              </a:pPr>
              <a:endParaRPr lang="ko-KR" altLang="en-US" sz="2800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7" name="AutoShape 92">
              <a:extLst>
                <a:ext uri="{FF2B5EF4-FFF2-40B4-BE49-F238E27FC236}">
                  <a16:creationId xmlns:a16="http://schemas.microsoft.com/office/drawing/2014/main" id="{FC8B7C09-2B95-41F4-B002-3FB1DA1376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28626" y="267371"/>
              <a:ext cx="1265314" cy="1265561"/>
            </a:xfrm>
            <a:prstGeom prst="ellipse">
              <a:avLst/>
            </a:prstGeom>
            <a:solidFill>
              <a:srgbClr val="FF0066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>
                <a:defRPr/>
              </a:pPr>
              <a:endParaRPr lang="ko-KR" altLang="en-US" sz="2800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8" name="AutoShape 92">
              <a:extLst>
                <a:ext uri="{FF2B5EF4-FFF2-40B4-BE49-F238E27FC236}">
                  <a16:creationId xmlns:a16="http://schemas.microsoft.com/office/drawing/2014/main" id="{CA22EB9A-8CFE-4076-933E-AD21B0738CC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7144487" y="3754584"/>
              <a:ext cx="1265314" cy="1265561"/>
            </a:xfrm>
            <a:prstGeom prst="ellipse">
              <a:avLst/>
            </a:prstGeom>
            <a:solidFill>
              <a:srgbClr val="FF9900"/>
            </a:solidFill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0" h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71600">
                <a:defRPr/>
              </a:pPr>
              <a:endParaRPr lang="ko-KR" altLang="en-US" sz="2800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D81A2FC6-525F-4898-8A9B-E3B62D4BA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396439" y="2372801"/>
              <a:ext cx="72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defTabSz="1371600"/>
              <a:r>
                <a:rPr lang="th-TH" altLang="en-US" b="1" dirty="0">
                  <a:solidFill>
                    <a:srgbClr val="002060"/>
                  </a:solidFill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ทำได้</a:t>
              </a:r>
              <a:endParaRPr lang="en-US" altLang="en-US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B696E9ED-FDFD-413D-95B5-8D0E4A294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435791" y="583332"/>
              <a:ext cx="7296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defTabSz="1371600"/>
              <a:r>
                <a:rPr lang="th-TH" altLang="en-US" b="1" dirty="0">
                  <a:solidFill>
                    <a:srgbClr val="002060"/>
                  </a:solidFill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ได้ทำ</a:t>
              </a:r>
              <a:endParaRPr lang="en-US" altLang="en-US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F7B1865D-58F5-478A-8A1B-74DCDD001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239412" y="4125754"/>
              <a:ext cx="1170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defTabSz="1371600"/>
              <a:r>
                <a:rPr lang="th-TH" altLang="en-US" b="1" dirty="0">
                  <a:solidFill>
                    <a:srgbClr val="002060"/>
                  </a:solidFill>
                  <a:latin typeface="DB Adman X" panose="02000506090000020004" pitchFamily="2" charset="-34"/>
                  <a:ea typeface="Arial Unicode MS"/>
                  <a:cs typeface="DB Adman X" panose="02000506090000020004" pitchFamily="2" charset="-34"/>
                </a:rPr>
                <a:t>ขยายผล</a:t>
              </a:r>
              <a:endParaRPr lang="en-US" altLang="en-US" b="1" dirty="0">
                <a:solidFill>
                  <a:srgbClr val="002060"/>
                </a:solidFill>
                <a:latin typeface="DB Adman X" panose="02000506090000020004" pitchFamily="2" charset="-34"/>
                <a:ea typeface="Arial Unicode MS"/>
                <a:cs typeface="DB Adman X" panose="02000506090000020004" pitchFamily="2" charset="-34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2CD9EE5-8802-4B66-BEF4-268B88EA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578599" y="1563638"/>
              <a:ext cx="397090" cy="3970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1AE9D2-99E0-4012-A534-CF567BE54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602090" y="3326788"/>
              <a:ext cx="397090" cy="397090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0BC15FE0-4F61-42F8-8F49-944400433FE1}"/>
              </a:ext>
            </a:extLst>
          </p:cNvPr>
          <p:cNvSpPr/>
          <p:nvPr/>
        </p:nvSpPr>
        <p:spPr>
          <a:xfrm>
            <a:off x="1944191" y="4295172"/>
            <a:ext cx="49354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th-TH" altLang="en-US" sz="4800" b="1" dirty="0">
                <a:solidFill>
                  <a:srgbClr val="321B08"/>
                </a:solidFill>
                <a:latin typeface="DB BrandVoice X" panose="02000506090000020004" pitchFamily="2" charset="-34"/>
                <a:ea typeface="Arial Unicode MS"/>
                <a:cs typeface="DB BrandVoice X" panose="02000506090000020004" pitchFamily="2" charset="-34"/>
              </a:rPr>
              <a:t>วิถีแห่งคุณธรรม</a:t>
            </a:r>
            <a:endParaRPr lang="en-US" altLang="en-US" sz="4800" b="1" dirty="0">
              <a:solidFill>
                <a:srgbClr val="321B08"/>
              </a:solidFill>
              <a:latin typeface="DB BrandVoice X" panose="02000506090000020004" pitchFamily="2" charset="-34"/>
              <a:ea typeface="Arial Unicode MS"/>
              <a:cs typeface="DB BrandVoice X" panose="02000506090000020004" pitchFamily="2" charset="-34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B353269-5692-45D3-A5E5-2DD7F60AB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057" y="2619022"/>
            <a:ext cx="1773240" cy="17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05439-B924-3D2F-201B-87994F5CF9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82" y="2894915"/>
            <a:ext cx="1335838" cy="122145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53A2256-4B66-2631-DCCC-8E550DEFB713}"/>
              </a:ext>
            </a:extLst>
          </p:cNvPr>
          <p:cNvSpPr/>
          <p:nvPr/>
        </p:nvSpPr>
        <p:spPr>
          <a:xfrm>
            <a:off x="318404" y="1491630"/>
            <a:ext cx="8532440" cy="28083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6098476-AA62-1B56-CB36-160D8A2F2C23}"/>
              </a:ext>
            </a:extLst>
          </p:cNvPr>
          <p:cNvSpPr txBox="1"/>
          <p:nvPr/>
        </p:nvSpPr>
        <p:spPr>
          <a:xfrm>
            <a:off x="277721" y="1673389"/>
            <a:ext cx="8532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ปีงบประมาณ พ.ศ. 2568 ดำเนินการ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ขับเคลี่อนการดำเนินการเป็นองค์กรคุณธรรมต้นแบบ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ของหน่วยงานในสังกัดสำนักงานปลัดกระทรวงสาธารณสุข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ตามเกณฑ์การประเมินชุมชน องค์กร อำเภอ </a:t>
            </a:r>
            <a:b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3200" b="1" dirty="0">
                <a:solidFill>
                  <a:srgbClr val="006600"/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และจังหวัดคุณธรรม ของกรมการศาสนา</a:t>
            </a:r>
          </a:p>
        </p:txBody>
      </p:sp>
      <p:sp>
        <p:nvSpPr>
          <p:cNvPr id="10" name="ตัวแทนข้อความ 1">
            <a:extLst>
              <a:ext uri="{FF2B5EF4-FFF2-40B4-BE49-F238E27FC236}">
                <a16:creationId xmlns:a16="http://schemas.microsoft.com/office/drawing/2014/main" id="{562AB400-EFE8-851B-EB00-8967DDC1CE46}"/>
              </a:ext>
            </a:extLst>
          </p:cNvPr>
          <p:cNvSpPr txBox="1">
            <a:spLocks/>
          </p:cNvSpPr>
          <p:nvPr/>
        </p:nvSpPr>
        <p:spPr>
          <a:xfrm>
            <a:off x="0" y="305237"/>
            <a:ext cx="9039022" cy="201620"/>
          </a:xfrm>
          <a:prstGeom prst="rect">
            <a:avLst/>
          </a:prstGeom>
          <a:gradFill>
            <a:gsLst>
              <a:gs pos="26000">
                <a:srgbClr val="EDBA93">
                  <a:tint val="66000"/>
                  <a:satMod val="160000"/>
                </a:srgbClr>
              </a:gs>
              <a:gs pos="50000">
                <a:srgbClr val="EDBA93">
                  <a:tint val="44500"/>
                  <a:satMod val="160000"/>
                </a:srgbClr>
              </a:gs>
              <a:gs pos="71000">
                <a:srgbClr val="EDBA93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การขับเคลื่อนการดำเนินการ</a:t>
            </a:r>
            <a:b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</a:br>
            <a:r>
              <a:rPr lang="th-TH" sz="2200" b="1" dirty="0">
                <a:solidFill>
                  <a:schemeClr val="accent4">
                    <a:lumMod val="50000"/>
                  </a:schemeClr>
                </a:solidFill>
                <a:latin typeface="TH Kodchasal" panose="02000506000000020004" pitchFamily="2" charset="-34"/>
                <a:cs typeface="TH Kodchasal" panose="02000506000000020004" pitchFamily="2" charset="-34"/>
              </a:rPr>
              <a:t>เป็นองค์กรคุณธรรมต้นแบบ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20D1BE4-FE14-81B2-516A-90ADB332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04" y="138557"/>
            <a:ext cx="1578547" cy="557075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532DA77-F3E9-81DB-7B35-D188F1483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951" y="116462"/>
            <a:ext cx="1554615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38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CD6FE92-3A39-81FA-43A7-A25985250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782" y="4574324"/>
            <a:ext cx="886916" cy="534474"/>
          </a:xfrm>
          <a:prstGeom prst="rect">
            <a:avLst/>
          </a:prstGeom>
        </p:spPr>
      </p:pic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917EBB0-423B-BD9B-E7ED-C20625E29960}"/>
              </a:ext>
            </a:extLst>
          </p:cNvPr>
          <p:cNvGraphicFramePr>
            <a:graphicFrameLocks noGrp="1"/>
          </p:cNvGraphicFramePr>
          <p:nvPr/>
        </p:nvGraphicFramePr>
        <p:xfrm>
          <a:off x="603980" y="1851670"/>
          <a:ext cx="3968020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620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สำนักงานปลัดกระทรวงสาธารณสุข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2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กรมการแพทย์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กรมควบคุม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4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กรมการแพทย์แผนไทย และการแพทย์ทางเลือก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กรมวิทยาศาสตร์การแพทย์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646310361"/>
                  </a:ext>
                </a:extLst>
              </a:tr>
            </a:tbl>
          </a:graphicData>
        </a:graphic>
      </p:graphicFrame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BBA56460-68D1-E009-ABA5-565220CFF624}"/>
              </a:ext>
            </a:extLst>
          </p:cNvPr>
          <p:cNvGraphicFramePr>
            <a:graphicFrameLocks noGrp="1"/>
          </p:cNvGraphicFramePr>
          <p:nvPr/>
        </p:nvGraphicFramePr>
        <p:xfrm>
          <a:off x="5134880" y="1851670"/>
          <a:ext cx="3240360" cy="24416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92282510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39270950"/>
                    </a:ext>
                  </a:extLst>
                </a:gridCol>
              </a:tblGrid>
              <a:tr h="461591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กรมสนับสนุนบริการสุขภาพ</a:t>
                      </a: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009586115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7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กรมสุขภาพจิต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1970730002"/>
                  </a:ext>
                </a:extLst>
              </a:tr>
              <a:tr h="49088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กรมอนามัย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818173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สำนักงานคณะกรรมการอาหารและยา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3903448424"/>
                  </a:ext>
                </a:extLst>
              </a:tr>
              <a:tr h="440879">
                <a:tc>
                  <a:txBody>
                    <a:bodyPr/>
                    <a:lstStyle/>
                    <a:p>
                      <a:pPr algn="ctr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tc>
                  <a:txBody>
                    <a:bodyPr/>
                    <a:lstStyle/>
                    <a:p>
                      <a:pPr algn="l"/>
                      <a:endParaRPr lang="th-TH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Kodchasal" panose="02000506000000020004" pitchFamily="2" charset="-34"/>
                          <a:ea typeface="Calibri" panose="020F0502020204030204" pitchFamily="34" charset="0"/>
                          <a:cs typeface="TH Kodchasal" panose="02000506000000020004" pitchFamily="2" charset="-34"/>
                        </a:rPr>
                        <a:t>สถาบันพระบรมราชชนก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Kodchasal" panose="02000506000000020004" pitchFamily="2" charset="-34"/>
                        <a:ea typeface="Calibri" panose="020F0502020204030204" pitchFamily="34" charset="0"/>
                        <a:cs typeface="TH Kodchasal" panose="02000506000000020004" pitchFamily="2" charset="-34"/>
                      </a:endParaRPr>
                    </a:p>
                  </a:txBody>
                  <a:tcPr marL="54132" marR="54132" marT="0" marB="0"/>
                </a:tc>
                <a:extLst>
                  <a:ext uri="{0D108BD9-81ED-4DB2-BD59-A6C34878D82A}">
                    <a16:rowId xmlns:a16="http://schemas.microsoft.com/office/drawing/2014/main" val="2646310361"/>
                  </a:ext>
                </a:extLst>
              </a:tr>
            </a:tbl>
          </a:graphicData>
        </a:graphic>
      </p:graphicFrame>
      <p:sp>
        <p:nvSpPr>
          <p:cNvPr id="19" name="ตัวแทนข้อความ 18">
            <a:extLst>
              <a:ext uri="{FF2B5EF4-FFF2-40B4-BE49-F238E27FC236}">
                <a16:creationId xmlns:a16="http://schemas.microsoft.com/office/drawing/2014/main" id="{D286DA6C-3BD0-1D40-E9B4-4D2D30705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1" name="ตัวแทนข้อความ 1">
            <a:extLst>
              <a:ext uri="{FF2B5EF4-FFF2-40B4-BE49-F238E27FC236}">
                <a16:creationId xmlns:a16="http://schemas.microsoft.com/office/drawing/2014/main" id="{3BFD397C-A671-5703-F37B-5F8D256F66EB}"/>
              </a:ext>
            </a:extLst>
          </p:cNvPr>
          <p:cNvSpPr txBox="1">
            <a:spLocks/>
          </p:cNvSpPr>
          <p:nvPr/>
        </p:nvSpPr>
        <p:spPr>
          <a:xfrm>
            <a:off x="0" y="123825"/>
            <a:ext cx="9144000" cy="576263"/>
          </a:xfrm>
          <a:prstGeom prst="rect">
            <a:avLst/>
          </a:prstGeom>
          <a:solidFill>
            <a:srgbClr val="FF9966"/>
          </a:solidFill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Kodchasal" panose="02000506000000020004" pitchFamily="2" charset="-34"/>
              <a:ea typeface="맑은 고딕" panose="020B0503020000020004" pitchFamily="34" charset="-127"/>
              <a:cs typeface="TH Kodchasal" panose="02000506000000020004" pitchFamily="2" charset="-34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  <a:t>หน่วยงานในสังกัดกระทรวงสาธารณสุข</a:t>
            </a:r>
            <a:br>
              <a:rPr kumimoji="0" lang="th-TH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/>
                <a:uLnTx/>
                <a:uFillTx/>
                <a:latin typeface="TH Kodchasal" panose="02000506000000020004" pitchFamily="2" charset="-34"/>
                <a:ea typeface="맑은 고딕" panose="020B0503020000020004" pitchFamily="34" charset="-127"/>
                <a:cs typeface="TH Kodchasal" panose="02000506000000020004" pitchFamily="2" charset="-34"/>
              </a:rPr>
            </a:b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srgbClr val="0DD2D9">
                  <a:lumMod val="50000"/>
                </a:srgbClr>
              </a:solidFill>
              <a:effectLst/>
              <a:uLnTx/>
              <a:uFillTx/>
              <a:latin typeface="TH Kodchasal" panose="02000506000000020004" pitchFamily="2" charset="-34"/>
              <a:ea typeface="Arial Unicode MS"/>
              <a:cs typeface="TH Kodchasal" panose="0200050600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27D5BEE5-6FA3-83FF-0DD1-3691DC4D1973}"/>
              </a:ext>
            </a:extLst>
          </p:cNvPr>
          <p:cNvSpPr txBox="1"/>
          <p:nvPr/>
        </p:nvSpPr>
        <p:spPr>
          <a:xfrm>
            <a:off x="755576" y="1101626"/>
            <a:ext cx="4217188" cy="554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srgbClr val="0DD2D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Kodchasal" panose="02000506000000020004" pitchFamily="2" charset="-34"/>
                <a:ea typeface="Arial Unicode MS"/>
                <a:cs typeface="TH Kodchasal" panose="02000506000000020004" pitchFamily="2" charset="-34"/>
              </a:rPr>
              <a:t>หน่วยงานระดับกรม</a:t>
            </a: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5469386B-EA04-50DD-8873-1CDC42D34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93759"/>
            <a:ext cx="970592" cy="361593"/>
          </a:xfrm>
          <a:prstGeom prst="rect">
            <a:avLst/>
          </a:prstGeom>
        </p:spPr>
      </p:pic>
      <p:sp>
        <p:nvSpPr>
          <p:cNvPr id="24" name="รูปเจ็ดเหลี่ยม 23">
            <a:extLst>
              <a:ext uri="{FF2B5EF4-FFF2-40B4-BE49-F238E27FC236}">
                <a16:creationId xmlns:a16="http://schemas.microsoft.com/office/drawing/2014/main" id="{79D01BA0-63B5-D8E2-C85B-38D80117619E}"/>
              </a:ext>
            </a:extLst>
          </p:cNvPr>
          <p:cNvSpPr/>
          <p:nvPr/>
        </p:nvSpPr>
        <p:spPr>
          <a:xfrm>
            <a:off x="251520" y="1071147"/>
            <a:ext cx="432048" cy="420483"/>
          </a:xfrm>
          <a:prstGeom prst="heptagon">
            <a:avLst/>
          </a:prstGeom>
          <a:solidFill>
            <a:srgbClr val="FF9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80814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9101</TotalTime>
  <Words>10001</Words>
  <Application>Microsoft Office PowerPoint</Application>
  <PresentationFormat>นำเสนอทางหน้าจอ (16:9)</PresentationFormat>
  <Paragraphs>1372</Paragraphs>
  <Slides>129</Slides>
  <Notes>95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33</vt:i4>
      </vt:variant>
      <vt:variant>
        <vt:lpstr>ธีม</vt:lpstr>
      </vt:variant>
      <vt:variant>
        <vt:i4>10</vt:i4>
      </vt:variant>
      <vt:variant>
        <vt:lpstr>ชื่อเรื่องสไลด์</vt:lpstr>
      </vt:variant>
      <vt:variant>
        <vt:i4>129</vt:i4>
      </vt:variant>
    </vt:vector>
  </HeadingPairs>
  <TitlesOfParts>
    <vt:vector size="172" baseType="lpstr">
      <vt:lpstr>Arial Unicode MS</vt:lpstr>
      <vt:lpstr>맑은 고딕</vt:lpstr>
      <vt:lpstr>Angsana New</vt:lpstr>
      <vt:lpstr>Arial</vt:lpstr>
      <vt:lpstr>Arial Rounded MT Bold</vt:lpstr>
      <vt:lpstr>Calibri</vt:lpstr>
      <vt:lpstr>Calibri Light</vt:lpstr>
      <vt:lpstr>CS Cheangkhan</vt:lpstr>
      <vt:lpstr>Danto Lite</vt:lpstr>
      <vt:lpstr>DB 75 Naraias</vt:lpstr>
      <vt:lpstr>DB Adman X</vt:lpstr>
      <vt:lpstr>DB BrandVoice X</vt:lpstr>
      <vt:lpstr>DB Erawan</vt:lpstr>
      <vt:lpstr>DB Ozone X</vt:lpstr>
      <vt:lpstr>DSN PreeCha</vt:lpstr>
      <vt:lpstr>FitnessSilhouettes</vt:lpstr>
      <vt:lpstr>FreesiaUPC</vt:lpstr>
      <vt:lpstr>Garet Book</vt:lpstr>
      <vt:lpstr>Heading Now 71-78</vt:lpstr>
      <vt:lpstr>JS Jukaphan</vt:lpstr>
      <vt:lpstr>JS Pisit</vt:lpstr>
      <vt:lpstr>JS Sadayu</vt:lpstr>
      <vt:lpstr>JS Synjai</vt:lpstr>
      <vt:lpstr>JS Thanaporn</vt:lpstr>
      <vt:lpstr>minorBidi</vt:lpstr>
      <vt:lpstr>Poppins Medium</vt:lpstr>
      <vt:lpstr>PrintAble4U</vt:lpstr>
      <vt:lpstr>RSU</vt:lpstr>
      <vt:lpstr>supermarket</vt:lpstr>
      <vt:lpstr>TH Dan Vi Vek</vt:lpstr>
      <vt:lpstr>TH Kodchasal</vt:lpstr>
      <vt:lpstr>TH SarabunIT๙</vt:lpstr>
      <vt:lpstr>TH SarabunPSK</vt:lpstr>
      <vt:lpstr>Contents Slide Master</vt:lpstr>
      <vt:lpstr>Section Break Slide Master</vt:lpstr>
      <vt:lpstr>8_Office Theme</vt:lpstr>
      <vt:lpstr>3_Office Theme</vt:lpstr>
      <vt:lpstr>2_Office Theme</vt:lpstr>
      <vt:lpstr>23_Office Theme</vt:lpstr>
      <vt:lpstr>9_Office Theme</vt:lpstr>
      <vt:lpstr>11_Office Theme</vt:lpstr>
      <vt:lpstr>7_Office Theme</vt:lpstr>
      <vt:lpstr>17_Office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3 องค์ประกอบของการส่งเสริมองค์กรคุณธรรมต้นแบบ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เราอยู่ในระดับไหนขององค์กรคุณธรรม</vt:lpstr>
      <vt:lpstr>เราเป็นองค์กรคุณธรรม ประเภทไหน</vt:lpstr>
      <vt:lpstr>เราเป็นองค์กรคุณธรรม ประเภทไหน (ต่อ)</vt:lpstr>
      <vt:lpstr>องค์กรคุณธรรม ล้วนมีที่มา...</vt:lpstr>
      <vt:lpstr>องค์กรคุณธรรม ล้วนมีที่มา...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MOPH-PC-22</cp:lastModifiedBy>
  <cp:revision>434</cp:revision>
  <cp:lastPrinted>2021-10-08T10:31:27Z</cp:lastPrinted>
  <dcterms:created xsi:type="dcterms:W3CDTF">2016-12-05T23:26:54Z</dcterms:created>
  <dcterms:modified xsi:type="dcterms:W3CDTF">2024-11-20T04:12:26Z</dcterms:modified>
</cp:coreProperties>
</file>