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4739" r:id="rId24"/>
    <p:sldId id="278" r:id="rId25"/>
    <p:sldId id="4732" r:id="rId26"/>
    <p:sldId id="4719" r:id="rId27"/>
    <p:sldId id="4733" r:id="rId28"/>
    <p:sldId id="4720" r:id="rId29"/>
    <p:sldId id="4734" r:id="rId30"/>
    <p:sldId id="4715" r:id="rId31"/>
    <p:sldId id="4735" r:id="rId32"/>
    <p:sldId id="4716" r:id="rId33"/>
    <p:sldId id="4736" r:id="rId34"/>
    <p:sldId id="4717" r:id="rId35"/>
    <p:sldId id="4737" r:id="rId36"/>
    <p:sldId id="4718" r:id="rId37"/>
    <p:sldId id="4738" r:id="rId38"/>
    <p:sldId id="4362" r:id="rId39"/>
    <p:sldId id="4725" r:id="rId40"/>
    <p:sldId id="4727" r:id="rId41"/>
    <p:sldId id="4363" r:id="rId42"/>
    <p:sldId id="285" r:id="rId43"/>
  </p:sldIdLst>
  <p:sldSz cx="18288000" cy="10287000"/>
  <p:notesSz cx="6858000" cy="9144000"/>
  <p:embeddedFontLst>
    <p:embeddedFont>
      <p:font typeface="맑은 고딕" panose="020B0503020000020004" pitchFamily="34" charset="-127"/>
      <p:regular r:id="rId45"/>
      <p:bold r:id="rId46"/>
    </p:embeddedFont>
    <p:embeddedFont>
      <p:font typeface="DB Adman X" panose="02000506090000020004" pitchFamily="2" charset="-34"/>
      <p:regular r:id="rId47"/>
      <p:bold r:id="rId48"/>
      <p:italic r:id="rId49"/>
      <p:boldItalic r:id="rId50"/>
    </p:embeddedFont>
    <p:embeddedFont>
      <p:font typeface="DB BrandVoice X" panose="02000506090000020004" pitchFamily="2" charset="-34"/>
      <p:regular r:id="rId51"/>
      <p:bold r:id="rId52"/>
      <p:italic r:id="rId53"/>
      <p:boldItalic r:id="rId54"/>
    </p:embeddedFont>
    <p:embeddedFont>
      <p:font typeface="Niramit" panose="020B0604020202020204" charset="-34"/>
      <p:regular r:id="rId55"/>
    </p:embeddedFont>
    <p:embeddedFont>
      <p:font typeface="TH SarabunIT๙" panose="020B0500040200020003" pitchFamily="34" charset="-34"/>
      <p:regular r:id="rId56"/>
      <p:bold r:id="rId57"/>
      <p:italic r:id="rId58"/>
      <p:boldItalic r:id="rId59"/>
    </p:embeddedFont>
    <p:embeddedFont>
      <p:font typeface="Was MarinaNP" panose="020B0604020202020204" charset="0"/>
      <p:regular r:id="rId60"/>
    </p:embeddedFont>
    <p:embeddedFont>
      <p:font typeface="เอฟซี ซับเจค" panose="020B0604020202020204" charset="-34"/>
      <p:regular r:id="rId61"/>
    </p:embeddedFont>
    <p:embeddedFont>
      <p:font typeface="เอฟซี ซับเจค Bold" panose="020B0604020202020204" charset="-34"/>
      <p:regular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9" autoAdjust="0"/>
    <p:restoredTop sz="94622" autoAdjust="0"/>
  </p:normalViewPr>
  <p:slideViewPr>
    <p:cSldViewPr>
      <p:cViewPr varScale="1">
        <p:scale>
          <a:sx n="71" d="100"/>
          <a:sy n="71" d="100"/>
        </p:scale>
        <p:origin x="1014" y="-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1020DA-0D17-45D2-B835-D9E30E22032F}" type="datetimeFigureOut">
              <a:rPr lang="th-TH" smtClean="0"/>
              <a:t>20/05/68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6322B6-8533-451B-A729-2AB1EE8667F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31368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244C8-8258-967A-80BC-039ECF062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90A924-E7D2-F8B4-1B39-1370B951D9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5FC549-CF44-B217-D3D1-1476CE5638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B7BFA-8EAE-C343-A0AC-D1813F02BE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89A33-A361-4541-B6A7-456994CC0C0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067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A9568-3075-E1DA-8A51-7A13DD25D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15BE62-4D59-85A2-78C0-B3DA3F54A5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652FB6-D0DD-CFA6-FC08-57C8ECDB5B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B6F029-C9B5-8CA0-4239-FFA94E372D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89A33-A361-4541-B6A7-456994CC0C0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34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51344-73AF-B30D-468B-BA285135F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472444-A515-DA7F-30BA-45FE2F37A4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4495E4-7208-BA1C-753A-A9E0DA99F2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7E7F7E-F7A6-D3DB-57B5-78C382F6F4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89A33-A361-4541-B6A7-456994CC0C0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573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08105-5C6D-64A8-2EBF-67D2C793B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0B5C7B-8137-7C85-E8E6-E274A602C6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F629B5-9349-6C17-2EA2-61141B6DAF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C21DFC-865A-576C-EF3E-4FB4085987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89A33-A361-4541-B6A7-456994CC0C0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6760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7CF0B-1711-1618-8B04-773DF7A0E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ED7985-350F-73C1-0684-92E92FA18A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1711FD-C799-E226-0183-B4B5E0533C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8BCF2-3BDC-A094-3587-A7962C8E21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89A33-A361-4541-B6A7-456994CC0C0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8422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95643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2F7D5-2CB3-912D-5088-7D922200F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C9863B-5E38-87EA-C6C0-B09C89A995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7BE20A-06F7-5BB0-471D-39F5BEF7A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53B80-871E-9FB9-A78D-BF769C2CC8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40400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D41A2-C0C8-FA52-ADFC-F54F9D760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C9C15A-5FA3-66D1-B80D-014205340C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F19206-EFC0-57FA-E316-9D206047B4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4AC7B4-2D04-8D50-7437-808E10684A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55019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5594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EBBFC-75F7-1562-23D1-37EECAE2F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3B482B-E742-1F0A-BE41-9AA154026D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B6509F-5847-01D6-BA5F-3BB3A51EA4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2895A5-9468-A265-3688-88CC5E2DC1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89A33-A361-4541-B6A7-456994CC0C0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498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7485E-ACF5-B2A6-11EF-C626E2932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600486-F49B-5212-E7FC-8842606FBA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61388C-BA67-F43E-E6EA-5F0D9BAB82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24B306-D327-8D7F-3A91-584AF0F167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89A33-A361-4541-B6A7-456994CC0C0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028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B07F2-AC97-3D6E-E088-82EB391C5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39A4FB-AD0A-99BB-BCA2-F3570D39B7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9C192D-5F51-61A7-62C5-151A8EF92A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D30210-20FE-6FE1-63B1-AEEED94A35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89A33-A361-4541-B6A7-456994CC0C0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329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EF3B7-17A4-7F19-2E48-CD5CB20DC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17F799-B8D3-A9B6-A4B3-8853BC42EB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EDCDD9-B9FD-0A99-9521-F63B3B2E94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2AF460-4A46-F368-1769-3B42B70226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89A33-A361-4541-B6A7-456994CC0C0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566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6147E-117F-D7DA-2E09-F4F986752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D43E52-A2DD-7C1E-8EE5-DB8F33E588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F06FFF-F6AD-B114-43A0-5558F4A17F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4FBABD-462D-BF54-BE78-BF0864E8FA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89A33-A361-4541-B6A7-456994CC0C0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667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8E527-55E5-B740-B27E-4A9C9EB8C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E88B79-1AFF-6B3D-CAF9-8983014584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EE473E-A088-9FD4-69AB-046D1E23ED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96B97-E26F-76B6-3662-D26FB5FC00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89A33-A361-4541-B6A7-456994CC0C0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36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CEB75-9557-BBB2-6916-900BD8A4A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479ECC-38BC-CE4B-26DA-6E181886EF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0D7619-DB86-C3FA-4362-49E0D608E3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4D614-8A67-4E2E-F72B-1BDDB06469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89A33-A361-4541-B6A7-456994CC0C0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804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13B07-93EB-8986-DC56-32C077343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16050A-C07B-02FB-3B7C-7CA5F7BA28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A78D95-A333-5613-4C4F-A100FF106B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22245-90CF-F7FC-942C-C2EF25C15A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89A33-A361-4541-B6A7-456994CC0C0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417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10.svg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image" Target="../media/image3.gif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7.sv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49.gif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sv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31.gif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gif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13.png"/><Relationship Id="rId5" Type="http://schemas.openxmlformats.org/officeDocument/2006/relationships/image" Target="../media/image4.gif"/><Relationship Id="rId10" Type="http://schemas.openxmlformats.org/officeDocument/2006/relationships/image" Target="../media/image12.svg"/><Relationship Id="rId4" Type="http://schemas.openxmlformats.org/officeDocument/2006/relationships/image" Target="../media/image3.gif"/><Relationship Id="rId9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0.svg"/><Relationship Id="rId10" Type="http://schemas.openxmlformats.org/officeDocument/2006/relationships/image" Target="../media/image3.gif"/><Relationship Id="rId4" Type="http://schemas.openxmlformats.org/officeDocument/2006/relationships/image" Target="../media/image69.png"/><Relationship Id="rId9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8.png"/><Relationship Id="rId7" Type="http://schemas.openxmlformats.org/officeDocument/2006/relationships/image" Target="../media/image7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Relationship Id="rId9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68.png"/><Relationship Id="rId7" Type="http://schemas.openxmlformats.org/officeDocument/2006/relationships/image" Target="../media/image7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hyperlink" Target="https://www.dms.go.th/AboutUs/About_Structure" TargetMode="External"/><Relationship Id="rId5" Type="http://schemas.openxmlformats.org/officeDocument/2006/relationships/image" Target="../media/image70.svg"/><Relationship Id="rId10" Type="http://schemas.openxmlformats.org/officeDocument/2006/relationships/image" Target="../media/image79.png"/><Relationship Id="rId4" Type="http://schemas.openxmlformats.org/officeDocument/2006/relationships/image" Target="../media/image69.png"/><Relationship Id="rId9" Type="http://schemas.openxmlformats.org/officeDocument/2006/relationships/image" Target="../media/image7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&#3605;&#3633;&#3623;&#3629;&#3618;&#3656;&#3634;&#3591;%20&#3611;&#3619;&#3632;&#3648;&#3617;&#3636;&#3609;%208%20&#3627;&#3609;&#3656;&#3623;&#3618;&#3591;&#3634;&#3609;/&#3585;&#3619;&#3617;&#3585;&#3634;&#3619;&#3649;&#3614;&#3607;&#3618;&#3660;%20&#3626;&#3656;&#3623;&#3609;&#3585;&#3621;&#3634;&#3591;.png" TargetMode="External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78.svg"/><Relationship Id="rId9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7.png"/><Relationship Id="rId7" Type="http://schemas.openxmlformats.org/officeDocument/2006/relationships/hyperlink" Target="&#3605;&#3633;&#3623;&#3629;&#3618;&#3656;&#3634;&#3591;%20&#3611;&#3619;&#3632;&#3648;&#3617;&#3636;&#3609;%208%20&#3627;&#3609;&#3656;&#3623;&#3618;&#3591;&#3634;&#3609;/&#3585;&#3619;&#3617;&#3585;&#3634;&#3619;&#3649;&#3614;&#3607;&#3618;&#3660;%20(&#3616;&#3641;&#3617;&#3636;&#3616;&#3634;&#3588;).png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78.svg"/><Relationship Id="rId9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83.png"/><Relationship Id="rId7" Type="http://schemas.openxmlformats.org/officeDocument/2006/relationships/image" Target="../media/image49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3.gif"/><Relationship Id="rId5" Type="http://schemas.openxmlformats.org/officeDocument/2006/relationships/image" Target="../media/image85.png"/><Relationship Id="rId10" Type="http://schemas.openxmlformats.org/officeDocument/2006/relationships/hyperlink" Target="https://www.nhso.go.th/th/aboutus-th/2024-08-20-15-39-33" TargetMode="External"/><Relationship Id="rId4" Type="http://schemas.openxmlformats.org/officeDocument/2006/relationships/image" Target="../media/image84.svg"/><Relationship Id="rId9" Type="http://schemas.openxmlformats.org/officeDocument/2006/relationships/image" Target="../media/image7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14.jpe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63.png"/><Relationship Id="rId5" Type="http://schemas.openxmlformats.org/officeDocument/2006/relationships/hyperlink" Target="&#3605;&#3633;&#3623;&#3629;&#3618;&#3656;&#3634;&#3591;%20&#3611;&#3619;&#3632;&#3648;&#3617;&#3636;&#3609;%208%20&#3627;&#3609;&#3656;&#3623;&#3618;&#3591;&#3634;&#3609;/&#3626;&#3611;&#3626;&#3611;.pdf" TargetMode="External"/><Relationship Id="rId10" Type="http://schemas.openxmlformats.org/officeDocument/2006/relationships/image" Target="../media/image31.gif"/><Relationship Id="rId4" Type="http://schemas.openxmlformats.org/officeDocument/2006/relationships/image" Target="../media/image87.png"/><Relationship Id="rId9" Type="http://schemas.openxmlformats.org/officeDocument/2006/relationships/image" Target="../media/image49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49.gif"/><Relationship Id="rId5" Type="http://schemas.openxmlformats.org/officeDocument/2006/relationships/image" Target="../media/image88.png"/><Relationship Id="rId10" Type="http://schemas.openxmlformats.org/officeDocument/2006/relationships/image" Target="../media/image84.svg"/><Relationship Id="rId4" Type="http://schemas.openxmlformats.org/officeDocument/2006/relationships/hyperlink" Target="https://www.hsri.or.th/organize" TargetMode="External"/><Relationship Id="rId9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14.jpe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1.png"/><Relationship Id="rId10" Type="http://schemas.openxmlformats.org/officeDocument/2006/relationships/image" Target="../media/image28.png"/><Relationship Id="rId4" Type="http://schemas.openxmlformats.org/officeDocument/2006/relationships/hyperlink" Target="&#3605;&#3633;&#3623;&#3629;&#3618;&#3656;&#3634;&#3591;%20&#3611;&#3619;&#3632;&#3648;&#3617;&#3636;&#3609;%208%20&#3627;&#3609;&#3656;&#3623;&#3618;&#3591;&#3634;&#3609;/&#3623;&#3636;&#3592;&#3633;&#3618;.pdf" TargetMode="External"/><Relationship Id="rId9" Type="http://schemas.openxmlformats.org/officeDocument/2006/relationships/image" Target="../media/image49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14.jpe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hyperlink" Target="https://www.niems.go.th/1/SubWebsite/?id=1429" TargetMode="External"/><Relationship Id="rId9" Type="http://schemas.openxmlformats.org/officeDocument/2006/relationships/image" Target="../media/image49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14.jpe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81.png"/><Relationship Id="rId4" Type="http://schemas.openxmlformats.org/officeDocument/2006/relationships/hyperlink" Target="&#3605;&#3633;&#3623;&#3629;&#3618;&#3656;&#3634;&#3591;%20&#3611;&#3619;&#3632;&#3648;&#3617;&#3636;&#3609;%208%20&#3627;&#3609;&#3656;&#3623;&#3618;&#3591;&#3634;&#3609;/&#3626;&#3606;&#3634;&#3610;&#3633;&#3609;&#3649;&#3614;&#3607;&#3618;&#3660;&#3593;&#3640;&#3585;&#3648;&#3593;&#3636;&#3609;.pdf" TargetMode="External"/><Relationship Id="rId9" Type="http://schemas.openxmlformats.org/officeDocument/2006/relationships/image" Target="../media/image4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4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gif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14.jpe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81.png"/><Relationship Id="rId4" Type="http://schemas.openxmlformats.org/officeDocument/2006/relationships/hyperlink" Target="&#3605;&#3633;&#3623;&#3629;&#3618;&#3656;&#3634;&#3591;%20&#3611;&#3619;&#3632;&#3648;&#3617;&#3636;&#3609;%208%20&#3627;&#3609;&#3656;&#3623;&#3618;&#3591;&#3634;&#3609;/&#3623;&#3633;&#3588;&#3595;&#3637;&#3609;.pdf" TargetMode="External"/><Relationship Id="rId9" Type="http://schemas.openxmlformats.org/officeDocument/2006/relationships/image" Target="../media/image49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4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hyperlink" Target="https://www.bphosp.or.th/PPC67/04.02.pdfF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14.jpeg"/><Relationship Id="rId7" Type="http://schemas.openxmlformats.org/officeDocument/2006/relationships/image" Target="../media/image83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2.png"/><Relationship Id="rId5" Type="http://schemas.openxmlformats.org/officeDocument/2006/relationships/image" Target="../media/image81.png"/><Relationship Id="rId10" Type="http://schemas.openxmlformats.org/officeDocument/2006/relationships/image" Target="../media/image31.gif"/><Relationship Id="rId4" Type="http://schemas.openxmlformats.org/officeDocument/2006/relationships/hyperlink" Target="&#3605;&#3633;&#3623;&#3629;&#3618;&#3656;&#3634;&#3591;%20&#3611;&#3619;&#3632;&#3648;&#3617;&#3636;&#3609;%208%20&#3627;&#3609;&#3656;&#3623;&#3618;&#3591;&#3634;&#3609;/&#3619;&#3614;.&#3610;&#3657;&#3634;&#3609;&#3649;&#3614;&#3657;&#3623;.pdf" TargetMode="External"/><Relationship Id="rId9" Type="http://schemas.openxmlformats.org/officeDocument/2006/relationships/image" Target="../media/image49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4.jpe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23.png"/><Relationship Id="rId4" Type="http://schemas.openxmlformats.org/officeDocument/2006/relationships/image" Target="../media/image100.png"/><Relationship Id="rId9" Type="http://schemas.openxmlformats.org/officeDocument/2006/relationships/hyperlink" Target="https://moph.cc/HiqiI3Yqq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14.jpeg"/><Relationship Id="rId7" Type="http://schemas.openxmlformats.org/officeDocument/2006/relationships/image" Target="../media/image84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102.wmf"/><Relationship Id="rId5" Type="http://schemas.openxmlformats.org/officeDocument/2006/relationships/image" Target="../media/image81.png"/><Relationship Id="rId10" Type="http://schemas.openxmlformats.org/officeDocument/2006/relationships/oleObject" Target="../embeddings/oleObject1.bin"/><Relationship Id="rId4" Type="http://schemas.openxmlformats.org/officeDocument/2006/relationships/hyperlink" Target="&#3605;&#3633;&#3623;&#3629;&#3618;&#3656;&#3634;&#3591;%20&#3611;&#3619;&#3632;&#3648;&#3617;&#3636;&#3609;%208%20&#3627;&#3609;&#3656;&#3623;&#3618;&#3591;&#3634;&#3609;/&#3626;&#3606;&#3634;&#3610;&#3633;&#3609;&#3619;&#3633;&#3610;&#3619;&#3629;&#3591;.pdf" TargetMode="External"/><Relationship Id="rId9" Type="http://schemas.openxmlformats.org/officeDocument/2006/relationships/image" Target="../media/image31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po.or.th/organizational-structure" TargetMode="External"/><Relationship Id="rId3" Type="http://schemas.openxmlformats.org/officeDocument/2006/relationships/image" Target="../media/image14.jpeg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14.jpe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81.png"/><Relationship Id="rId10" Type="http://schemas.openxmlformats.org/officeDocument/2006/relationships/image" Target="../media/image79.png"/><Relationship Id="rId4" Type="http://schemas.openxmlformats.org/officeDocument/2006/relationships/hyperlink" Target="&#3605;&#3633;&#3623;&#3629;&#3618;&#3656;&#3634;&#3591;%20&#3611;&#3619;&#3632;&#3648;&#3617;&#3636;&#3609;%208%20&#3627;&#3609;&#3656;&#3623;&#3618;&#3591;&#3634;&#3609;/&#3629;&#3591;&#3588;&#3660;&#3585;&#3634;&#3619;&#3648;&#3616;&#3626;&#3633;&#3594;&#3585;&#3619;&#3619;&#3617;.xlsx" TargetMode="External"/><Relationship Id="rId9" Type="http://schemas.openxmlformats.org/officeDocument/2006/relationships/image" Target="../media/image49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81.png"/><Relationship Id="rId4" Type="http://schemas.openxmlformats.org/officeDocument/2006/relationships/hyperlink" Target="2.1%20&#3626;&#3619;&#3640;&#3611;&#3612;&#3621;%20&#3626;&#3608;%2068%20&#3585;&#3636;&#3592;&#3585;&#3619;&#3619;&#3617;%20&#3650;&#3588;&#3619;&#3591;&#3585;&#3634;&#3619;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4.jpe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11" Type="http://schemas.openxmlformats.org/officeDocument/2006/relationships/image" Target="../media/image7.svg"/><Relationship Id="rId5" Type="http://schemas.openxmlformats.org/officeDocument/2006/relationships/image" Target="../media/image81.png"/><Relationship Id="rId10" Type="http://schemas.openxmlformats.org/officeDocument/2006/relationships/image" Target="../media/image67.png"/><Relationship Id="rId4" Type="http://schemas.openxmlformats.org/officeDocument/2006/relationships/hyperlink" Target="2.%20&#3612;&#3621;&#3626;&#3656;&#3591;&#3648;&#3626;&#3619;&#3636;&#3617;&#3588;&#3640;&#3603;&#3608;&#3619;&#3619;&#3617;&#3631;%20&#3626;&#3608;%202568.pdf" TargetMode="External"/><Relationship Id="rId9" Type="http://schemas.openxmlformats.org/officeDocument/2006/relationships/image" Target="../media/image49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svg"/><Relationship Id="rId5" Type="http://schemas.openxmlformats.org/officeDocument/2006/relationships/image" Target="../media/image116.png"/><Relationship Id="rId4" Type="http://schemas.openxmlformats.org/officeDocument/2006/relationships/image" Target="../media/image115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126.svg"/><Relationship Id="rId3" Type="http://schemas.openxmlformats.org/officeDocument/2006/relationships/image" Target="../media/image119.svg"/><Relationship Id="rId7" Type="http://schemas.openxmlformats.org/officeDocument/2006/relationships/image" Target="../media/image123.svg"/><Relationship Id="rId12" Type="http://schemas.openxmlformats.org/officeDocument/2006/relationships/image" Target="../media/image125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image" Target="../media/image7.svg"/><Relationship Id="rId5" Type="http://schemas.openxmlformats.org/officeDocument/2006/relationships/image" Target="../media/image121.svg"/><Relationship Id="rId10" Type="http://schemas.openxmlformats.org/officeDocument/2006/relationships/image" Target="../media/image124.png"/><Relationship Id="rId4" Type="http://schemas.openxmlformats.org/officeDocument/2006/relationships/image" Target="../media/image120.png"/><Relationship Id="rId9" Type="http://schemas.openxmlformats.org/officeDocument/2006/relationships/image" Target="../media/image5.gif"/><Relationship Id="rId14" Type="http://schemas.openxmlformats.org/officeDocument/2006/relationships/image" Target="../media/image1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svg"/><Relationship Id="rId9" Type="http://schemas.openxmlformats.org/officeDocument/2006/relationships/image" Target="../media/image3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40.png"/><Relationship Id="rId4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04346" y="3762797"/>
            <a:ext cx="16230600" cy="6857428"/>
          </a:xfrm>
          <a:custGeom>
            <a:avLst/>
            <a:gdLst/>
            <a:ahLst/>
            <a:cxnLst/>
            <a:rect l="l" t="t" r="r" b="b"/>
            <a:pathLst>
              <a:path w="16230600" h="6857428">
                <a:moveTo>
                  <a:pt x="0" y="0"/>
                </a:moveTo>
                <a:lnTo>
                  <a:pt x="16230600" y="0"/>
                </a:lnTo>
                <a:lnTo>
                  <a:pt x="16230600" y="6857429"/>
                </a:lnTo>
                <a:lnTo>
                  <a:pt x="0" y="68574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58498" y="6252386"/>
            <a:ext cx="8665003" cy="3422676"/>
          </a:xfrm>
          <a:custGeom>
            <a:avLst/>
            <a:gdLst/>
            <a:ahLst/>
            <a:cxnLst/>
            <a:rect l="l" t="t" r="r" b="b"/>
            <a:pathLst>
              <a:path w="8665003" h="3422676">
                <a:moveTo>
                  <a:pt x="0" y="0"/>
                </a:moveTo>
                <a:lnTo>
                  <a:pt x="8665003" y="0"/>
                </a:lnTo>
                <a:lnTo>
                  <a:pt x="8665003" y="3422676"/>
                </a:lnTo>
                <a:lnTo>
                  <a:pt x="0" y="34226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7000"/>
            </a:blip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3250891" y="7061010"/>
            <a:ext cx="2532402" cy="322599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750034" y="3245970"/>
            <a:ext cx="679798" cy="7089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835786" y="1854732"/>
            <a:ext cx="568076" cy="55433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71343" y="3630025"/>
            <a:ext cx="17127150" cy="249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1"/>
              </a:lnSpc>
            </a:pPr>
            <a:r>
              <a:rPr lang="en-US" sz="5398" spc="-264" dirty="0" err="1">
                <a:solidFill>
                  <a:srgbClr val="1C8DC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เตรียมความพร้อมการจัดส่งผล</a:t>
            </a:r>
            <a:endParaRPr lang="en-US" sz="5398" spc="-264" dirty="0">
              <a:solidFill>
                <a:srgbClr val="1C8DCF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  <a:p>
            <a:pPr algn="ctr">
              <a:lnSpc>
                <a:spcPts val="6261"/>
              </a:lnSpc>
            </a:pPr>
            <a:r>
              <a:rPr lang="en-US" sz="5398" spc="-264" dirty="0" err="1">
                <a:solidFill>
                  <a:srgbClr val="1C8DC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การประเมินชุมชน</a:t>
            </a:r>
            <a:r>
              <a:rPr lang="en-US" sz="5398" spc="-264" dirty="0">
                <a:solidFill>
                  <a:srgbClr val="1C8DC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</a:t>
            </a:r>
            <a:r>
              <a:rPr lang="en-US" sz="5398" spc="-264" dirty="0" err="1">
                <a:solidFill>
                  <a:srgbClr val="1C8DC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องค์กร</a:t>
            </a:r>
            <a:r>
              <a:rPr lang="en-US" sz="5398" spc="-264" dirty="0">
                <a:solidFill>
                  <a:srgbClr val="1C8DC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</a:t>
            </a:r>
            <a:r>
              <a:rPr lang="en-US" sz="5398" spc="-264" dirty="0" err="1">
                <a:solidFill>
                  <a:srgbClr val="1C8DC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อำเภอ</a:t>
            </a:r>
            <a:r>
              <a:rPr lang="en-US" sz="5398" spc="-264" dirty="0">
                <a:solidFill>
                  <a:srgbClr val="1C8DC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</a:t>
            </a:r>
            <a:r>
              <a:rPr lang="en-US" sz="5398" spc="-264" dirty="0" err="1">
                <a:solidFill>
                  <a:srgbClr val="1C8DC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และจังหวัดคุณธรรม</a:t>
            </a:r>
            <a:endParaRPr lang="en-US" sz="5398" spc="-264" dirty="0">
              <a:solidFill>
                <a:srgbClr val="1C8DCF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  <a:p>
            <a:pPr algn="ctr">
              <a:lnSpc>
                <a:spcPts val="6261"/>
              </a:lnSpc>
            </a:pPr>
            <a:r>
              <a:rPr lang="en-US" sz="5398" spc="-264" dirty="0" err="1">
                <a:solidFill>
                  <a:srgbClr val="1C8DC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ประจำปีงบประมาณ</a:t>
            </a:r>
            <a:r>
              <a:rPr lang="en-US" sz="5398" spc="-264" dirty="0">
                <a:solidFill>
                  <a:srgbClr val="1C8DC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</a:t>
            </a:r>
            <a:r>
              <a:rPr lang="en-US" sz="5398" spc="-264" dirty="0" err="1">
                <a:solidFill>
                  <a:srgbClr val="1C8DC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พ.ศ</a:t>
            </a:r>
            <a:r>
              <a:rPr lang="en-US" sz="5398" spc="-264" dirty="0">
                <a:solidFill>
                  <a:srgbClr val="1C8DC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. 2568</a:t>
            </a:r>
          </a:p>
        </p:txBody>
      </p:sp>
      <p:sp>
        <p:nvSpPr>
          <p:cNvPr id="8" name="Freeform 8"/>
          <p:cNvSpPr/>
          <p:nvPr/>
        </p:nvSpPr>
        <p:spPr>
          <a:xfrm rot="-2241366">
            <a:off x="14000781" y="-2968052"/>
            <a:ext cx="6517039" cy="5936103"/>
          </a:xfrm>
          <a:custGeom>
            <a:avLst/>
            <a:gdLst/>
            <a:ahLst/>
            <a:cxnLst/>
            <a:rect l="l" t="t" r="r" b="b"/>
            <a:pathLst>
              <a:path w="6517039" h="5936103">
                <a:moveTo>
                  <a:pt x="0" y="0"/>
                </a:moveTo>
                <a:lnTo>
                  <a:pt x="6517038" y="0"/>
                </a:lnTo>
                <a:lnTo>
                  <a:pt x="6517038" y="5936104"/>
                </a:lnTo>
                <a:lnTo>
                  <a:pt x="0" y="59361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220367" flipH="1">
            <a:off x="-1726892" y="1474305"/>
            <a:ext cx="4151622" cy="3781542"/>
          </a:xfrm>
          <a:custGeom>
            <a:avLst/>
            <a:gdLst/>
            <a:ahLst/>
            <a:cxnLst/>
            <a:rect l="l" t="t" r="r" b="b"/>
            <a:pathLst>
              <a:path w="4151622" h="3781542">
                <a:moveTo>
                  <a:pt x="4151622" y="0"/>
                </a:moveTo>
                <a:lnTo>
                  <a:pt x="0" y="0"/>
                </a:lnTo>
                <a:lnTo>
                  <a:pt x="0" y="3781543"/>
                </a:lnTo>
                <a:lnTo>
                  <a:pt x="4151622" y="3781543"/>
                </a:lnTo>
                <a:lnTo>
                  <a:pt x="415162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196045" y="168636"/>
            <a:ext cx="2077744" cy="2082261"/>
          </a:xfrm>
          <a:custGeom>
            <a:avLst/>
            <a:gdLst/>
            <a:ahLst/>
            <a:cxnLst/>
            <a:rect l="l" t="t" r="r" b="b"/>
            <a:pathLst>
              <a:path w="2077744" h="2082261">
                <a:moveTo>
                  <a:pt x="0" y="0"/>
                </a:moveTo>
                <a:lnTo>
                  <a:pt x="2077745" y="0"/>
                </a:lnTo>
                <a:lnTo>
                  <a:pt x="2077745" y="2082261"/>
                </a:lnTo>
                <a:lnTo>
                  <a:pt x="0" y="20822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-659678" y="-1870185"/>
            <a:ext cx="20836352" cy="3062498"/>
            <a:chOff x="0" y="0"/>
            <a:chExt cx="5487763" cy="80658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487763" cy="806584"/>
            </a:xfrm>
            <a:custGeom>
              <a:avLst/>
              <a:gdLst/>
              <a:ahLst/>
              <a:cxnLst/>
              <a:rect l="l" t="t" r="r" b="b"/>
              <a:pathLst>
                <a:path w="5487763" h="806584">
                  <a:moveTo>
                    <a:pt x="0" y="0"/>
                  </a:moveTo>
                  <a:lnTo>
                    <a:pt x="5487763" y="0"/>
                  </a:lnTo>
                  <a:lnTo>
                    <a:pt x="5487763" y="806584"/>
                  </a:lnTo>
                  <a:lnTo>
                    <a:pt x="0" y="806584"/>
                  </a:lnTo>
                  <a:close/>
                </a:path>
              </a:pathLst>
            </a:custGeom>
            <a:gradFill rotWithShape="1">
              <a:gsLst>
                <a:gs pos="0">
                  <a:srgbClr val="5CE1E6">
                    <a:alpha val="65000"/>
                  </a:srgbClr>
                </a:gs>
                <a:gs pos="100000">
                  <a:srgbClr val="0079A7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5487763" cy="8446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279745" y="6162230"/>
            <a:ext cx="524320" cy="524320"/>
          </a:xfrm>
          <a:custGeom>
            <a:avLst/>
            <a:gdLst/>
            <a:ahLst/>
            <a:cxnLst/>
            <a:rect l="l" t="t" r="r" b="b"/>
            <a:pathLst>
              <a:path w="524320" h="524320">
                <a:moveTo>
                  <a:pt x="0" y="0"/>
                </a:moveTo>
                <a:lnTo>
                  <a:pt x="524320" y="0"/>
                </a:lnTo>
                <a:lnTo>
                  <a:pt x="524320" y="524320"/>
                </a:lnTo>
                <a:lnTo>
                  <a:pt x="0" y="5243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260506" y="6910112"/>
            <a:ext cx="562797" cy="562797"/>
          </a:xfrm>
          <a:custGeom>
            <a:avLst/>
            <a:gdLst/>
            <a:ahLst/>
            <a:cxnLst/>
            <a:rect l="l" t="t" r="r" b="b"/>
            <a:pathLst>
              <a:path w="562797" h="562797">
                <a:moveTo>
                  <a:pt x="0" y="0"/>
                </a:moveTo>
                <a:lnTo>
                  <a:pt x="562797" y="0"/>
                </a:lnTo>
                <a:lnTo>
                  <a:pt x="562797" y="562797"/>
                </a:lnTo>
                <a:lnTo>
                  <a:pt x="0" y="5627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279745" y="7632230"/>
            <a:ext cx="562797" cy="562797"/>
          </a:xfrm>
          <a:custGeom>
            <a:avLst/>
            <a:gdLst/>
            <a:ahLst/>
            <a:cxnLst/>
            <a:rect l="l" t="t" r="r" b="b"/>
            <a:pathLst>
              <a:path w="562797" h="562797">
                <a:moveTo>
                  <a:pt x="0" y="0"/>
                </a:moveTo>
                <a:lnTo>
                  <a:pt x="562797" y="0"/>
                </a:lnTo>
                <a:lnTo>
                  <a:pt x="562797" y="562797"/>
                </a:lnTo>
                <a:lnTo>
                  <a:pt x="0" y="5627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075114" y="6152003"/>
            <a:ext cx="11188885" cy="2160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11"/>
              </a:lnSpc>
            </a:pPr>
            <a:r>
              <a:rPr lang="en-US" sz="4625" spc="-129">
                <a:solidFill>
                  <a:srgbClr val="103D28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วันที่ 21 พฤษภาคม 2568 เวลา 10.00-14.00 น.</a:t>
            </a:r>
          </a:p>
          <a:p>
            <a:pPr algn="l">
              <a:lnSpc>
                <a:spcPts val="5411"/>
              </a:lnSpc>
            </a:pPr>
            <a:r>
              <a:rPr lang="en-US" sz="4625" spc="-129">
                <a:solidFill>
                  <a:srgbClr val="103D28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ณ ห้องประชุม 2 ชั้น 2 อาคาร 1</a:t>
            </a:r>
          </a:p>
          <a:p>
            <a:pPr algn="l">
              <a:lnSpc>
                <a:spcPts val="5411"/>
              </a:lnSpc>
            </a:pPr>
            <a:r>
              <a:rPr lang="en-US" sz="4625" spc="-129">
                <a:solidFill>
                  <a:srgbClr val="103D28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ตึกสำนักงานปลัดกระทรวงสาธารณสุข</a:t>
            </a:r>
          </a:p>
        </p:txBody>
      </p:sp>
      <p:sp>
        <p:nvSpPr>
          <p:cNvPr id="18" name="Freeform 18"/>
          <p:cNvSpPr/>
          <p:nvPr/>
        </p:nvSpPr>
        <p:spPr>
          <a:xfrm>
            <a:off x="3234430" y="1597470"/>
            <a:ext cx="653427" cy="653427"/>
          </a:xfrm>
          <a:custGeom>
            <a:avLst/>
            <a:gdLst/>
            <a:ahLst/>
            <a:cxnLst/>
            <a:rect l="l" t="t" r="r" b="b"/>
            <a:pathLst>
              <a:path w="653427" h="653427">
                <a:moveTo>
                  <a:pt x="0" y="0"/>
                </a:moveTo>
                <a:lnTo>
                  <a:pt x="653427" y="0"/>
                </a:lnTo>
                <a:lnTo>
                  <a:pt x="653427" y="653427"/>
                </a:lnTo>
                <a:lnTo>
                  <a:pt x="0" y="6534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93501" y="5164125"/>
            <a:ext cx="734792" cy="734792"/>
          </a:xfrm>
          <a:custGeom>
            <a:avLst/>
            <a:gdLst/>
            <a:ahLst/>
            <a:cxnLst/>
            <a:rect l="l" t="t" r="r" b="b"/>
            <a:pathLst>
              <a:path w="734792" h="734792">
                <a:moveTo>
                  <a:pt x="0" y="0"/>
                </a:moveTo>
                <a:lnTo>
                  <a:pt x="734792" y="0"/>
                </a:lnTo>
                <a:lnTo>
                  <a:pt x="734792" y="734792"/>
                </a:lnTo>
                <a:lnTo>
                  <a:pt x="0" y="7347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4940015">
            <a:off x="16161415" y="4943174"/>
            <a:ext cx="1033563" cy="1033563"/>
          </a:xfrm>
          <a:custGeom>
            <a:avLst/>
            <a:gdLst/>
            <a:ahLst/>
            <a:cxnLst/>
            <a:rect l="l" t="t" r="r" b="b"/>
            <a:pathLst>
              <a:path w="1033563" h="1033563">
                <a:moveTo>
                  <a:pt x="0" y="0"/>
                </a:moveTo>
                <a:lnTo>
                  <a:pt x="1033563" y="0"/>
                </a:lnTo>
                <a:lnTo>
                  <a:pt x="1033563" y="1033563"/>
                </a:lnTo>
                <a:lnTo>
                  <a:pt x="0" y="10335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4501168">
            <a:off x="13435088" y="1243100"/>
            <a:ext cx="452436" cy="452436"/>
          </a:xfrm>
          <a:custGeom>
            <a:avLst/>
            <a:gdLst/>
            <a:ahLst/>
            <a:cxnLst/>
            <a:rect l="l" t="t" r="r" b="b"/>
            <a:pathLst>
              <a:path w="452436" h="452436">
                <a:moveTo>
                  <a:pt x="0" y="0"/>
                </a:moveTo>
                <a:lnTo>
                  <a:pt x="452436" y="0"/>
                </a:lnTo>
                <a:lnTo>
                  <a:pt x="452436" y="452435"/>
                </a:lnTo>
                <a:lnTo>
                  <a:pt x="0" y="4524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7600950" y="3600450"/>
            <a:ext cx="3086100" cy="3086100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2647" y="0"/>
                  </a:moveTo>
                  <a:lnTo>
                    <a:pt x="770153" y="0"/>
                  </a:lnTo>
                  <a:cubicBezTo>
                    <a:pt x="781464" y="0"/>
                    <a:pt x="792311" y="4493"/>
                    <a:pt x="800309" y="12491"/>
                  </a:cubicBezTo>
                  <a:cubicBezTo>
                    <a:pt x="808307" y="20489"/>
                    <a:pt x="812800" y="31336"/>
                    <a:pt x="812800" y="42647"/>
                  </a:cubicBezTo>
                  <a:lnTo>
                    <a:pt x="812800" y="770153"/>
                  </a:lnTo>
                  <a:cubicBezTo>
                    <a:pt x="812800" y="781464"/>
                    <a:pt x="808307" y="792311"/>
                    <a:pt x="800309" y="800309"/>
                  </a:cubicBezTo>
                  <a:cubicBezTo>
                    <a:pt x="792311" y="808307"/>
                    <a:pt x="781464" y="812800"/>
                    <a:pt x="770153" y="812800"/>
                  </a:cubicBezTo>
                  <a:lnTo>
                    <a:pt x="42647" y="812800"/>
                  </a:lnTo>
                  <a:cubicBezTo>
                    <a:pt x="31336" y="812800"/>
                    <a:pt x="20489" y="808307"/>
                    <a:pt x="12491" y="800309"/>
                  </a:cubicBezTo>
                  <a:cubicBezTo>
                    <a:pt x="4493" y="792311"/>
                    <a:pt x="0" y="781464"/>
                    <a:pt x="0" y="770153"/>
                  </a:cubicBezTo>
                  <a:lnTo>
                    <a:pt x="0" y="42647"/>
                  </a:lnTo>
                  <a:cubicBezTo>
                    <a:pt x="0" y="31336"/>
                    <a:pt x="4493" y="20489"/>
                    <a:pt x="12491" y="12491"/>
                  </a:cubicBezTo>
                  <a:cubicBezTo>
                    <a:pt x="20489" y="4493"/>
                    <a:pt x="31336" y="0"/>
                    <a:pt x="4264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-382438" y="9675062"/>
            <a:ext cx="19234712" cy="2132845"/>
            <a:chOff x="0" y="0"/>
            <a:chExt cx="25646282" cy="2843793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25646282" cy="2843793"/>
              <a:chOff x="0" y="0"/>
              <a:chExt cx="5065932" cy="561737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5065932" cy="561737"/>
              </a:xfrm>
              <a:custGeom>
                <a:avLst/>
                <a:gdLst/>
                <a:ahLst/>
                <a:cxnLst/>
                <a:rect l="l" t="t" r="r" b="b"/>
                <a:pathLst>
                  <a:path w="5065932" h="561737">
                    <a:moveTo>
                      <a:pt x="0" y="0"/>
                    </a:moveTo>
                    <a:lnTo>
                      <a:pt x="5065932" y="0"/>
                    </a:lnTo>
                    <a:lnTo>
                      <a:pt x="5065932" y="561737"/>
                    </a:lnTo>
                    <a:lnTo>
                      <a:pt x="0" y="561737"/>
                    </a:lnTo>
                    <a:close/>
                  </a:path>
                </a:pathLst>
              </a:custGeom>
              <a:solidFill>
                <a:srgbClr val="506D22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47625"/>
                <a:ext cx="5065932" cy="609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9011460" y="28575"/>
              <a:ext cx="7533464" cy="813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36"/>
                </a:lnSpc>
              </a:pPr>
              <a:r>
                <a:rPr lang="en-US" sz="3424">
                  <a:solidFill>
                    <a:srgbClr val="FFFFFF"/>
                  </a:solidFill>
                  <a:latin typeface="Was MarinaNP"/>
                  <a:ea typeface="Was MarinaNP"/>
                  <a:cs typeface="Was MarinaNP"/>
                  <a:sym typeface="Was MarinaNP"/>
                </a:rPr>
                <a:t>ศูนย์ปฏิบัติการต่อต้านการทุจริต กระทรวงสาธารณสุข </a:t>
              </a:r>
            </a:p>
          </p:txBody>
        </p:sp>
      </p:grpSp>
      <p:sp>
        <p:nvSpPr>
          <p:cNvPr id="30" name="Freeform 30"/>
          <p:cNvSpPr/>
          <p:nvPr/>
        </p:nvSpPr>
        <p:spPr>
          <a:xfrm rot="-1021708">
            <a:off x="15028163" y="8183208"/>
            <a:ext cx="4942004" cy="2150184"/>
          </a:xfrm>
          <a:custGeom>
            <a:avLst/>
            <a:gdLst/>
            <a:ahLst/>
            <a:cxnLst/>
            <a:rect l="l" t="t" r="r" b="b"/>
            <a:pathLst>
              <a:path w="4942004" h="2150184">
                <a:moveTo>
                  <a:pt x="0" y="0"/>
                </a:moveTo>
                <a:lnTo>
                  <a:pt x="4942004" y="0"/>
                </a:lnTo>
                <a:lnTo>
                  <a:pt x="4942004" y="2150184"/>
                </a:lnTo>
                <a:lnTo>
                  <a:pt x="0" y="215018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4218" r="-14218"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-6242941" y="7311119"/>
            <a:ext cx="9290114" cy="3147026"/>
          </a:xfrm>
          <a:custGeom>
            <a:avLst/>
            <a:gdLst/>
            <a:ahLst/>
            <a:cxnLst/>
            <a:rect l="l" t="t" r="r" b="b"/>
            <a:pathLst>
              <a:path w="9290114" h="3147026">
                <a:moveTo>
                  <a:pt x="0" y="0"/>
                </a:moveTo>
                <a:lnTo>
                  <a:pt x="9290115" y="0"/>
                </a:lnTo>
                <a:lnTo>
                  <a:pt x="9290115" y="3147027"/>
                </a:lnTo>
                <a:lnTo>
                  <a:pt x="0" y="314702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5463330" y="2409064"/>
            <a:ext cx="7148594" cy="13215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78"/>
              </a:lnSpc>
              <a:spcBef>
                <a:spcPct val="0"/>
              </a:spcBef>
            </a:pPr>
            <a:r>
              <a:rPr lang="en-US" sz="9600" dirty="0" err="1">
                <a:solidFill>
                  <a:srgbClr val="6D9826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การประชุม</a:t>
            </a:r>
            <a:endParaRPr lang="en-US" sz="9600" dirty="0">
              <a:solidFill>
                <a:srgbClr val="6D9826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82438" y="9675062"/>
            <a:ext cx="19234712" cy="2132845"/>
            <a:chOff x="0" y="0"/>
            <a:chExt cx="25646282" cy="284379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5646282" cy="2843793"/>
              <a:chOff x="0" y="0"/>
              <a:chExt cx="5065932" cy="56173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5065932" cy="561737"/>
              </a:xfrm>
              <a:custGeom>
                <a:avLst/>
                <a:gdLst/>
                <a:ahLst/>
                <a:cxnLst/>
                <a:rect l="l" t="t" r="r" b="b"/>
                <a:pathLst>
                  <a:path w="5065932" h="561737">
                    <a:moveTo>
                      <a:pt x="0" y="0"/>
                    </a:moveTo>
                    <a:lnTo>
                      <a:pt x="5065932" y="0"/>
                    </a:lnTo>
                    <a:lnTo>
                      <a:pt x="5065932" y="561737"/>
                    </a:lnTo>
                    <a:lnTo>
                      <a:pt x="0" y="561737"/>
                    </a:lnTo>
                    <a:close/>
                  </a:path>
                </a:pathLst>
              </a:custGeom>
              <a:solidFill>
                <a:srgbClr val="506D22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47625"/>
                <a:ext cx="5065932" cy="609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9011460" y="28575"/>
              <a:ext cx="7533464" cy="813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36"/>
                </a:lnSpc>
              </a:pPr>
              <a:r>
                <a:rPr lang="en-US" sz="3424">
                  <a:solidFill>
                    <a:srgbClr val="FFFFFF"/>
                  </a:solidFill>
                  <a:latin typeface="Was MarinaNP"/>
                  <a:ea typeface="Was MarinaNP"/>
                  <a:cs typeface="Was MarinaNP"/>
                  <a:sym typeface="Was MarinaNP"/>
                </a:rPr>
                <a:t>ศูนย์ปฏิบัติการต่อต้านการทุจริต กระทรวงสาธารณสุข 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829650" y="0"/>
            <a:ext cx="16628701" cy="9021070"/>
          </a:xfrm>
          <a:custGeom>
            <a:avLst/>
            <a:gdLst/>
            <a:ahLst/>
            <a:cxnLst/>
            <a:rect l="l" t="t" r="r" b="b"/>
            <a:pathLst>
              <a:path w="16628701" h="9021070">
                <a:moveTo>
                  <a:pt x="0" y="0"/>
                </a:moveTo>
                <a:lnTo>
                  <a:pt x="16628700" y="0"/>
                </a:lnTo>
                <a:lnTo>
                  <a:pt x="16628700" y="9021070"/>
                </a:lnTo>
                <a:lnTo>
                  <a:pt x="0" y="90210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32843" y="6823024"/>
            <a:ext cx="2502723" cy="3463976"/>
          </a:xfrm>
          <a:custGeom>
            <a:avLst/>
            <a:gdLst/>
            <a:ahLst/>
            <a:cxnLst/>
            <a:rect l="l" t="t" r="r" b="b"/>
            <a:pathLst>
              <a:path w="2502723" h="3463976">
                <a:moveTo>
                  <a:pt x="0" y="0"/>
                </a:moveTo>
                <a:lnTo>
                  <a:pt x="2502723" y="0"/>
                </a:lnTo>
                <a:lnTo>
                  <a:pt x="2502723" y="3463976"/>
                </a:lnTo>
                <a:lnTo>
                  <a:pt x="0" y="3463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382438" y="-254459"/>
            <a:ext cx="4497103" cy="4491481"/>
          </a:xfrm>
          <a:custGeom>
            <a:avLst/>
            <a:gdLst/>
            <a:ahLst/>
            <a:cxnLst/>
            <a:rect l="l" t="t" r="r" b="b"/>
            <a:pathLst>
              <a:path w="4497103" h="4491481">
                <a:moveTo>
                  <a:pt x="0" y="0"/>
                </a:moveTo>
                <a:lnTo>
                  <a:pt x="4497102" y="0"/>
                </a:lnTo>
                <a:lnTo>
                  <a:pt x="4497102" y="4491481"/>
                </a:lnTo>
                <a:lnTo>
                  <a:pt x="0" y="44914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91783" y="-773183"/>
            <a:ext cx="4602065" cy="47443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6265" y="791515"/>
            <a:ext cx="15255469" cy="8466785"/>
          </a:xfrm>
          <a:custGeom>
            <a:avLst/>
            <a:gdLst/>
            <a:ahLst/>
            <a:cxnLst/>
            <a:rect l="l" t="t" r="r" b="b"/>
            <a:pathLst>
              <a:path w="15255469" h="8466785">
                <a:moveTo>
                  <a:pt x="0" y="0"/>
                </a:moveTo>
                <a:lnTo>
                  <a:pt x="15255470" y="0"/>
                </a:lnTo>
                <a:lnTo>
                  <a:pt x="15255470" y="8466785"/>
                </a:lnTo>
                <a:lnTo>
                  <a:pt x="0" y="84667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382438" y="9675062"/>
            <a:ext cx="19234712" cy="2132845"/>
            <a:chOff x="0" y="0"/>
            <a:chExt cx="25646282" cy="2843793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5646282" cy="2843793"/>
              <a:chOff x="0" y="0"/>
              <a:chExt cx="5065932" cy="56173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5065932" cy="561737"/>
              </a:xfrm>
              <a:custGeom>
                <a:avLst/>
                <a:gdLst/>
                <a:ahLst/>
                <a:cxnLst/>
                <a:rect l="l" t="t" r="r" b="b"/>
                <a:pathLst>
                  <a:path w="5065932" h="561737">
                    <a:moveTo>
                      <a:pt x="0" y="0"/>
                    </a:moveTo>
                    <a:lnTo>
                      <a:pt x="5065932" y="0"/>
                    </a:lnTo>
                    <a:lnTo>
                      <a:pt x="5065932" y="561737"/>
                    </a:lnTo>
                    <a:lnTo>
                      <a:pt x="0" y="561737"/>
                    </a:lnTo>
                    <a:close/>
                  </a:path>
                </a:pathLst>
              </a:custGeom>
              <a:solidFill>
                <a:srgbClr val="506D22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5065932" cy="609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9011460" y="28575"/>
              <a:ext cx="7533464" cy="813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36"/>
                </a:lnSpc>
              </a:pPr>
              <a:r>
                <a:rPr lang="en-US" sz="3424">
                  <a:solidFill>
                    <a:srgbClr val="FFFFFF"/>
                  </a:solidFill>
                  <a:latin typeface="Was MarinaNP"/>
                  <a:ea typeface="Was MarinaNP"/>
                  <a:cs typeface="Was MarinaNP"/>
                  <a:sym typeface="Was MarinaNP"/>
                </a:rPr>
                <a:t>ศูนย์ปฏิบัติการต่อต้านการทุจริต กระทรวงสาธารณสุข 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661306" y="-494983"/>
            <a:ext cx="4670916" cy="4670916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1028700" y="7247683"/>
            <a:ext cx="3430277" cy="3493801"/>
          </a:xfrm>
          <a:custGeom>
            <a:avLst/>
            <a:gdLst/>
            <a:ahLst/>
            <a:cxnLst/>
            <a:rect l="l" t="t" r="r" b="b"/>
            <a:pathLst>
              <a:path w="3430277" h="3493801">
                <a:moveTo>
                  <a:pt x="0" y="0"/>
                </a:moveTo>
                <a:lnTo>
                  <a:pt x="3430277" y="0"/>
                </a:lnTo>
                <a:lnTo>
                  <a:pt x="3430277" y="3493801"/>
                </a:lnTo>
                <a:lnTo>
                  <a:pt x="0" y="34938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241366">
            <a:off x="14000781" y="-2968052"/>
            <a:ext cx="6517039" cy="5936103"/>
          </a:xfrm>
          <a:custGeom>
            <a:avLst/>
            <a:gdLst/>
            <a:ahLst/>
            <a:cxnLst/>
            <a:rect l="l" t="t" r="r" b="b"/>
            <a:pathLst>
              <a:path w="6517039" h="5936103">
                <a:moveTo>
                  <a:pt x="0" y="0"/>
                </a:moveTo>
                <a:lnTo>
                  <a:pt x="6517038" y="0"/>
                </a:lnTo>
                <a:lnTo>
                  <a:pt x="6517038" y="5936104"/>
                </a:lnTo>
                <a:lnTo>
                  <a:pt x="0" y="59361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220367" flipH="1">
            <a:off x="-2214184" y="1918486"/>
            <a:ext cx="3652955" cy="3327327"/>
          </a:xfrm>
          <a:custGeom>
            <a:avLst/>
            <a:gdLst/>
            <a:ahLst/>
            <a:cxnLst/>
            <a:rect l="l" t="t" r="r" b="b"/>
            <a:pathLst>
              <a:path w="3652955" h="3327327">
                <a:moveTo>
                  <a:pt x="3652955" y="0"/>
                </a:moveTo>
                <a:lnTo>
                  <a:pt x="0" y="0"/>
                </a:lnTo>
                <a:lnTo>
                  <a:pt x="0" y="3327327"/>
                </a:lnTo>
                <a:lnTo>
                  <a:pt x="3652955" y="3327327"/>
                </a:lnTo>
                <a:lnTo>
                  <a:pt x="365295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82438" y="9675062"/>
            <a:ext cx="19234712" cy="2132845"/>
            <a:chOff x="0" y="0"/>
            <a:chExt cx="25646282" cy="284379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5646282" cy="2843793"/>
              <a:chOff x="0" y="0"/>
              <a:chExt cx="5065932" cy="56173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5065932" cy="561737"/>
              </a:xfrm>
              <a:custGeom>
                <a:avLst/>
                <a:gdLst/>
                <a:ahLst/>
                <a:cxnLst/>
                <a:rect l="l" t="t" r="r" b="b"/>
                <a:pathLst>
                  <a:path w="5065932" h="561737">
                    <a:moveTo>
                      <a:pt x="0" y="0"/>
                    </a:moveTo>
                    <a:lnTo>
                      <a:pt x="5065932" y="0"/>
                    </a:lnTo>
                    <a:lnTo>
                      <a:pt x="5065932" y="561737"/>
                    </a:lnTo>
                    <a:lnTo>
                      <a:pt x="0" y="561737"/>
                    </a:lnTo>
                    <a:close/>
                  </a:path>
                </a:pathLst>
              </a:custGeom>
              <a:solidFill>
                <a:srgbClr val="506D22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47625"/>
                <a:ext cx="5065932" cy="609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9011460" y="28575"/>
              <a:ext cx="7533464" cy="813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36"/>
                </a:lnSpc>
              </a:pPr>
              <a:r>
                <a:rPr lang="en-US" sz="3424">
                  <a:solidFill>
                    <a:srgbClr val="FFFFFF"/>
                  </a:solidFill>
                  <a:latin typeface="Was MarinaNP"/>
                  <a:ea typeface="Was MarinaNP"/>
                  <a:cs typeface="Was MarinaNP"/>
                  <a:sym typeface="Was MarinaNP"/>
                </a:rPr>
                <a:t>ศูนย์ปฏิบัติการต่อต้านการทุจริต กระทรวงสาธารณสุข </a:t>
              </a:r>
            </a:p>
          </p:txBody>
        </p:sp>
      </p:grpSp>
      <p:sp>
        <p:nvSpPr>
          <p:cNvPr id="8" name="Freeform 8"/>
          <p:cNvSpPr/>
          <p:nvPr/>
        </p:nvSpPr>
        <p:spPr>
          <a:xfrm rot="-613150">
            <a:off x="15369562" y="7270655"/>
            <a:ext cx="3982432" cy="3962519"/>
          </a:xfrm>
          <a:custGeom>
            <a:avLst/>
            <a:gdLst/>
            <a:ahLst/>
            <a:cxnLst/>
            <a:rect l="l" t="t" r="r" b="b"/>
            <a:pathLst>
              <a:path w="3982432" h="3962519">
                <a:moveTo>
                  <a:pt x="0" y="0"/>
                </a:moveTo>
                <a:lnTo>
                  <a:pt x="3982432" y="0"/>
                </a:lnTo>
                <a:lnTo>
                  <a:pt x="3982432" y="3962520"/>
                </a:lnTo>
                <a:lnTo>
                  <a:pt x="0" y="39625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28290" y="381543"/>
            <a:ext cx="16213255" cy="8876757"/>
          </a:xfrm>
          <a:custGeom>
            <a:avLst/>
            <a:gdLst/>
            <a:ahLst/>
            <a:cxnLst/>
            <a:rect l="l" t="t" r="r" b="b"/>
            <a:pathLst>
              <a:path w="16213255" h="8876757">
                <a:moveTo>
                  <a:pt x="0" y="0"/>
                </a:moveTo>
                <a:lnTo>
                  <a:pt x="16213255" y="0"/>
                </a:lnTo>
                <a:lnTo>
                  <a:pt x="16213255" y="8876757"/>
                </a:lnTo>
                <a:lnTo>
                  <a:pt x="0" y="88767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437805" y="4819921"/>
            <a:ext cx="2933010" cy="6191051"/>
          </a:xfrm>
          <a:custGeom>
            <a:avLst/>
            <a:gdLst/>
            <a:ahLst/>
            <a:cxnLst/>
            <a:rect l="l" t="t" r="r" b="b"/>
            <a:pathLst>
              <a:path w="2933010" h="6191051">
                <a:moveTo>
                  <a:pt x="0" y="0"/>
                </a:moveTo>
                <a:lnTo>
                  <a:pt x="2933010" y="0"/>
                </a:lnTo>
                <a:lnTo>
                  <a:pt x="2933010" y="6191051"/>
                </a:lnTo>
                <a:lnTo>
                  <a:pt x="0" y="61910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204346" y="3762797"/>
            <a:ext cx="16230600" cy="6857428"/>
          </a:xfrm>
          <a:custGeom>
            <a:avLst/>
            <a:gdLst/>
            <a:ahLst/>
            <a:cxnLst/>
            <a:rect l="l" t="t" r="r" b="b"/>
            <a:pathLst>
              <a:path w="16230600" h="6857428">
                <a:moveTo>
                  <a:pt x="0" y="0"/>
                </a:moveTo>
                <a:lnTo>
                  <a:pt x="16230600" y="0"/>
                </a:lnTo>
                <a:lnTo>
                  <a:pt x="16230600" y="6857429"/>
                </a:lnTo>
                <a:lnTo>
                  <a:pt x="0" y="68574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758498" y="6252386"/>
            <a:ext cx="8665003" cy="3422676"/>
          </a:xfrm>
          <a:custGeom>
            <a:avLst/>
            <a:gdLst/>
            <a:ahLst/>
            <a:cxnLst/>
            <a:rect l="l" t="t" r="r" b="b"/>
            <a:pathLst>
              <a:path w="8665003" h="3422676">
                <a:moveTo>
                  <a:pt x="0" y="0"/>
                </a:moveTo>
                <a:lnTo>
                  <a:pt x="8665003" y="0"/>
                </a:lnTo>
                <a:lnTo>
                  <a:pt x="8665003" y="3422676"/>
                </a:lnTo>
                <a:lnTo>
                  <a:pt x="0" y="34226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7000"/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3250891" y="7061010"/>
            <a:ext cx="2532402" cy="322599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-382438" y="9675062"/>
            <a:ext cx="19234712" cy="2132845"/>
            <a:chOff x="0" y="0"/>
            <a:chExt cx="25646282" cy="2843793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5646282" cy="2843793"/>
              <a:chOff x="0" y="0"/>
              <a:chExt cx="5065932" cy="56173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5065932" cy="561737"/>
              </a:xfrm>
              <a:custGeom>
                <a:avLst/>
                <a:gdLst/>
                <a:ahLst/>
                <a:cxnLst/>
                <a:rect l="l" t="t" r="r" b="b"/>
                <a:pathLst>
                  <a:path w="5065932" h="561737">
                    <a:moveTo>
                      <a:pt x="0" y="0"/>
                    </a:moveTo>
                    <a:lnTo>
                      <a:pt x="5065932" y="0"/>
                    </a:lnTo>
                    <a:lnTo>
                      <a:pt x="5065932" y="561737"/>
                    </a:lnTo>
                    <a:lnTo>
                      <a:pt x="0" y="561737"/>
                    </a:lnTo>
                    <a:close/>
                  </a:path>
                </a:pathLst>
              </a:custGeom>
              <a:solidFill>
                <a:srgbClr val="506D22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5065932" cy="609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9011460" y="28575"/>
              <a:ext cx="7533464" cy="813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36"/>
                </a:lnSpc>
              </a:pPr>
              <a:r>
                <a:rPr lang="en-US" sz="3424">
                  <a:solidFill>
                    <a:srgbClr val="FFFFFF"/>
                  </a:solidFill>
                  <a:latin typeface="Was MarinaNP"/>
                  <a:ea typeface="Was MarinaNP"/>
                  <a:cs typeface="Was MarinaNP"/>
                  <a:sym typeface="Was MarinaNP"/>
                </a:rPr>
                <a:t>ศูนย์ปฏิบัติการต่อต้านการทุจริต กระทรวงสาธารณสุข 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-6242941" y="7311119"/>
            <a:ext cx="9290114" cy="3147026"/>
          </a:xfrm>
          <a:custGeom>
            <a:avLst/>
            <a:gdLst/>
            <a:ahLst/>
            <a:cxnLst/>
            <a:rect l="l" t="t" r="r" b="b"/>
            <a:pathLst>
              <a:path w="9290114" h="3147026">
                <a:moveTo>
                  <a:pt x="0" y="0"/>
                </a:moveTo>
                <a:lnTo>
                  <a:pt x="9290115" y="0"/>
                </a:lnTo>
                <a:lnTo>
                  <a:pt x="9290115" y="3147027"/>
                </a:lnTo>
                <a:lnTo>
                  <a:pt x="0" y="31470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21708">
            <a:off x="15028163" y="8183208"/>
            <a:ext cx="4942004" cy="2150184"/>
          </a:xfrm>
          <a:custGeom>
            <a:avLst/>
            <a:gdLst/>
            <a:ahLst/>
            <a:cxnLst/>
            <a:rect l="l" t="t" r="r" b="b"/>
            <a:pathLst>
              <a:path w="4942004" h="2150184">
                <a:moveTo>
                  <a:pt x="0" y="0"/>
                </a:moveTo>
                <a:lnTo>
                  <a:pt x="4942004" y="0"/>
                </a:lnTo>
                <a:lnTo>
                  <a:pt x="4942004" y="2150184"/>
                </a:lnTo>
                <a:lnTo>
                  <a:pt x="0" y="21501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218" r="-14218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8700" y="646547"/>
            <a:ext cx="15902232" cy="9183539"/>
          </a:xfrm>
          <a:custGeom>
            <a:avLst/>
            <a:gdLst/>
            <a:ahLst/>
            <a:cxnLst/>
            <a:rect l="l" t="t" r="r" b="b"/>
            <a:pathLst>
              <a:path w="15902232" h="9183539">
                <a:moveTo>
                  <a:pt x="0" y="0"/>
                </a:moveTo>
                <a:lnTo>
                  <a:pt x="15902232" y="0"/>
                </a:lnTo>
                <a:lnTo>
                  <a:pt x="15902232" y="9183539"/>
                </a:lnTo>
                <a:lnTo>
                  <a:pt x="0" y="91835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028700"/>
            <a:ext cx="16518987" cy="8610522"/>
          </a:xfrm>
          <a:custGeom>
            <a:avLst/>
            <a:gdLst/>
            <a:ahLst/>
            <a:cxnLst/>
            <a:rect l="l" t="t" r="r" b="b"/>
            <a:pathLst>
              <a:path w="16518987" h="8610522">
                <a:moveTo>
                  <a:pt x="0" y="0"/>
                </a:moveTo>
                <a:lnTo>
                  <a:pt x="16518987" y="0"/>
                </a:lnTo>
                <a:lnTo>
                  <a:pt x="16518987" y="8610522"/>
                </a:lnTo>
                <a:lnTo>
                  <a:pt x="0" y="86105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382438" y="9675062"/>
            <a:ext cx="19234712" cy="2132845"/>
            <a:chOff x="0" y="0"/>
            <a:chExt cx="25646282" cy="2843793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5646282" cy="2843793"/>
              <a:chOff x="0" y="0"/>
              <a:chExt cx="5065932" cy="56173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5065932" cy="561737"/>
              </a:xfrm>
              <a:custGeom>
                <a:avLst/>
                <a:gdLst/>
                <a:ahLst/>
                <a:cxnLst/>
                <a:rect l="l" t="t" r="r" b="b"/>
                <a:pathLst>
                  <a:path w="5065932" h="561737">
                    <a:moveTo>
                      <a:pt x="0" y="0"/>
                    </a:moveTo>
                    <a:lnTo>
                      <a:pt x="5065932" y="0"/>
                    </a:lnTo>
                    <a:lnTo>
                      <a:pt x="5065932" y="561737"/>
                    </a:lnTo>
                    <a:lnTo>
                      <a:pt x="0" y="561737"/>
                    </a:lnTo>
                    <a:close/>
                  </a:path>
                </a:pathLst>
              </a:custGeom>
              <a:solidFill>
                <a:srgbClr val="506D22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5065932" cy="609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9011460" y="28575"/>
              <a:ext cx="7533464" cy="813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36"/>
                </a:lnSpc>
              </a:pPr>
              <a:r>
                <a:rPr lang="en-US" sz="3424">
                  <a:solidFill>
                    <a:srgbClr val="FFFFFF"/>
                  </a:solidFill>
                  <a:latin typeface="Was MarinaNP"/>
                  <a:ea typeface="Was MarinaNP"/>
                  <a:cs typeface="Was MarinaNP"/>
                  <a:sym typeface="Was MarinaNP"/>
                </a:rPr>
                <a:t>ศูนย์ปฏิบัติการต่อต้านการทุจริต กระทรวงสาธารณสุข 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541341" y="8092432"/>
            <a:ext cx="2826347" cy="2331736"/>
          </a:xfrm>
          <a:custGeom>
            <a:avLst/>
            <a:gdLst/>
            <a:ahLst/>
            <a:cxnLst/>
            <a:rect l="l" t="t" r="r" b="b"/>
            <a:pathLst>
              <a:path w="2826347" h="2331736">
                <a:moveTo>
                  <a:pt x="0" y="0"/>
                </a:moveTo>
                <a:lnTo>
                  <a:pt x="2826347" y="0"/>
                </a:lnTo>
                <a:lnTo>
                  <a:pt x="2826347" y="2331736"/>
                </a:lnTo>
                <a:lnTo>
                  <a:pt x="0" y="23317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661306" y="-494983"/>
            <a:ext cx="4670916" cy="4670916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 rot="-2241366">
            <a:off x="14000781" y="-2968052"/>
            <a:ext cx="6517039" cy="5936103"/>
          </a:xfrm>
          <a:custGeom>
            <a:avLst/>
            <a:gdLst/>
            <a:ahLst/>
            <a:cxnLst/>
            <a:rect l="l" t="t" r="r" b="b"/>
            <a:pathLst>
              <a:path w="6517039" h="5936103">
                <a:moveTo>
                  <a:pt x="0" y="0"/>
                </a:moveTo>
                <a:lnTo>
                  <a:pt x="6517038" y="0"/>
                </a:lnTo>
                <a:lnTo>
                  <a:pt x="6517038" y="5936104"/>
                </a:lnTo>
                <a:lnTo>
                  <a:pt x="0" y="59361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220367" flipH="1">
            <a:off x="-2214184" y="1918486"/>
            <a:ext cx="3652955" cy="3327327"/>
          </a:xfrm>
          <a:custGeom>
            <a:avLst/>
            <a:gdLst/>
            <a:ahLst/>
            <a:cxnLst/>
            <a:rect l="l" t="t" r="r" b="b"/>
            <a:pathLst>
              <a:path w="3652955" h="3327327">
                <a:moveTo>
                  <a:pt x="3652955" y="0"/>
                </a:moveTo>
                <a:lnTo>
                  <a:pt x="0" y="0"/>
                </a:lnTo>
                <a:lnTo>
                  <a:pt x="0" y="3327327"/>
                </a:lnTo>
                <a:lnTo>
                  <a:pt x="3652955" y="3327327"/>
                </a:lnTo>
                <a:lnTo>
                  <a:pt x="365295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3216" y="1028700"/>
            <a:ext cx="17101567" cy="8123244"/>
          </a:xfrm>
          <a:custGeom>
            <a:avLst/>
            <a:gdLst/>
            <a:ahLst/>
            <a:cxnLst/>
            <a:rect l="l" t="t" r="r" b="b"/>
            <a:pathLst>
              <a:path w="17101567" h="8123244">
                <a:moveTo>
                  <a:pt x="0" y="0"/>
                </a:moveTo>
                <a:lnTo>
                  <a:pt x="17101568" y="0"/>
                </a:lnTo>
                <a:lnTo>
                  <a:pt x="17101568" y="8123244"/>
                </a:lnTo>
                <a:lnTo>
                  <a:pt x="0" y="81232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382438" y="9675062"/>
            <a:ext cx="19234712" cy="2132845"/>
            <a:chOff x="0" y="0"/>
            <a:chExt cx="25646282" cy="2843793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5646282" cy="2843793"/>
              <a:chOff x="0" y="0"/>
              <a:chExt cx="5065932" cy="56173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5065932" cy="561737"/>
              </a:xfrm>
              <a:custGeom>
                <a:avLst/>
                <a:gdLst/>
                <a:ahLst/>
                <a:cxnLst/>
                <a:rect l="l" t="t" r="r" b="b"/>
                <a:pathLst>
                  <a:path w="5065932" h="561737">
                    <a:moveTo>
                      <a:pt x="0" y="0"/>
                    </a:moveTo>
                    <a:lnTo>
                      <a:pt x="5065932" y="0"/>
                    </a:lnTo>
                    <a:lnTo>
                      <a:pt x="5065932" y="561737"/>
                    </a:lnTo>
                    <a:lnTo>
                      <a:pt x="0" y="561737"/>
                    </a:lnTo>
                    <a:close/>
                  </a:path>
                </a:pathLst>
              </a:custGeom>
              <a:solidFill>
                <a:srgbClr val="506D22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5065932" cy="609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9011460" y="28575"/>
              <a:ext cx="7533464" cy="813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36"/>
                </a:lnSpc>
              </a:pPr>
              <a:r>
                <a:rPr lang="en-US" sz="3424">
                  <a:solidFill>
                    <a:srgbClr val="FFFFFF"/>
                  </a:solidFill>
                  <a:latin typeface="Was MarinaNP"/>
                  <a:ea typeface="Was MarinaNP"/>
                  <a:cs typeface="Was MarinaNP"/>
                  <a:sym typeface="Was MarinaNP"/>
                </a:rPr>
                <a:t>ศูนย์ปฏิบัติการต่อต้านการทุจริต กระทรวงสาธารณสุข </a:t>
              </a:r>
            </a:p>
          </p:txBody>
        </p:sp>
      </p:grpSp>
      <p:sp>
        <p:nvSpPr>
          <p:cNvPr id="9" name="AutoShape 9"/>
          <p:cNvSpPr/>
          <p:nvPr/>
        </p:nvSpPr>
        <p:spPr>
          <a:xfrm flipV="1">
            <a:off x="14703337" y="849133"/>
            <a:ext cx="9238496" cy="9525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>
            <a:off x="14008058" y="-75036"/>
            <a:ext cx="2000522" cy="2207472"/>
          </a:xfrm>
          <a:custGeom>
            <a:avLst/>
            <a:gdLst/>
            <a:ahLst/>
            <a:cxnLst/>
            <a:rect l="l" t="t" r="r" b="b"/>
            <a:pathLst>
              <a:path w="2000522" h="2207472">
                <a:moveTo>
                  <a:pt x="0" y="0"/>
                </a:moveTo>
                <a:lnTo>
                  <a:pt x="2000522" y="0"/>
                </a:lnTo>
                <a:lnTo>
                  <a:pt x="2000522" y="2207472"/>
                </a:lnTo>
                <a:lnTo>
                  <a:pt x="0" y="22074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0" y="6898952"/>
            <a:ext cx="3086981" cy="3553360"/>
          </a:xfrm>
          <a:custGeom>
            <a:avLst/>
            <a:gdLst/>
            <a:ahLst/>
            <a:cxnLst/>
            <a:rect l="l" t="t" r="r" b="b"/>
            <a:pathLst>
              <a:path w="3086981" h="3553360">
                <a:moveTo>
                  <a:pt x="0" y="0"/>
                </a:moveTo>
                <a:lnTo>
                  <a:pt x="3086981" y="0"/>
                </a:lnTo>
                <a:lnTo>
                  <a:pt x="3086981" y="3553360"/>
                </a:lnTo>
                <a:lnTo>
                  <a:pt x="0" y="35533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73733" y="6515596"/>
            <a:ext cx="1797806" cy="2160036"/>
          </a:xfrm>
          <a:custGeom>
            <a:avLst/>
            <a:gdLst/>
            <a:ahLst/>
            <a:cxnLst/>
            <a:rect l="l" t="t" r="r" b="b"/>
            <a:pathLst>
              <a:path w="1797806" h="2160036">
                <a:moveTo>
                  <a:pt x="0" y="0"/>
                </a:moveTo>
                <a:lnTo>
                  <a:pt x="1797806" y="0"/>
                </a:lnTo>
                <a:lnTo>
                  <a:pt x="1797806" y="2160036"/>
                </a:lnTo>
                <a:lnTo>
                  <a:pt x="0" y="21600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82438" y="9675062"/>
            <a:ext cx="19234712" cy="2132845"/>
            <a:chOff x="0" y="0"/>
            <a:chExt cx="25646282" cy="284379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5646282" cy="2843793"/>
              <a:chOff x="0" y="0"/>
              <a:chExt cx="5065932" cy="56173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5065932" cy="561737"/>
              </a:xfrm>
              <a:custGeom>
                <a:avLst/>
                <a:gdLst/>
                <a:ahLst/>
                <a:cxnLst/>
                <a:rect l="l" t="t" r="r" b="b"/>
                <a:pathLst>
                  <a:path w="5065932" h="561737">
                    <a:moveTo>
                      <a:pt x="0" y="0"/>
                    </a:moveTo>
                    <a:lnTo>
                      <a:pt x="5065932" y="0"/>
                    </a:lnTo>
                    <a:lnTo>
                      <a:pt x="5065932" y="561737"/>
                    </a:lnTo>
                    <a:lnTo>
                      <a:pt x="0" y="561737"/>
                    </a:lnTo>
                    <a:close/>
                  </a:path>
                </a:pathLst>
              </a:custGeom>
              <a:solidFill>
                <a:srgbClr val="506D22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47625"/>
                <a:ext cx="5065932" cy="609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9011460" y="28575"/>
              <a:ext cx="7533464" cy="813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36"/>
                </a:lnSpc>
              </a:pPr>
              <a:r>
                <a:rPr lang="en-US" sz="3424">
                  <a:solidFill>
                    <a:srgbClr val="FFFFFF"/>
                  </a:solidFill>
                  <a:latin typeface="Was MarinaNP"/>
                  <a:ea typeface="Was MarinaNP"/>
                  <a:cs typeface="Was MarinaNP"/>
                  <a:sym typeface="Was MarinaNP"/>
                </a:rPr>
                <a:t>ศูนย์ปฏิบัติการต่อต้านการทุจริต กระทรวงสาธารณสุข 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116652" y="143561"/>
            <a:ext cx="2348764" cy="2360567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-2671455" y="5449469"/>
            <a:ext cx="5018135" cy="7617662"/>
          </a:xfrm>
          <a:custGeom>
            <a:avLst/>
            <a:gdLst/>
            <a:ahLst/>
            <a:cxnLst/>
            <a:rect l="l" t="t" r="r" b="b"/>
            <a:pathLst>
              <a:path w="5018135" h="7617662">
                <a:moveTo>
                  <a:pt x="0" y="0"/>
                </a:moveTo>
                <a:lnTo>
                  <a:pt x="5018134" y="0"/>
                </a:lnTo>
                <a:lnTo>
                  <a:pt x="5018134" y="7617662"/>
                </a:lnTo>
                <a:lnTo>
                  <a:pt x="0" y="76176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62387" y="1028700"/>
            <a:ext cx="2042170" cy="1858375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F1639E3C-6115-4818-1093-E5CE3D64F8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9276" y="-19589"/>
            <a:ext cx="16972998" cy="971608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855036"/>
            <a:ext cx="17908918" cy="10364786"/>
          </a:xfrm>
          <a:custGeom>
            <a:avLst/>
            <a:gdLst/>
            <a:ahLst/>
            <a:cxnLst/>
            <a:rect l="l" t="t" r="r" b="b"/>
            <a:pathLst>
              <a:path w="17908918" h="10364786">
                <a:moveTo>
                  <a:pt x="0" y="0"/>
                </a:moveTo>
                <a:lnTo>
                  <a:pt x="17908918" y="0"/>
                </a:lnTo>
                <a:lnTo>
                  <a:pt x="17908918" y="10364786"/>
                </a:lnTo>
                <a:lnTo>
                  <a:pt x="0" y="103647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382438" y="9675062"/>
            <a:ext cx="19234712" cy="2132845"/>
            <a:chOff x="0" y="0"/>
            <a:chExt cx="25646282" cy="2843793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5646282" cy="2843793"/>
              <a:chOff x="0" y="0"/>
              <a:chExt cx="5065932" cy="56173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5065932" cy="561737"/>
              </a:xfrm>
              <a:custGeom>
                <a:avLst/>
                <a:gdLst/>
                <a:ahLst/>
                <a:cxnLst/>
                <a:rect l="l" t="t" r="r" b="b"/>
                <a:pathLst>
                  <a:path w="5065932" h="561737">
                    <a:moveTo>
                      <a:pt x="0" y="0"/>
                    </a:moveTo>
                    <a:lnTo>
                      <a:pt x="5065932" y="0"/>
                    </a:lnTo>
                    <a:lnTo>
                      <a:pt x="5065932" y="561737"/>
                    </a:lnTo>
                    <a:lnTo>
                      <a:pt x="0" y="561737"/>
                    </a:lnTo>
                    <a:close/>
                  </a:path>
                </a:pathLst>
              </a:custGeom>
              <a:solidFill>
                <a:srgbClr val="506D22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5065932" cy="609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9011460" y="28575"/>
              <a:ext cx="7533464" cy="813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36"/>
                </a:lnSpc>
              </a:pPr>
              <a:r>
                <a:rPr lang="en-US" sz="3424">
                  <a:solidFill>
                    <a:srgbClr val="FFFFFF"/>
                  </a:solidFill>
                  <a:latin typeface="Was MarinaNP"/>
                  <a:ea typeface="Was MarinaNP"/>
                  <a:cs typeface="Was MarinaNP"/>
                  <a:sym typeface="Was MarinaNP"/>
                </a:rPr>
                <a:t>ศูนย์ปฏิบัติการต่อต้านการทุจริต กระทรวงสาธารณสุข 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1261822" y="-1194948"/>
            <a:ext cx="2867253" cy="2899877"/>
          </a:xfrm>
          <a:custGeom>
            <a:avLst/>
            <a:gdLst/>
            <a:ahLst/>
            <a:cxnLst/>
            <a:rect l="l" t="t" r="r" b="b"/>
            <a:pathLst>
              <a:path w="2867253" h="2899877">
                <a:moveTo>
                  <a:pt x="0" y="0"/>
                </a:moveTo>
                <a:lnTo>
                  <a:pt x="2867254" y="0"/>
                </a:lnTo>
                <a:lnTo>
                  <a:pt x="2867254" y="2899877"/>
                </a:lnTo>
                <a:lnTo>
                  <a:pt x="0" y="28998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782956" y="7476518"/>
            <a:ext cx="2428237" cy="357093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82438" y="9675062"/>
            <a:ext cx="19234712" cy="2132845"/>
            <a:chOff x="0" y="0"/>
            <a:chExt cx="25646282" cy="284379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5646282" cy="2843793"/>
              <a:chOff x="0" y="0"/>
              <a:chExt cx="5065932" cy="56173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5065932" cy="561737"/>
              </a:xfrm>
              <a:custGeom>
                <a:avLst/>
                <a:gdLst/>
                <a:ahLst/>
                <a:cxnLst/>
                <a:rect l="l" t="t" r="r" b="b"/>
                <a:pathLst>
                  <a:path w="5065932" h="561737">
                    <a:moveTo>
                      <a:pt x="0" y="0"/>
                    </a:moveTo>
                    <a:lnTo>
                      <a:pt x="5065932" y="0"/>
                    </a:lnTo>
                    <a:lnTo>
                      <a:pt x="5065932" y="561737"/>
                    </a:lnTo>
                    <a:lnTo>
                      <a:pt x="0" y="561737"/>
                    </a:lnTo>
                    <a:close/>
                  </a:path>
                </a:pathLst>
              </a:custGeom>
              <a:solidFill>
                <a:srgbClr val="506D22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47625"/>
                <a:ext cx="5065932" cy="609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9011460" y="28575"/>
              <a:ext cx="7533464" cy="813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36"/>
                </a:lnSpc>
              </a:pPr>
              <a:r>
                <a:rPr lang="en-US" sz="3424">
                  <a:solidFill>
                    <a:srgbClr val="FFFFFF"/>
                  </a:solidFill>
                  <a:latin typeface="Was MarinaNP"/>
                  <a:ea typeface="Was MarinaNP"/>
                  <a:cs typeface="Was MarinaNP"/>
                  <a:sym typeface="Was MarinaNP"/>
                </a:rPr>
                <a:t>ศูนย์ปฏิบัติการต่อต้านการทุจริต กระทรวงสาธารณสุข 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9758498" y="6252386"/>
            <a:ext cx="8665003" cy="3422676"/>
          </a:xfrm>
          <a:custGeom>
            <a:avLst/>
            <a:gdLst/>
            <a:ahLst/>
            <a:cxnLst/>
            <a:rect l="l" t="t" r="r" b="b"/>
            <a:pathLst>
              <a:path w="8665003" h="3422676">
                <a:moveTo>
                  <a:pt x="0" y="0"/>
                </a:moveTo>
                <a:lnTo>
                  <a:pt x="8665003" y="0"/>
                </a:lnTo>
                <a:lnTo>
                  <a:pt x="8665003" y="3422676"/>
                </a:lnTo>
                <a:lnTo>
                  <a:pt x="0" y="34226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7000"/>
            </a:blip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3250891" y="7061010"/>
            <a:ext cx="2532402" cy="32259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552978" y="6252386"/>
            <a:ext cx="679798" cy="7089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230656" y="3087910"/>
            <a:ext cx="568076" cy="55433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28700" y="3818166"/>
            <a:ext cx="17127150" cy="3434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29"/>
              </a:lnSpc>
            </a:pPr>
            <a:r>
              <a:rPr lang="en-US" sz="7698" b="1" spc="-377" dirty="0" err="1">
                <a:solidFill>
                  <a:srgbClr val="FF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ตัวอย่าง</a:t>
            </a:r>
            <a:r>
              <a:rPr lang="en-US" sz="7698" b="1" spc="-377" dirty="0">
                <a:solidFill>
                  <a:srgbClr val="FF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</a:t>
            </a:r>
          </a:p>
          <a:p>
            <a:pPr algn="ctr">
              <a:lnSpc>
                <a:spcPts val="8929"/>
              </a:lnSpc>
            </a:pPr>
            <a:r>
              <a:rPr lang="en-US" sz="7698" spc="-377" dirty="0" err="1">
                <a:solidFill>
                  <a:srgbClr val="1C8DC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การลงผลการประเมินระดับองค์กรคุณธรรม</a:t>
            </a:r>
            <a:endParaRPr lang="en-US" sz="7698" spc="-377" dirty="0">
              <a:solidFill>
                <a:srgbClr val="1C8DCF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  <a:p>
            <a:pPr algn="ctr">
              <a:lnSpc>
                <a:spcPts val="8929"/>
              </a:lnSpc>
            </a:pPr>
            <a:endParaRPr lang="en-US" sz="7698" spc="-377" dirty="0">
              <a:solidFill>
                <a:srgbClr val="1C8DCF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  <p:sp>
        <p:nvSpPr>
          <p:cNvPr id="13" name="Freeform 13"/>
          <p:cNvSpPr/>
          <p:nvPr/>
        </p:nvSpPr>
        <p:spPr>
          <a:xfrm rot="-2241366">
            <a:off x="14000781" y="-2968052"/>
            <a:ext cx="6517039" cy="5936103"/>
          </a:xfrm>
          <a:custGeom>
            <a:avLst/>
            <a:gdLst/>
            <a:ahLst/>
            <a:cxnLst/>
            <a:rect l="l" t="t" r="r" b="b"/>
            <a:pathLst>
              <a:path w="6517039" h="5936103">
                <a:moveTo>
                  <a:pt x="0" y="0"/>
                </a:moveTo>
                <a:lnTo>
                  <a:pt x="6517038" y="0"/>
                </a:lnTo>
                <a:lnTo>
                  <a:pt x="6517038" y="5936104"/>
                </a:lnTo>
                <a:lnTo>
                  <a:pt x="0" y="59361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220367" flipH="1">
            <a:off x="-1726892" y="1474305"/>
            <a:ext cx="4151622" cy="3781542"/>
          </a:xfrm>
          <a:custGeom>
            <a:avLst/>
            <a:gdLst/>
            <a:ahLst/>
            <a:cxnLst/>
            <a:rect l="l" t="t" r="r" b="b"/>
            <a:pathLst>
              <a:path w="4151622" h="3781542">
                <a:moveTo>
                  <a:pt x="4151622" y="0"/>
                </a:moveTo>
                <a:lnTo>
                  <a:pt x="0" y="0"/>
                </a:lnTo>
                <a:lnTo>
                  <a:pt x="0" y="3781543"/>
                </a:lnTo>
                <a:lnTo>
                  <a:pt x="4151622" y="3781543"/>
                </a:lnTo>
                <a:lnTo>
                  <a:pt x="415162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-659678" y="-1870185"/>
            <a:ext cx="20836352" cy="3062498"/>
            <a:chOff x="0" y="0"/>
            <a:chExt cx="5487763" cy="80658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487763" cy="806584"/>
            </a:xfrm>
            <a:custGeom>
              <a:avLst/>
              <a:gdLst/>
              <a:ahLst/>
              <a:cxnLst/>
              <a:rect l="l" t="t" r="r" b="b"/>
              <a:pathLst>
                <a:path w="5487763" h="806584">
                  <a:moveTo>
                    <a:pt x="0" y="0"/>
                  </a:moveTo>
                  <a:lnTo>
                    <a:pt x="5487763" y="0"/>
                  </a:lnTo>
                  <a:lnTo>
                    <a:pt x="5487763" y="806584"/>
                  </a:lnTo>
                  <a:lnTo>
                    <a:pt x="0" y="806584"/>
                  </a:lnTo>
                  <a:close/>
                </a:path>
              </a:pathLst>
            </a:custGeom>
            <a:gradFill rotWithShape="1">
              <a:gsLst>
                <a:gs pos="0">
                  <a:srgbClr val="5CE1E6">
                    <a:alpha val="65000"/>
                  </a:srgbClr>
                </a:gs>
                <a:gs pos="100000">
                  <a:srgbClr val="0079A7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5487763" cy="8446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3234430" y="1597470"/>
            <a:ext cx="653427" cy="653427"/>
          </a:xfrm>
          <a:custGeom>
            <a:avLst/>
            <a:gdLst/>
            <a:ahLst/>
            <a:cxnLst/>
            <a:rect l="l" t="t" r="r" b="b"/>
            <a:pathLst>
              <a:path w="653427" h="653427">
                <a:moveTo>
                  <a:pt x="0" y="0"/>
                </a:moveTo>
                <a:lnTo>
                  <a:pt x="653427" y="0"/>
                </a:lnTo>
                <a:lnTo>
                  <a:pt x="653427" y="653427"/>
                </a:lnTo>
                <a:lnTo>
                  <a:pt x="0" y="6534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93501" y="5164125"/>
            <a:ext cx="734792" cy="734792"/>
          </a:xfrm>
          <a:custGeom>
            <a:avLst/>
            <a:gdLst/>
            <a:ahLst/>
            <a:cxnLst/>
            <a:rect l="l" t="t" r="r" b="b"/>
            <a:pathLst>
              <a:path w="734792" h="734792">
                <a:moveTo>
                  <a:pt x="0" y="0"/>
                </a:moveTo>
                <a:lnTo>
                  <a:pt x="734792" y="0"/>
                </a:lnTo>
                <a:lnTo>
                  <a:pt x="734792" y="734792"/>
                </a:lnTo>
                <a:lnTo>
                  <a:pt x="0" y="7347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4940015">
            <a:off x="16609690" y="5735604"/>
            <a:ext cx="1033563" cy="1033563"/>
          </a:xfrm>
          <a:custGeom>
            <a:avLst/>
            <a:gdLst/>
            <a:ahLst/>
            <a:cxnLst/>
            <a:rect l="l" t="t" r="r" b="b"/>
            <a:pathLst>
              <a:path w="1033563" h="1033563">
                <a:moveTo>
                  <a:pt x="0" y="0"/>
                </a:moveTo>
                <a:lnTo>
                  <a:pt x="1033563" y="0"/>
                </a:lnTo>
                <a:lnTo>
                  <a:pt x="1033563" y="1033563"/>
                </a:lnTo>
                <a:lnTo>
                  <a:pt x="0" y="10335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4501168">
            <a:off x="13435088" y="1243100"/>
            <a:ext cx="452436" cy="452436"/>
          </a:xfrm>
          <a:custGeom>
            <a:avLst/>
            <a:gdLst/>
            <a:ahLst/>
            <a:cxnLst/>
            <a:rect l="l" t="t" r="r" b="b"/>
            <a:pathLst>
              <a:path w="452436" h="452436">
                <a:moveTo>
                  <a:pt x="0" y="0"/>
                </a:moveTo>
                <a:lnTo>
                  <a:pt x="452436" y="0"/>
                </a:lnTo>
                <a:lnTo>
                  <a:pt x="452436" y="452435"/>
                </a:lnTo>
                <a:lnTo>
                  <a:pt x="0" y="4524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-382438" y="9675062"/>
            <a:ext cx="19234712" cy="2132845"/>
            <a:chOff x="0" y="0"/>
            <a:chExt cx="25646282" cy="2843793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25646282" cy="2843793"/>
              <a:chOff x="0" y="0"/>
              <a:chExt cx="5065932" cy="561737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5065932" cy="561737"/>
              </a:xfrm>
              <a:custGeom>
                <a:avLst/>
                <a:gdLst/>
                <a:ahLst/>
                <a:cxnLst/>
                <a:rect l="l" t="t" r="r" b="b"/>
                <a:pathLst>
                  <a:path w="5065932" h="561737">
                    <a:moveTo>
                      <a:pt x="0" y="0"/>
                    </a:moveTo>
                    <a:lnTo>
                      <a:pt x="5065932" y="0"/>
                    </a:lnTo>
                    <a:lnTo>
                      <a:pt x="5065932" y="561737"/>
                    </a:lnTo>
                    <a:lnTo>
                      <a:pt x="0" y="561737"/>
                    </a:lnTo>
                    <a:close/>
                  </a:path>
                </a:pathLst>
              </a:custGeom>
              <a:solidFill>
                <a:srgbClr val="506D22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47625"/>
                <a:ext cx="5065932" cy="609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9011460" y="28575"/>
              <a:ext cx="7533464" cy="813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36"/>
                </a:lnSpc>
              </a:pPr>
              <a:r>
                <a:rPr lang="en-US" sz="3424">
                  <a:solidFill>
                    <a:srgbClr val="FFFFFF"/>
                  </a:solidFill>
                  <a:latin typeface="Was MarinaNP"/>
                  <a:ea typeface="Was MarinaNP"/>
                  <a:cs typeface="Was MarinaNP"/>
                  <a:sym typeface="Was MarinaNP"/>
                </a:rPr>
                <a:t>ศูนย์ปฏิบัติการต่อต้านการทุจริต กระทรวงสาธารณสุข </a:t>
              </a:r>
            </a:p>
          </p:txBody>
        </p:sp>
      </p:grpSp>
      <p:sp>
        <p:nvSpPr>
          <p:cNvPr id="27" name="Freeform 27"/>
          <p:cNvSpPr/>
          <p:nvPr/>
        </p:nvSpPr>
        <p:spPr>
          <a:xfrm rot="-1021708">
            <a:off x="15028163" y="8183208"/>
            <a:ext cx="4942004" cy="2150184"/>
          </a:xfrm>
          <a:custGeom>
            <a:avLst/>
            <a:gdLst/>
            <a:ahLst/>
            <a:cxnLst/>
            <a:rect l="l" t="t" r="r" b="b"/>
            <a:pathLst>
              <a:path w="4942004" h="2150184">
                <a:moveTo>
                  <a:pt x="0" y="0"/>
                </a:moveTo>
                <a:lnTo>
                  <a:pt x="4942004" y="0"/>
                </a:lnTo>
                <a:lnTo>
                  <a:pt x="4942004" y="2150184"/>
                </a:lnTo>
                <a:lnTo>
                  <a:pt x="0" y="215018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4218" r="-14218"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-6242941" y="7311119"/>
            <a:ext cx="9290114" cy="3147026"/>
          </a:xfrm>
          <a:custGeom>
            <a:avLst/>
            <a:gdLst/>
            <a:ahLst/>
            <a:cxnLst/>
            <a:rect l="l" t="t" r="r" b="b"/>
            <a:pathLst>
              <a:path w="9290114" h="3147026">
                <a:moveTo>
                  <a:pt x="0" y="0"/>
                </a:moveTo>
                <a:lnTo>
                  <a:pt x="9290115" y="0"/>
                </a:lnTo>
                <a:lnTo>
                  <a:pt x="9290115" y="3147027"/>
                </a:lnTo>
                <a:lnTo>
                  <a:pt x="0" y="31470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9777" y="9584707"/>
            <a:ext cx="2098858" cy="236122"/>
          </a:xfrm>
          <a:custGeom>
            <a:avLst/>
            <a:gdLst/>
            <a:ahLst/>
            <a:cxnLst/>
            <a:rect l="l" t="t" r="r" b="b"/>
            <a:pathLst>
              <a:path w="2098858" h="236122">
                <a:moveTo>
                  <a:pt x="0" y="0"/>
                </a:moveTo>
                <a:lnTo>
                  <a:pt x="2098859" y="0"/>
                </a:lnTo>
                <a:lnTo>
                  <a:pt x="2098859" y="236121"/>
                </a:lnTo>
                <a:lnTo>
                  <a:pt x="0" y="2361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1226" flipH="1">
            <a:off x="7827871" y="9958714"/>
            <a:ext cx="2563409" cy="130501"/>
          </a:xfrm>
          <a:custGeom>
            <a:avLst/>
            <a:gdLst/>
            <a:ahLst/>
            <a:cxnLst/>
            <a:rect l="l" t="t" r="r" b="b"/>
            <a:pathLst>
              <a:path w="2563409" h="130501">
                <a:moveTo>
                  <a:pt x="2563409" y="0"/>
                </a:moveTo>
                <a:lnTo>
                  <a:pt x="0" y="0"/>
                </a:lnTo>
                <a:lnTo>
                  <a:pt x="0" y="130500"/>
                </a:lnTo>
                <a:lnTo>
                  <a:pt x="2563409" y="130500"/>
                </a:lnTo>
                <a:lnTo>
                  <a:pt x="256340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00772" y="9565395"/>
            <a:ext cx="2098858" cy="236122"/>
          </a:xfrm>
          <a:custGeom>
            <a:avLst/>
            <a:gdLst/>
            <a:ahLst/>
            <a:cxnLst/>
            <a:rect l="l" t="t" r="r" b="b"/>
            <a:pathLst>
              <a:path w="2098858" h="236122">
                <a:moveTo>
                  <a:pt x="0" y="0"/>
                </a:moveTo>
                <a:lnTo>
                  <a:pt x="2098858" y="0"/>
                </a:lnTo>
                <a:lnTo>
                  <a:pt x="2098858" y="236122"/>
                </a:lnTo>
                <a:lnTo>
                  <a:pt x="0" y="2361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051557" y="6280091"/>
            <a:ext cx="8665003" cy="3422676"/>
          </a:xfrm>
          <a:custGeom>
            <a:avLst/>
            <a:gdLst/>
            <a:ahLst/>
            <a:cxnLst/>
            <a:rect l="l" t="t" r="r" b="b"/>
            <a:pathLst>
              <a:path w="8665003" h="3422676">
                <a:moveTo>
                  <a:pt x="0" y="0"/>
                </a:moveTo>
                <a:lnTo>
                  <a:pt x="8665004" y="0"/>
                </a:lnTo>
                <a:lnTo>
                  <a:pt x="8665004" y="3422676"/>
                </a:lnTo>
                <a:lnTo>
                  <a:pt x="0" y="34226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382438" y="9675062"/>
            <a:ext cx="19234712" cy="2132845"/>
            <a:chOff x="0" y="0"/>
            <a:chExt cx="25646282" cy="2843793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25646282" cy="2843793"/>
              <a:chOff x="0" y="0"/>
              <a:chExt cx="5065932" cy="56173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5065932" cy="561737"/>
              </a:xfrm>
              <a:custGeom>
                <a:avLst/>
                <a:gdLst/>
                <a:ahLst/>
                <a:cxnLst/>
                <a:rect l="l" t="t" r="r" b="b"/>
                <a:pathLst>
                  <a:path w="5065932" h="561737">
                    <a:moveTo>
                      <a:pt x="0" y="0"/>
                    </a:moveTo>
                    <a:lnTo>
                      <a:pt x="5065932" y="0"/>
                    </a:lnTo>
                    <a:lnTo>
                      <a:pt x="5065932" y="561737"/>
                    </a:lnTo>
                    <a:lnTo>
                      <a:pt x="0" y="561737"/>
                    </a:lnTo>
                    <a:close/>
                  </a:path>
                </a:pathLst>
              </a:custGeom>
              <a:solidFill>
                <a:srgbClr val="506D22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5065932" cy="609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9011460" y="28575"/>
              <a:ext cx="7533464" cy="813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36"/>
                </a:lnSpc>
              </a:pPr>
              <a:r>
                <a:rPr lang="en-US" sz="3424">
                  <a:solidFill>
                    <a:srgbClr val="FFFFFF"/>
                  </a:solidFill>
                  <a:latin typeface="Was MarinaNP"/>
                  <a:ea typeface="Was MarinaNP"/>
                  <a:cs typeface="Was MarinaNP"/>
                  <a:sym typeface="Was MarinaNP"/>
                </a:rPr>
                <a:t>ศูนย์ปฏิบัติการต่อต้านการทุจริต กระทรวงสาธารณสุข 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612401" y="-476910"/>
            <a:ext cx="17901921" cy="10964927"/>
          </a:xfrm>
          <a:custGeom>
            <a:avLst/>
            <a:gdLst/>
            <a:ahLst/>
            <a:cxnLst/>
            <a:rect l="l" t="t" r="r" b="b"/>
            <a:pathLst>
              <a:path w="17901921" h="10964927">
                <a:moveTo>
                  <a:pt x="0" y="0"/>
                </a:moveTo>
                <a:lnTo>
                  <a:pt x="17901921" y="0"/>
                </a:lnTo>
                <a:lnTo>
                  <a:pt x="17901921" y="10964926"/>
                </a:lnTo>
                <a:lnTo>
                  <a:pt x="0" y="109649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264794" y="9024595"/>
            <a:ext cx="4586988" cy="1553842"/>
          </a:xfrm>
          <a:custGeom>
            <a:avLst/>
            <a:gdLst/>
            <a:ahLst/>
            <a:cxnLst/>
            <a:rect l="l" t="t" r="r" b="b"/>
            <a:pathLst>
              <a:path w="4586988" h="1553842">
                <a:moveTo>
                  <a:pt x="0" y="0"/>
                </a:moveTo>
                <a:lnTo>
                  <a:pt x="4586988" y="0"/>
                </a:lnTo>
                <a:lnTo>
                  <a:pt x="4586988" y="1553843"/>
                </a:lnTo>
                <a:lnTo>
                  <a:pt x="0" y="15538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6549" y="1007900"/>
            <a:ext cx="1325479" cy="1252577"/>
          </a:xfrm>
          <a:custGeom>
            <a:avLst/>
            <a:gdLst/>
            <a:ahLst/>
            <a:cxnLst/>
            <a:rect l="l" t="t" r="r" b="b"/>
            <a:pathLst>
              <a:path w="1325479" h="1252577">
                <a:moveTo>
                  <a:pt x="0" y="0"/>
                </a:moveTo>
                <a:lnTo>
                  <a:pt x="1325479" y="0"/>
                </a:lnTo>
                <a:lnTo>
                  <a:pt x="1325479" y="1252578"/>
                </a:lnTo>
                <a:lnTo>
                  <a:pt x="0" y="12525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513658" y="1634189"/>
            <a:ext cx="9724998" cy="4626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8"/>
              </a:lnSpc>
            </a:pPr>
            <a:r>
              <a:rPr lang="en-US" sz="4298" spc="-210" dirty="0">
                <a:solidFill>
                  <a:srgbClr val="1C8DC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</a:t>
            </a:r>
            <a:r>
              <a:rPr lang="en-US" sz="9600" spc="-210" dirty="0" err="1">
                <a:solidFill>
                  <a:srgbClr val="FF00F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คู่มือ</a:t>
            </a:r>
            <a:r>
              <a:rPr lang="en-US" sz="4298" spc="-210" dirty="0" err="1">
                <a:solidFill>
                  <a:srgbClr val="1C8DC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การประเมิน</a:t>
            </a:r>
            <a:r>
              <a:rPr lang="en-US" sz="4298" spc="-210" dirty="0">
                <a:solidFill>
                  <a:srgbClr val="1C8DC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</a:t>
            </a:r>
            <a:r>
              <a:rPr lang="en-US" sz="4298" spc="-210" dirty="0" err="1">
                <a:solidFill>
                  <a:srgbClr val="1C8DC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ชุมชน</a:t>
            </a:r>
            <a:r>
              <a:rPr lang="en-US" sz="4298" spc="-210" dirty="0">
                <a:solidFill>
                  <a:srgbClr val="1C8DC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</a:t>
            </a:r>
            <a:r>
              <a:rPr lang="en-US" sz="4298" spc="-210" dirty="0" err="1">
                <a:solidFill>
                  <a:srgbClr val="1C8DC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องค์กร</a:t>
            </a:r>
            <a:r>
              <a:rPr lang="en-US" sz="4298" spc="-210" dirty="0">
                <a:solidFill>
                  <a:srgbClr val="1C8DC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</a:t>
            </a:r>
            <a:r>
              <a:rPr lang="en-US" sz="4298" spc="-210" dirty="0" err="1">
                <a:solidFill>
                  <a:srgbClr val="1C8DC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อำเภอ</a:t>
            </a:r>
            <a:r>
              <a:rPr lang="en-US" sz="4298" spc="-210" dirty="0">
                <a:solidFill>
                  <a:srgbClr val="1C8DC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</a:t>
            </a:r>
          </a:p>
          <a:p>
            <a:pPr algn="l">
              <a:lnSpc>
                <a:spcPts val="6018"/>
              </a:lnSpc>
            </a:pPr>
            <a:r>
              <a:rPr lang="en-US" sz="4298" spc="-210" dirty="0">
                <a:solidFill>
                  <a:srgbClr val="1C8DC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</a:t>
            </a:r>
            <a:r>
              <a:rPr lang="en-US" sz="4298" spc="-210" dirty="0" err="1">
                <a:solidFill>
                  <a:srgbClr val="1C8DC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และจังหวัดคุณธรรม</a:t>
            </a:r>
            <a:r>
              <a:rPr lang="en-US" sz="4298" spc="-210" dirty="0">
                <a:solidFill>
                  <a:srgbClr val="1C8DC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</a:t>
            </a:r>
            <a:r>
              <a:rPr lang="en-US" sz="4298" spc="-210" dirty="0" err="1">
                <a:solidFill>
                  <a:srgbClr val="1C8DC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ภายใต้แผนปฏิบัติการ</a:t>
            </a:r>
            <a:endParaRPr lang="en-US" sz="4298" spc="-210" dirty="0">
              <a:solidFill>
                <a:srgbClr val="1C8DCF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  <a:p>
            <a:pPr algn="l">
              <a:lnSpc>
                <a:spcPts val="6018"/>
              </a:lnSpc>
            </a:pPr>
            <a:r>
              <a:rPr lang="en-US" sz="4298" spc="-210" dirty="0">
                <a:solidFill>
                  <a:srgbClr val="1C8DC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</a:t>
            </a:r>
            <a:r>
              <a:rPr lang="en-US" sz="4298" spc="-210" dirty="0" err="1">
                <a:solidFill>
                  <a:srgbClr val="1C8DC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ด้านการส่งเสริมคุณธรรมแห่งชาติ</a:t>
            </a:r>
            <a:r>
              <a:rPr lang="en-US" sz="4298" spc="-210" dirty="0">
                <a:solidFill>
                  <a:srgbClr val="1C8DC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</a:t>
            </a:r>
            <a:r>
              <a:rPr lang="en-US" sz="4298" spc="-210" dirty="0" err="1">
                <a:solidFill>
                  <a:srgbClr val="1C8DC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ระยะที่</a:t>
            </a:r>
            <a:r>
              <a:rPr lang="en-US" sz="4298" spc="-210" dirty="0">
                <a:solidFill>
                  <a:srgbClr val="1C8DC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2</a:t>
            </a:r>
          </a:p>
          <a:p>
            <a:pPr algn="l">
              <a:lnSpc>
                <a:spcPts val="6018"/>
              </a:lnSpc>
            </a:pPr>
            <a:r>
              <a:rPr lang="en-US" sz="4298" spc="-210" dirty="0">
                <a:solidFill>
                  <a:srgbClr val="1C8DC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(</a:t>
            </a:r>
            <a:r>
              <a:rPr lang="en-US" sz="4298" spc="-210" dirty="0" err="1">
                <a:solidFill>
                  <a:srgbClr val="1C8DC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พ.ศ</a:t>
            </a:r>
            <a:r>
              <a:rPr lang="en-US" sz="4298" spc="-210" dirty="0">
                <a:solidFill>
                  <a:srgbClr val="1C8DC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. 2566-2570)       </a:t>
            </a:r>
          </a:p>
          <a:p>
            <a:pPr algn="l">
              <a:lnSpc>
                <a:spcPts val="6018"/>
              </a:lnSpc>
            </a:pPr>
            <a:endParaRPr lang="en-US" sz="4298" spc="-210" dirty="0">
              <a:solidFill>
                <a:srgbClr val="1C8DCF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  <a:p>
            <a:pPr algn="l">
              <a:lnSpc>
                <a:spcPts val="6018"/>
              </a:lnSpc>
            </a:pPr>
            <a:endParaRPr lang="en-US" sz="4298" spc="-210" dirty="0">
              <a:solidFill>
                <a:srgbClr val="1C8DCF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15998275" y="7004248"/>
            <a:ext cx="3538862" cy="450810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44808" y="1226106"/>
            <a:ext cx="10415631" cy="822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5"/>
              </a:lnSpc>
            </a:pPr>
            <a:r>
              <a:rPr lang="en-US" sz="6125">
                <a:solidFill>
                  <a:srgbClr val="E35713"/>
                </a:solidFill>
                <a:latin typeface="Niramit"/>
                <a:ea typeface="Niramit"/>
                <a:cs typeface="Niramit"/>
                <a:sym typeface="Niramit"/>
              </a:rPr>
              <a:t>เป็นองค์กรคุณธรรมต้นแบบ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382438" y="9675062"/>
            <a:ext cx="19234712" cy="2132845"/>
            <a:chOff x="0" y="0"/>
            <a:chExt cx="25646282" cy="2843793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5646282" cy="2843793"/>
              <a:chOff x="0" y="0"/>
              <a:chExt cx="5065932" cy="56173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5065932" cy="561737"/>
              </a:xfrm>
              <a:custGeom>
                <a:avLst/>
                <a:gdLst/>
                <a:ahLst/>
                <a:cxnLst/>
                <a:rect l="l" t="t" r="r" b="b"/>
                <a:pathLst>
                  <a:path w="5065932" h="561737">
                    <a:moveTo>
                      <a:pt x="0" y="0"/>
                    </a:moveTo>
                    <a:lnTo>
                      <a:pt x="5065932" y="0"/>
                    </a:lnTo>
                    <a:lnTo>
                      <a:pt x="5065932" y="561737"/>
                    </a:lnTo>
                    <a:lnTo>
                      <a:pt x="0" y="561737"/>
                    </a:lnTo>
                    <a:close/>
                  </a:path>
                </a:pathLst>
              </a:custGeom>
              <a:solidFill>
                <a:srgbClr val="506D22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5065932" cy="609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9011460" y="28575"/>
              <a:ext cx="7533464" cy="813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36"/>
                </a:lnSpc>
              </a:pPr>
              <a:r>
                <a:rPr lang="en-US" sz="3424">
                  <a:solidFill>
                    <a:srgbClr val="FFFFFF"/>
                  </a:solidFill>
                  <a:latin typeface="Was MarinaNP"/>
                  <a:ea typeface="Was MarinaNP"/>
                  <a:cs typeface="Was MarinaNP"/>
                  <a:sym typeface="Was MarinaNP"/>
                </a:rPr>
                <a:t>ศูนย์ปฏิบัติการต่อต้านการทุจริต กระทรวงสาธารณสุข 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9482057" y="7107970"/>
            <a:ext cx="10933885" cy="2870145"/>
          </a:xfrm>
          <a:custGeom>
            <a:avLst/>
            <a:gdLst/>
            <a:ahLst/>
            <a:cxnLst/>
            <a:rect l="l" t="t" r="r" b="b"/>
            <a:pathLst>
              <a:path w="10933885" h="2870145">
                <a:moveTo>
                  <a:pt x="0" y="0"/>
                </a:moveTo>
                <a:lnTo>
                  <a:pt x="10933886" y="0"/>
                </a:lnTo>
                <a:lnTo>
                  <a:pt x="10933886" y="2870145"/>
                </a:lnTo>
                <a:lnTo>
                  <a:pt x="0" y="28701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>
            <a:off x="13205876" y="1019175"/>
            <a:ext cx="5082124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11"/>
          <p:cNvSpPr/>
          <p:nvPr/>
        </p:nvSpPr>
        <p:spPr>
          <a:xfrm>
            <a:off x="0" y="2074387"/>
            <a:ext cx="18465687" cy="7478603"/>
          </a:xfrm>
          <a:custGeom>
            <a:avLst/>
            <a:gdLst/>
            <a:ahLst/>
            <a:cxnLst/>
            <a:rect l="l" t="t" r="r" b="b"/>
            <a:pathLst>
              <a:path w="18465687" h="7478603">
                <a:moveTo>
                  <a:pt x="0" y="0"/>
                </a:moveTo>
                <a:lnTo>
                  <a:pt x="18465687" y="0"/>
                </a:lnTo>
                <a:lnTo>
                  <a:pt x="18465687" y="7478603"/>
                </a:lnTo>
                <a:lnTo>
                  <a:pt x="0" y="74786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379483" y="116252"/>
            <a:ext cx="1826393" cy="1805846"/>
          </a:xfrm>
          <a:custGeom>
            <a:avLst/>
            <a:gdLst/>
            <a:ahLst/>
            <a:cxnLst/>
            <a:rect l="l" t="t" r="r" b="b"/>
            <a:pathLst>
              <a:path w="1826393" h="1805846">
                <a:moveTo>
                  <a:pt x="0" y="0"/>
                </a:moveTo>
                <a:lnTo>
                  <a:pt x="1826393" y="0"/>
                </a:lnTo>
                <a:lnTo>
                  <a:pt x="1826393" y="1805846"/>
                </a:lnTo>
                <a:lnTo>
                  <a:pt x="0" y="18058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4817692">
            <a:off x="-639120" y="7277040"/>
            <a:ext cx="3982432" cy="3962519"/>
          </a:xfrm>
          <a:custGeom>
            <a:avLst/>
            <a:gdLst/>
            <a:ahLst/>
            <a:cxnLst/>
            <a:rect l="l" t="t" r="r" b="b"/>
            <a:pathLst>
              <a:path w="3982432" h="3962519">
                <a:moveTo>
                  <a:pt x="0" y="0"/>
                </a:moveTo>
                <a:lnTo>
                  <a:pt x="3982432" y="0"/>
                </a:lnTo>
                <a:lnTo>
                  <a:pt x="3982432" y="3962520"/>
                </a:lnTo>
                <a:lnTo>
                  <a:pt x="0" y="39625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613150">
            <a:off x="15369562" y="7270655"/>
            <a:ext cx="3982432" cy="3962519"/>
          </a:xfrm>
          <a:custGeom>
            <a:avLst/>
            <a:gdLst/>
            <a:ahLst/>
            <a:cxnLst/>
            <a:rect l="l" t="t" r="r" b="b"/>
            <a:pathLst>
              <a:path w="3982432" h="3962519">
                <a:moveTo>
                  <a:pt x="0" y="0"/>
                </a:moveTo>
                <a:lnTo>
                  <a:pt x="3982432" y="0"/>
                </a:lnTo>
                <a:lnTo>
                  <a:pt x="3982432" y="3962520"/>
                </a:lnTo>
                <a:lnTo>
                  <a:pt x="0" y="39625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33652" y="407544"/>
            <a:ext cx="10745831" cy="920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80"/>
              </a:lnSpc>
            </a:pPr>
            <a:r>
              <a:rPr lang="en-US" sz="6980">
                <a:solidFill>
                  <a:srgbClr val="010101"/>
                </a:solidFill>
                <a:latin typeface="Niramit"/>
                <a:ea typeface="Niramit"/>
                <a:cs typeface="Niramit"/>
                <a:sym typeface="Niramit"/>
              </a:rPr>
              <a:t>การขับเคลื่อนการดำเนินงาน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9777" y="9584707"/>
            <a:ext cx="2098858" cy="236122"/>
          </a:xfrm>
          <a:custGeom>
            <a:avLst/>
            <a:gdLst/>
            <a:ahLst/>
            <a:cxnLst/>
            <a:rect l="l" t="t" r="r" b="b"/>
            <a:pathLst>
              <a:path w="2098858" h="236122">
                <a:moveTo>
                  <a:pt x="0" y="0"/>
                </a:moveTo>
                <a:lnTo>
                  <a:pt x="2098859" y="0"/>
                </a:lnTo>
                <a:lnTo>
                  <a:pt x="2098859" y="236121"/>
                </a:lnTo>
                <a:lnTo>
                  <a:pt x="0" y="2361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1226" flipH="1">
            <a:off x="7827871" y="9958714"/>
            <a:ext cx="2563409" cy="130501"/>
          </a:xfrm>
          <a:custGeom>
            <a:avLst/>
            <a:gdLst/>
            <a:ahLst/>
            <a:cxnLst/>
            <a:rect l="l" t="t" r="r" b="b"/>
            <a:pathLst>
              <a:path w="2563409" h="130501">
                <a:moveTo>
                  <a:pt x="2563409" y="0"/>
                </a:moveTo>
                <a:lnTo>
                  <a:pt x="0" y="0"/>
                </a:lnTo>
                <a:lnTo>
                  <a:pt x="0" y="130500"/>
                </a:lnTo>
                <a:lnTo>
                  <a:pt x="2563409" y="130500"/>
                </a:lnTo>
                <a:lnTo>
                  <a:pt x="256340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51557" y="6280091"/>
            <a:ext cx="8665003" cy="3422676"/>
          </a:xfrm>
          <a:custGeom>
            <a:avLst/>
            <a:gdLst/>
            <a:ahLst/>
            <a:cxnLst/>
            <a:rect l="l" t="t" r="r" b="b"/>
            <a:pathLst>
              <a:path w="8665003" h="3422676">
                <a:moveTo>
                  <a:pt x="0" y="0"/>
                </a:moveTo>
                <a:lnTo>
                  <a:pt x="8665004" y="0"/>
                </a:lnTo>
                <a:lnTo>
                  <a:pt x="8665004" y="3422676"/>
                </a:lnTo>
                <a:lnTo>
                  <a:pt x="0" y="34226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382438" y="9675062"/>
            <a:ext cx="19234712" cy="2132845"/>
            <a:chOff x="0" y="0"/>
            <a:chExt cx="25646282" cy="2843793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5646282" cy="2843793"/>
              <a:chOff x="0" y="0"/>
              <a:chExt cx="5065932" cy="56173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5065932" cy="561737"/>
              </a:xfrm>
              <a:custGeom>
                <a:avLst/>
                <a:gdLst/>
                <a:ahLst/>
                <a:cxnLst/>
                <a:rect l="l" t="t" r="r" b="b"/>
                <a:pathLst>
                  <a:path w="5065932" h="561737">
                    <a:moveTo>
                      <a:pt x="0" y="0"/>
                    </a:moveTo>
                    <a:lnTo>
                      <a:pt x="5065932" y="0"/>
                    </a:lnTo>
                    <a:lnTo>
                      <a:pt x="5065932" y="561737"/>
                    </a:lnTo>
                    <a:lnTo>
                      <a:pt x="0" y="561737"/>
                    </a:lnTo>
                    <a:close/>
                  </a:path>
                </a:pathLst>
              </a:custGeom>
              <a:solidFill>
                <a:srgbClr val="506D22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5065932" cy="609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9011460" y="28575"/>
              <a:ext cx="7533464" cy="813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36"/>
                </a:lnSpc>
              </a:pPr>
              <a:r>
                <a:rPr lang="en-US" sz="3424">
                  <a:solidFill>
                    <a:srgbClr val="FFFFFF"/>
                  </a:solidFill>
                  <a:latin typeface="Was MarinaNP"/>
                  <a:ea typeface="Was MarinaNP"/>
                  <a:cs typeface="Was MarinaNP"/>
                  <a:sym typeface="Was MarinaNP"/>
                </a:rPr>
                <a:t>ศูนย์ปฏิบัติการต่อต้านการทุจริต กระทรวงสาธารณสุข 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402411"/>
            <a:ext cx="1325479" cy="1252577"/>
          </a:xfrm>
          <a:custGeom>
            <a:avLst/>
            <a:gdLst/>
            <a:ahLst/>
            <a:cxnLst/>
            <a:rect l="l" t="t" r="r" b="b"/>
            <a:pathLst>
              <a:path w="1325479" h="1252577">
                <a:moveTo>
                  <a:pt x="0" y="0"/>
                </a:moveTo>
                <a:lnTo>
                  <a:pt x="1325479" y="0"/>
                </a:lnTo>
                <a:lnTo>
                  <a:pt x="1325479" y="1252578"/>
                </a:lnTo>
                <a:lnTo>
                  <a:pt x="0" y="12525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051557" y="-171633"/>
            <a:ext cx="15314870" cy="9801517"/>
          </a:xfrm>
          <a:custGeom>
            <a:avLst/>
            <a:gdLst/>
            <a:ahLst/>
            <a:cxnLst/>
            <a:rect l="l" t="t" r="r" b="b"/>
            <a:pathLst>
              <a:path w="15314870" h="9801517">
                <a:moveTo>
                  <a:pt x="0" y="0"/>
                </a:moveTo>
                <a:lnTo>
                  <a:pt x="15314870" y="0"/>
                </a:lnTo>
                <a:lnTo>
                  <a:pt x="15314870" y="9801516"/>
                </a:lnTo>
                <a:lnTo>
                  <a:pt x="0" y="98015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3519883" y="4587838"/>
            <a:ext cx="5904908" cy="5875384"/>
          </a:xfrm>
          <a:custGeom>
            <a:avLst/>
            <a:gdLst/>
            <a:ahLst/>
            <a:cxnLst/>
            <a:rect l="l" t="t" r="r" b="b"/>
            <a:pathLst>
              <a:path w="5904908" h="5875384">
                <a:moveTo>
                  <a:pt x="0" y="0"/>
                </a:moveTo>
                <a:lnTo>
                  <a:pt x="5904908" y="0"/>
                </a:lnTo>
                <a:lnTo>
                  <a:pt x="5904908" y="5875384"/>
                </a:lnTo>
                <a:lnTo>
                  <a:pt x="0" y="58753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501877" y="658797"/>
            <a:ext cx="9724998" cy="4755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58"/>
              </a:lnSpc>
            </a:pPr>
            <a:r>
              <a:rPr lang="en-US" sz="4398" spc="-215">
                <a:solidFill>
                  <a:srgbClr val="1C8DC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คู่มือการประเมิน ชุมชน องค์กร อำเภอ </a:t>
            </a:r>
          </a:p>
          <a:p>
            <a:pPr algn="l">
              <a:lnSpc>
                <a:spcPts val="6158"/>
              </a:lnSpc>
            </a:pPr>
            <a:r>
              <a:rPr lang="en-US" sz="4398" spc="-215">
                <a:solidFill>
                  <a:srgbClr val="1C8DC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และจังหวัดคุณธรรม ภายใต้แผนปฏิบัติการ</a:t>
            </a:r>
          </a:p>
          <a:p>
            <a:pPr algn="l">
              <a:lnSpc>
                <a:spcPts val="6158"/>
              </a:lnSpc>
            </a:pPr>
            <a:r>
              <a:rPr lang="en-US" sz="4398" spc="-215">
                <a:solidFill>
                  <a:srgbClr val="1C8DC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ด้านการส่งเสริมคุณธรรมแห่งชาติ ระยะที่ 2 (พ.ศ. 2566-2570) </a:t>
            </a:r>
          </a:p>
          <a:p>
            <a:pPr algn="l">
              <a:lnSpc>
                <a:spcPts val="6158"/>
              </a:lnSpc>
            </a:pPr>
            <a:endParaRPr lang="en-US" sz="4398" spc="-215">
              <a:solidFill>
                <a:srgbClr val="1C8DCF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  <a:p>
            <a:pPr algn="l">
              <a:lnSpc>
                <a:spcPts val="6158"/>
              </a:lnSpc>
            </a:pPr>
            <a:endParaRPr lang="en-US" sz="4398" spc="-215">
              <a:solidFill>
                <a:srgbClr val="1C8DCF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9777" y="9584707"/>
            <a:ext cx="2098858" cy="236122"/>
          </a:xfrm>
          <a:custGeom>
            <a:avLst/>
            <a:gdLst/>
            <a:ahLst/>
            <a:cxnLst/>
            <a:rect l="l" t="t" r="r" b="b"/>
            <a:pathLst>
              <a:path w="2098858" h="236122">
                <a:moveTo>
                  <a:pt x="0" y="0"/>
                </a:moveTo>
                <a:lnTo>
                  <a:pt x="2098859" y="0"/>
                </a:lnTo>
                <a:lnTo>
                  <a:pt x="2098859" y="236121"/>
                </a:lnTo>
                <a:lnTo>
                  <a:pt x="0" y="2361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1226" flipH="1">
            <a:off x="7827871" y="9958714"/>
            <a:ext cx="2563409" cy="130501"/>
          </a:xfrm>
          <a:custGeom>
            <a:avLst/>
            <a:gdLst/>
            <a:ahLst/>
            <a:cxnLst/>
            <a:rect l="l" t="t" r="r" b="b"/>
            <a:pathLst>
              <a:path w="2563409" h="130501">
                <a:moveTo>
                  <a:pt x="2563409" y="0"/>
                </a:moveTo>
                <a:lnTo>
                  <a:pt x="0" y="0"/>
                </a:lnTo>
                <a:lnTo>
                  <a:pt x="0" y="130500"/>
                </a:lnTo>
                <a:lnTo>
                  <a:pt x="2563409" y="130500"/>
                </a:lnTo>
                <a:lnTo>
                  <a:pt x="256340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51557" y="6280091"/>
            <a:ext cx="8665003" cy="3422676"/>
          </a:xfrm>
          <a:custGeom>
            <a:avLst/>
            <a:gdLst/>
            <a:ahLst/>
            <a:cxnLst/>
            <a:rect l="l" t="t" r="r" b="b"/>
            <a:pathLst>
              <a:path w="8665003" h="3422676">
                <a:moveTo>
                  <a:pt x="0" y="0"/>
                </a:moveTo>
                <a:lnTo>
                  <a:pt x="8665004" y="0"/>
                </a:lnTo>
                <a:lnTo>
                  <a:pt x="8665004" y="3422676"/>
                </a:lnTo>
                <a:lnTo>
                  <a:pt x="0" y="34226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382438" y="9675062"/>
            <a:ext cx="19234712" cy="2132845"/>
            <a:chOff x="0" y="0"/>
            <a:chExt cx="25646282" cy="2843793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5646282" cy="2843793"/>
              <a:chOff x="0" y="0"/>
              <a:chExt cx="5065932" cy="56173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5065932" cy="561737"/>
              </a:xfrm>
              <a:custGeom>
                <a:avLst/>
                <a:gdLst/>
                <a:ahLst/>
                <a:cxnLst/>
                <a:rect l="l" t="t" r="r" b="b"/>
                <a:pathLst>
                  <a:path w="5065932" h="561737">
                    <a:moveTo>
                      <a:pt x="0" y="0"/>
                    </a:moveTo>
                    <a:lnTo>
                      <a:pt x="5065932" y="0"/>
                    </a:lnTo>
                    <a:lnTo>
                      <a:pt x="5065932" y="561737"/>
                    </a:lnTo>
                    <a:lnTo>
                      <a:pt x="0" y="561737"/>
                    </a:lnTo>
                    <a:close/>
                  </a:path>
                </a:pathLst>
              </a:custGeom>
              <a:solidFill>
                <a:srgbClr val="506D22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5065932" cy="609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9011460" y="28575"/>
              <a:ext cx="7533464" cy="813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36"/>
                </a:lnSpc>
              </a:pPr>
              <a:r>
                <a:rPr lang="en-US" sz="3424" dirty="0">
                  <a:solidFill>
                    <a:srgbClr val="FFFFFF"/>
                  </a:solidFill>
                  <a:latin typeface="Was MarinaNP"/>
                  <a:ea typeface="Was MarinaNP"/>
                  <a:cs typeface="Was MarinaNP"/>
                  <a:sym typeface="Was MarinaNP"/>
                </a:rPr>
                <a:t>ศูนย์ปฏิบัติการต่อต้านการทุจริต กระทรวงสาธารณสุข 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174677" y="1265497"/>
            <a:ext cx="18456793" cy="7544214"/>
          </a:xfrm>
          <a:custGeom>
            <a:avLst/>
            <a:gdLst/>
            <a:ahLst/>
            <a:cxnLst/>
            <a:rect l="l" t="t" r="r" b="b"/>
            <a:pathLst>
              <a:path w="18456793" h="7544214">
                <a:moveTo>
                  <a:pt x="0" y="0"/>
                </a:moveTo>
                <a:lnTo>
                  <a:pt x="18456793" y="0"/>
                </a:lnTo>
                <a:lnTo>
                  <a:pt x="18456793" y="7544214"/>
                </a:lnTo>
                <a:lnTo>
                  <a:pt x="0" y="75442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09777" y="159883"/>
            <a:ext cx="2834906" cy="1105613"/>
          </a:xfrm>
          <a:custGeom>
            <a:avLst/>
            <a:gdLst/>
            <a:ahLst/>
            <a:cxnLst/>
            <a:rect l="l" t="t" r="r" b="b"/>
            <a:pathLst>
              <a:path w="2834906" h="1105613">
                <a:moveTo>
                  <a:pt x="0" y="0"/>
                </a:moveTo>
                <a:lnTo>
                  <a:pt x="2834907" y="0"/>
                </a:lnTo>
                <a:lnTo>
                  <a:pt x="2834907" y="1105614"/>
                </a:lnTo>
                <a:lnTo>
                  <a:pt x="0" y="11056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382438" y="5698851"/>
            <a:ext cx="4426459" cy="5357287"/>
          </a:xfrm>
          <a:custGeom>
            <a:avLst/>
            <a:gdLst/>
            <a:ahLst/>
            <a:cxnLst/>
            <a:rect l="l" t="t" r="r" b="b"/>
            <a:pathLst>
              <a:path w="4426459" h="5357287">
                <a:moveTo>
                  <a:pt x="0" y="0"/>
                </a:moveTo>
                <a:lnTo>
                  <a:pt x="4426458" y="0"/>
                </a:lnTo>
                <a:lnTo>
                  <a:pt x="4426458" y="5357288"/>
                </a:lnTo>
                <a:lnTo>
                  <a:pt x="0" y="5357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960005" y="139307"/>
            <a:ext cx="12299141" cy="2023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8"/>
              </a:lnSpc>
            </a:pPr>
            <a:r>
              <a:rPr lang="en-US" sz="5898" b="1" spc="-289" dirty="0" err="1">
                <a:solidFill>
                  <a:srgbClr val="008445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หน่วยงานระดับกรมกระทรวงสาธารณสุข</a:t>
            </a:r>
            <a:endParaRPr lang="en-US" sz="5898" b="1" spc="-289" dirty="0">
              <a:solidFill>
                <a:srgbClr val="008445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  <a:p>
            <a:pPr algn="l">
              <a:lnSpc>
                <a:spcPts val="6998"/>
              </a:lnSpc>
            </a:pPr>
            <a:endParaRPr lang="en-US" sz="5898" b="1" spc="-289" dirty="0">
              <a:solidFill>
                <a:srgbClr val="008445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960005" y="9177678"/>
            <a:ext cx="4135573" cy="3555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 spc="362" dirty="0" err="1">
                <a:solidFill>
                  <a:srgbClr val="000000"/>
                </a:solidFill>
                <a:latin typeface="Niramit"/>
                <a:ea typeface="Niramit"/>
                <a:cs typeface="Niramit"/>
                <a:sym typeface="Niramit"/>
              </a:rPr>
              <a:t>กรมการแพทย์</a:t>
            </a:r>
            <a:endParaRPr lang="en-US" sz="2499" spc="362" dirty="0">
              <a:solidFill>
                <a:srgbClr val="000000"/>
              </a:solidFill>
              <a:latin typeface="Niramit"/>
              <a:ea typeface="Niramit"/>
              <a:cs typeface="Niramit"/>
              <a:sym typeface="Niramit"/>
            </a:endParaRPr>
          </a:p>
        </p:txBody>
      </p:sp>
      <p:sp>
        <p:nvSpPr>
          <p:cNvPr id="16" name="TextBox 15">
            <a:hlinkClick r:id="rId11"/>
            <a:extLst>
              <a:ext uri="{FF2B5EF4-FFF2-40B4-BE49-F238E27FC236}">
                <a16:creationId xmlns:a16="http://schemas.microsoft.com/office/drawing/2014/main" id="{48C06B37-FB35-007E-295C-4BA2B8B21ED5}"/>
              </a:ext>
            </a:extLst>
          </p:cNvPr>
          <p:cNvSpPr txBox="1"/>
          <p:nvPr/>
        </p:nvSpPr>
        <p:spPr>
          <a:xfrm>
            <a:off x="6173855" y="9182867"/>
            <a:ext cx="9596546" cy="3558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 spc="362" dirty="0">
                <a:solidFill>
                  <a:srgbClr val="000000"/>
                </a:solidFill>
                <a:latin typeface="Niramit"/>
                <a:ea typeface="Niramit"/>
                <a:cs typeface="Niramit"/>
                <a:sym typeface="Niramit"/>
              </a:rPr>
              <a:t>https://www.dms.go.th/AboutUs/About_Structure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th-TH" dirty="0"/>
          </a:p>
        </p:txBody>
      </p:sp>
      <p:sp>
        <p:nvSpPr>
          <p:cNvPr id="3" name="Freeform 3"/>
          <p:cNvSpPr/>
          <p:nvPr/>
        </p:nvSpPr>
        <p:spPr>
          <a:xfrm>
            <a:off x="339982" y="174638"/>
            <a:ext cx="2918182" cy="1138091"/>
          </a:xfrm>
          <a:custGeom>
            <a:avLst/>
            <a:gdLst/>
            <a:ahLst/>
            <a:cxnLst/>
            <a:rect l="l" t="t" r="r" b="b"/>
            <a:pathLst>
              <a:path w="2918182" h="1138091">
                <a:moveTo>
                  <a:pt x="0" y="0"/>
                </a:moveTo>
                <a:lnTo>
                  <a:pt x="2918182" y="0"/>
                </a:lnTo>
                <a:lnTo>
                  <a:pt x="2918182" y="1138091"/>
                </a:lnTo>
                <a:lnTo>
                  <a:pt x="0" y="11380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382438" y="9675062"/>
            <a:ext cx="19234712" cy="2132845"/>
            <a:chOff x="0" y="0"/>
            <a:chExt cx="25646282" cy="2843793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5646282" cy="2843793"/>
              <a:chOff x="0" y="0"/>
              <a:chExt cx="5065932" cy="56173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065932" cy="561737"/>
              </a:xfrm>
              <a:custGeom>
                <a:avLst/>
                <a:gdLst/>
                <a:ahLst/>
                <a:cxnLst/>
                <a:rect l="l" t="t" r="r" b="b"/>
                <a:pathLst>
                  <a:path w="5065932" h="561737">
                    <a:moveTo>
                      <a:pt x="0" y="0"/>
                    </a:moveTo>
                    <a:lnTo>
                      <a:pt x="5065932" y="0"/>
                    </a:lnTo>
                    <a:lnTo>
                      <a:pt x="5065932" y="561737"/>
                    </a:lnTo>
                    <a:lnTo>
                      <a:pt x="0" y="561737"/>
                    </a:lnTo>
                    <a:close/>
                  </a:path>
                </a:pathLst>
              </a:custGeom>
              <a:solidFill>
                <a:srgbClr val="506D22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5065932" cy="609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9011460" y="28575"/>
              <a:ext cx="7533464" cy="813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36"/>
                </a:lnSpc>
              </a:pPr>
              <a:r>
                <a:rPr lang="en-US" sz="3424">
                  <a:solidFill>
                    <a:srgbClr val="FFFFFF"/>
                  </a:solidFill>
                  <a:latin typeface="Was MarinaNP"/>
                  <a:ea typeface="Was MarinaNP"/>
                  <a:cs typeface="Was MarinaNP"/>
                  <a:sym typeface="Was MarinaNP"/>
                </a:rPr>
                <a:t>ศูนย์ปฏิบัติการต่อต้านการทุจริต กระทรวงสาธารณสุข 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16109322" y="-51318"/>
            <a:ext cx="1797806" cy="2160036"/>
          </a:xfrm>
          <a:custGeom>
            <a:avLst/>
            <a:gdLst/>
            <a:ahLst/>
            <a:cxnLst/>
            <a:rect l="l" t="t" r="r" b="b"/>
            <a:pathLst>
              <a:path w="1797806" h="2160036">
                <a:moveTo>
                  <a:pt x="0" y="0"/>
                </a:moveTo>
                <a:lnTo>
                  <a:pt x="1797806" y="0"/>
                </a:lnTo>
                <a:lnTo>
                  <a:pt x="1797806" y="2160036"/>
                </a:lnTo>
                <a:lnTo>
                  <a:pt x="0" y="21600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810181" y="186539"/>
            <a:ext cx="12299141" cy="2023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8"/>
              </a:lnSpc>
            </a:pPr>
            <a:r>
              <a:rPr lang="en-US" sz="5898" b="1" spc="-289" dirty="0" err="1">
                <a:solidFill>
                  <a:srgbClr val="008445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หน่วยงานระดับกรมกระทรวงสาธารณสุข</a:t>
            </a:r>
            <a:endParaRPr lang="en-US" sz="5898" b="1" spc="-289" dirty="0">
              <a:solidFill>
                <a:srgbClr val="008445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  <a:p>
            <a:pPr algn="l">
              <a:lnSpc>
                <a:spcPts val="6998"/>
              </a:lnSpc>
            </a:pPr>
            <a:endParaRPr lang="en-US" sz="5898" b="1" spc="-289" dirty="0">
              <a:solidFill>
                <a:srgbClr val="008445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</p:txBody>
      </p:sp>
      <p:sp>
        <p:nvSpPr>
          <p:cNvPr id="12" name="สี่เหลี่ยมผืนผ้า: มุมมน 44">
            <a:extLst>
              <a:ext uri="{FF2B5EF4-FFF2-40B4-BE49-F238E27FC236}">
                <a16:creationId xmlns:a16="http://schemas.microsoft.com/office/drawing/2014/main" id="{CE64743C-03D8-1F13-BC5A-DA49B014CD05}"/>
              </a:ext>
            </a:extLst>
          </p:cNvPr>
          <p:cNvSpPr/>
          <p:nvPr/>
        </p:nvSpPr>
        <p:spPr>
          <a:xfrm>
            <a:off x="1196634" y="1803383"/>
            <a:ext cx="2422328" cy="1138091"/>
          </a:xfrm>
          <a:prstGeom prst="roundRect">
            <a:avLst/>
          </a:prstGeom>
          <a:solidFill>
            <a:srgbClr val="80000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cs typeface="DB Adman X" panose="02000506090000020004" pitchFamily="2" charset="-34"/>
              </a:rPr>
              <a:t>ตัวอย่าง</a:t>
            </a:r>
          </a:p>
        </p:txBody>
      </p:sp>
      <p:sp>
        <p:nvSpPr>
          <p:cNvPr id="13" name="สี่เหลี่ยมผืนผ้า: มุมมน 44">
            <a:extLst>
              <a:ext uri="{FF2B5EF4-FFF2-40B4-BE49-F238E27FC236}">
                <a16:creationId xmlns:a16="http://schemas.microsoft.com/office/drawing/2014/main" id="{0868D386-EF71-0C21-7C5B-342131E153BC}"/>
              </a:ext>
            </a:extLst>
          </p:cNvPr>
          <p:cNvSpPr/>
          <p:nvPr/>
        </p:nvSpPr>
        <p:spPr>
          <a:xfrm>
            <a:off x="9260090" y="1592656"/>
            <a:ext cx="5532330" cy="721965"/>
          </a:xfrm>
          <a:prstGeom prst="roundRect">
            <a:avLst/>
          </a:prstGeom>
          <a:solidFill>
            <a:srgbClr val="80000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600" b="1" kern="0" dirty="0">
                <a:solidFill>
                  <a:prstClr val="white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กรมการแพทย์ (ส่วนกลาง)</a:t>
            </a:r>
            <a:endParaRPr kumimoji="0" lang="th-TH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AEC70EC8-99AA-3190-C811-68074BBF1A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758" y="2520525"/>
            <a:ext cx="9350608" cy="6612187"/>
          </a:xfrm>
          <a:prstGeom prst="rect">
            <a:avLst/>
          </a:prstGeom>
        </p:spPr>
      </p:pic>
      <p:pic>
        <p:nvPicPr>
          <p:cNvPr id="16" name="รูปภาพ 15">
            <a:hlinkClick r:id="rId8" action="ppaction://hlinkfile"/>
            <a:extLst>
              <a:ext uri="{FF2B5EF4-FFF2-40B4-BE49-F238E27FC236}">
                <a16:creationId xmlns:a16="http://schemas.microsoft.com/office/drawing/2014/main" id="{A5AA6D91-9C8F-759D-F385-7D17A20B3B8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77" y="7074193"/>
            <a:ext cx="1238570" cy="1238570"/>
          </a:xfrm>
          <a:prstGeom prst="rect">
            <a:avLst/>
          </a:prstGeom>
        </p:spPr>
      </p:pic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D3280F13-4F8C-0AA1-94C1-CBF5354AD4C3}"/>
              </a:ext>
            </a:extLst>
          </p:cNvPr>
          <p:cNvSpPr txBox="1"/>
          <p:nvPr/>
        </p:nvSpPr>
        <p:spPr>
          <a:xfrm>
            <a:off x="2449360" y="8483617"/>
            <a:ext cx="21580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002060"/>
                </a:solidFill>
                <a:latin typeface="DB Admanx"/>
              </a:rPr>
              <a:t>กรมการแพทย์(ส่วนกลาง</a:t>
            </a:r>
            <a:r>
              <a:rPr lang="th-TH" sz="3200" b="1" dirty="0">
                <a:solidFill>
                  <a:schemeClr val="tx2">
                    <a:lumMod val="50000"/>
                  </a:schemeClr>
                </a:solidFill>
                <a:latin typeface="DB Admanx"/>
              </a:rPr>
              <a:t>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6E49C-2D60-BD25-E49A-09908F8DA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2B1E945-ABF0-53FC-A3E7-D0BA43AEB76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th-TH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23ACF3C-C724-2282-7B06-07A4EC378B33}"/>
              </a:ext>
            </a:extLst>
          </p:cNvPr>
          <p:cNvSpPr/>
          <p:nvPr/>
        </p:nvSpPr>
        <p:spPr>
          <a:xfrm>
            <a:off x="339982" y="174638"/>
            <a:ext cx="2918182" cy="1138091"/>
          </a:xfrm>
          <a:custGeom>
            <a:avLst/>
            <a:gdLst/>
            <a:ahLst/>
            <a:cxnLst/>
            <a:rect l="l" t="t" r="r" b="b"/>
            <a:pathLst>
              <a:path w="2918182" h="1138091">
                <a:moveTo>
                  <a:pt x="0" y="0"/>
                </a:moveTo>
                <a:lnTo>
                  <a:pt x="2918182" y="0"/>
                </a:lnTo>
                <a:lnTo>
                  <a:pt x="2918182" y="1138091"/>
                </a:lnTo>
                <a:lnTo>
                  <a:pt x="0" y="11380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C6D31D90-7843-B195-E63C-416063D69263}"/>
              </a:ext>
            </a:extLst>
          </p:cNvPr>
          <p:cNvGrpSpPr/>
          <p:nvPr/>
        </p:nvGrpSpPr>
        <p:grpSpPr>
          <a:xfrm>
            <a:off x="-382438" y="9675062"/>
            <a:ext cx="19234712" cy="2132845"/>
            <a:chOff x="0" y="0"/>
            <a:chExt cx="25646282" cy="2843793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D2F23538-E5FE-42B2-E83A-CD2406B41223}"/>
                </a:ext>
              </a:extLst>
            </p:cNvPr>
            <p:cNvGrpSpPr/>
            <p:nvPr/>
          </p:nvGrpSpPr>
          <p:grpSpPr>
            <a:xfrm>
              <a:off x="0" y="0"/>
              <a:ext cx="25646282" cy="2843793"/>
              <a:chOff x="0" y="0"/>
              <a:chExt cx="5065932" cy="561737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2A0D839B-9C98-A4A2-3D19-DD0CF6EF8DAF}"/>
                  </a:ext>
                </a:extLst>
              </p:cNvPr>
              <p:cNvSpPr/>
              <p:nvPr/>
            </p:nvSpPr>
            <p:spPr>
              <a:xfrm>
                <a:off x="0" y="0"/>
                <a:ext cx="5065932" cy="561737"/>
              </a:xfrm>
              <a:custGeom>
                <a:avLst/>
                <a:gdLst/>
                <a:ahLst/>
                <a:cxnLst/>
                <a:rect l="l" t="t" r="r" b="b"/>
                <a:pathLst>
                  <a:path w="5065932" h="561737">
                    <a:moveTo>
                      <a:pt x="0" y="0"/>
                    </a:moveTo>
                    <a:lnTo>
                      <a:pt x="5065932" y="0"/>
                    </a:lnTo>
                    <a:lnTo>
                      <a:pt x="5065932" y="561737"/>
                    </a:lnTo>
                    <a:lnTo>
                      <a:pt x="0" y="561737"/>
                    </a:lnTo>
                    <a:close/>
                  </a:path>
                </a:pathLst>
              </a:custGeom>
              <a:solidFill>
                <a:srgbClr val="506D22"/>
              </a:solidFill>
            </p:spPr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C1368D3B-E753-C996-0CF0-A7C05DA3D06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065932" cy="609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B1189F36-1A75-EA10-A7D9-1152268090E1}"/>
                </a:ext>
              </a:extLst>
            </p:cNvPr>
            <p:cNvSpPr txBox="1"/>
            <p:nvPr/>
          </p:nvSpPr>
          <p:spPr>
            <a:xfrm>
              <a:off x="9011460" y="28575"/>
              <a:ext cx="7533464" cy="813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36"/>
                </a:lnSpc>
              </a:pPr>
              <a:r>
                <a:rPr lang="en-US" sz="3424">
                  <a:solidFill>
                    <a:srgbClr val="FFFFFF"/>
                  </a:solidFill>
                  <a:latin typeface="Was MarinaNP"/>
                  <a:ea typeface="Was MarinaNP"/>
                  <a:cs typeface="Was MarinaNP"/>
                  <a:sym typeface="Was MarinaNP"/>
                </a:rPr>
                <a:t>ศูนย์ปฏิบัติการต่อต้านการทุจริต กระทรวงสาธารณสุข </a:t>
              </a:r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5CFF445C-718E-3AB9-7848-09540B92832E}"/>
              </a:ext>
            </a:extLst>
          </p:cNvPr>
          <p:cNvSpPr/>
          <p:nvPr/>
        </p:nvSpPr>
        <p:spPr>
          <a:xfrm>
            <a:off x="16109322" y="-51318"/>
            <a:ext cx="1797806" cy="2160036"/>
          </a:xfrm>
          <a:custGeom>
            <a:avLst/>
            <a:gdLst/>
            <a:ahLst/>
            <a:cxnLst/>
            <a:rect l="l" t="t" r="r" b="b"/>
            <a:pathLst>
              <a:path w="1797806" h="2160036">
                <a:moveTo>
                  <a:pt x="0" y="0"/>
                </a:moveTo>
                <a:lnTo>
                  <a:pt x="1797806" y="0"/>
                </a:lnTo>
                <a:lnTo>
                  <a:pt x="1797806" y="2160036"/>
                </a:lnTo>
                <a:lnTo>
                  <a:pt x="0" y="21600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904A6E91-F184-486C-F6B6-3B69E7641352}"/>
              </a:ext>
            </a:extLst>
          </p:cNvPr>
          <p:cNvSpPr txBox="1"/>
          <p:nvPr/>
        </p:nvSpPr>
        <p:spPr>
          <a:xfrm>
            <a:off x="3810181" y="186539"/>
            <a:ext cx="12299141" cy="2023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8"/>
              </a:lnSpc>
            </a:pPr>
            <a:r>
              <a:rPr lang="en-US" sz="5898" b="1" spc="-289" dirty="0" err="1">
                <a:solidFill>
                  <a:srgbClr val="008445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หน่วยงานระดับกรมกระทรวงสาธารณสุข</a:t>
            </a:r>
            <a:endParaRPr lang="en-US" sz="5898" b="1" spc="-289" dirty="0">
              <a:solidFill>
                <a:srgbClr val="008445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  <a:p>
            <a:pPr algn="l">
              <a:lnSpc>
                <a:spcPts val="6998"/>
              </a:lnSpc>
            </a:pPr>
            <a:endParaRPr lang="en-US" sz="5898" b="1" spc="-289" dirty="0">
              <a:solidFill>
                <a:srgbClr val="008445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</p:txBody>
      </p:sp>
      <p:sp>
        <p:nvSpPr>
          <p:cNvPr id="12" name="สี่เหลี่ยมผืนผ้า: มุมมน 44">
            <a:extLst>
              <a:ext uri="{FF2B5EF4-FFF2-40B4-BE49-F238E27FC236}">
                <a16:creationId xmlns:a16="http://schemas.microsoft.com/office/drawing/2014/main" id="{D7EF60C3-FB4D-9DE9-9372-4EA6EA1CE0D2}"/>
              </a:ext>
            </a:extLst>
          </p:cNvPr>
          <p:cNvSpPr/>
          <p:nvPr/>
        </p:nvSpPr>
        <p:spPr>
          <a:xfrm>
            <a:off x="1196634" y="1803383"/>
            <a:ext cx="2422328" cy="1138091"/>
          </a:xfrm>
          <a:prstGeom prst="roundRect">
            <a:avLst/>
          </a:prstGeom>
          <a:solidFill>
            <a:srgbClr val="80000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cs typeface="DB Adman X" panose="02000506090000020004" pitchFamily="2" charset="-34"/>
              </a:rPr>
              <a:t>ตัวอย่าง</a:t>
            </a:r>
          </a:p>
        </p:txBody>
      </p:sp>
      <p:pic>
        <p:nvPicPr>
          <p:cNvPr id="16" name="รูปภาพ 15">
            <a:hlinkClick r:id="rId7" action="ppaction://hlinkfile"/>
            <a:extLst>
              <a:ext uri="{FF2B5EF4-FFF2-40B4-BE49-F238E27FC236}">
                <a16:creationId xmlns:a16="http://schemas.microsoft.com/office/drawing/2014/main" id="{00BC8DB4-05DE-B438-EFFA-755C1A0863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77" y="7074193"/>
            <a:ext cx="1238570" cy="1238570"/>
          </a:xfrm>
          <a:prstGeom prst="rect">
            <a:avLst/>
          </a:prstGeom>
        </p:spPr>
      </p:pic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028185EA-DA70-4570-5555-DA2BBE004529}"/>
              </a:ext>
            </a:extLst>
          </p:cNvPr>
          <p:cNvSpPr txBox="1"/>
          <p:nvPr/>
        </p:nvSpPr>
        <p:spPr>
          <a:xfrm>
            <a:off x="2413916" y="8493525"/>
            <a:ext cx="21580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002060"/>
                </a:solidFill>
                <a:latin typeface="DB Admanx"/>
              </a:rPr>
              <a:t>กรมการแพทย์(ส่วนภูมิภาค)</a:t>
            </a:r>
          </a:p>
        </p:txBody>
      </p:sp>
      <p:sp>
        <p:nvSpPr>
          <p:cNvPr id="14" name="สี่เหลี่ยมผืนผ้า: มุมมน 44">
            <a:extLst>
              <a:ext uri="{FF2B5EF4-FFF2-40B4-BE49-F238E27FC236}">
                <a16:creationId xmlns:a16="http://schemas.microsoft.com/office/drawing/2014/main" id="{E9949F57-6E53-C6DD-6087-B2A3BEAB9959}"/>
              </a:ext>
            </a:extLst>
          </p:cNvPr>
          <p:cNvSpPr/>
          <p:nvPr/>
        </p:nvSpPr>
        <p:spPr>
          <a:xfrm>
            <a:off x="6666781" y="1833880"/>
            <a:ext cx="9442541" cy="855514"/>
          </a:xfrm>
          <a:prstGeom prst="roundRect">
            <a:avLst/>
          </a:prstGeom>
          <a:solidFill>
            <a:srgbClr val="80000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Adman X" panose="02000506090000020004" pitchFamily="2" charset="-34"/>
                <a:cs typeface="DB Adman X" panose="02000506090000020004" pitchFamily="2" charset="-34"/>
              </a:rPr>
              <a:t>กรมการแพทย์ ส่วนภูมิภาค (จัดส่งสำนักงานวัฒนธรรมจังหวัด)</a:t>
            </a:r>
          </a:p>
        </p:txBody>
      </p:sp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DA014B1E-0028-BCFD-B3F9-E90B96BE6B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" t="493" r="2698" b="48717"/>
          <a:stretch/>
        </p:blipFill>
        <p:spPr>
          <a:xfrm>
            <a:off x="6096000" y="2982853"/>
            <a:ext cx="11506200" cy="551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67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82438" y="9675062"/>
            <a:ext cx="19234712" cy="2132845"/>
            <a:chOff x="0" y="0"/>
            <a:chExt cx="25646282" cy="284379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5646282" cy="2843793"/>
              <a:chOff x="0" y="0"/>
              <a:chExt cx="5065932" cy="56173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5065932" cy="561737"/>
              </a:xfrm>
              <a:custGeom>
                <a:avLst/>
                <a:gdLst/>
                <a:ahLst/>
                <a:cxnLst/>
                <a:rect l="l" t="t" r="r" b="b"/>
                <a:pathLst>
                  <a:path w="5065932" h="561737">
                    <a:moveTo>
                      <a:pt x="0" y="0"/>
                    </a:moveTo>
                    <a:lnTo>
                      <a:pt x="5065932" y="0"/>
                    </a:lnTo>
                    <a:lnTo>
                      <a:pt x="5065932" y="561737"/>
                    </a:lnTo>
                    <a:lnTo>
                      <a:pt x="0" y="561737"/>
                    </a:lnTo>
                    <a:close/>
                  </a:path>
                </a:pathLst>
              </a:custGeom>
              <a:solidFill>
                <a:srgbClr val="506D22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47625"/>
                <a:ext cx="5065932" cy="609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9011460" y="28575"/>
              <a:ext cx="7533464" cy="813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36"/>
                </a:lnSpc>
              </a:pPr>
              <a:r>
                <a:rPr lang="en-US" sz="3424">
                  <a:solidFill>
                    <a:srgbClr val="FFFFFF"/>
                  </a:solidFill>
                  <a:latin typeface="Was MarinaNP"/>
                  <a:ea typeface="Was MarinaNP"/>
                  <a:cs typeface="Was MarinaNP"/>
                  <a:sym typeface="Was MarinaNP"/>
                </a:rPr>
                <a:t>ศูนย์ปฏิบัติการต่อต้านการทุจริต กระทรวงสาธารณสุข 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495936" y="141696"/>
            <a:ext cx="2272774" cy="1224457"/>
          </a:xfrm>
          <a:custGeom>
            <a:avLst/>
            <a:gdLst/>
            <a:ahLst/>
            <a:cxnLst/>
            <a:rect l="l" t="t" r="r" b="b"/>
            <a:pathLst>
              <a:path w="2272774" h="1224457">
                <a:moveTo>
                  <a:pt x="0" y="0"/>
                </a:moveTo>
                <a:lnTo>
                  <a:pt x="2272774" y="0"/>
                </a:lnTo>
                <a:lnTo>
                  <a:pt x="2272774" y="1224457"/>
                </a:lnTo>
                <a:lnTo>
                  <a:pt x="0" y="12244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953252" y="1194012"/>
            <a:ext cx="5897014" cy="7930938"/>
          </a:xfrm>
          <a:custGeom>
            <a:avLst/>
            <a:gdLst/>
            <a:ahLst/>
            <a:cxnLst/>
            <a:rect l="l" t="t" r="r" b="b"/>
            <a:pathLst>
              <a:path w="5897014" h="7930938">
                <a:moveTo>
                  <a:pt x="0" y="0"/>
                </a:moveTo>
                <a:lnTo>
                  <a:pt x="5897015" y="0"/>
                </a:lnTo>
                <a:lnTo>
                  <a:pt x="5897015" y="7930938"/>
                </a:lnTo>
                <a:lnTo>
                  <a:pt x="0" y="79309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597759" y="2549624"/>
            <a:ext cx="6118165" cy="2593876"/>
          </a:xfrm>
          <a:custGeom>
            <a:avLst/>
            <a:gdLst/>
            <a:ahLst/>
            <a:cxnLst/>
            <a:rect l="l" t="t" r="r" b="b"/>
            <a:pathLst>
              <a:path w="6118165" h="2593876">
                <a:moveTo>
                  <a:pt x="0" y="0"/>
                </a:moveTo>
                <a:lnTo>
                  <a:pt x="6118165" y="0"/>
                </a:lnTo>
                <a:lnTo>
                  <a:pt x="6118165" y="2593876"/>
                </a:lnTo>
                <a:lnTo>
                  <a:pt x="0" y="25938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998388" y="274197"/>
            <a:ext cx="16369940" cy="1649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8"/>
              </a:lnSpc>
            </a:pPr>
            <a:r>
              <a:rPr lang="en-US" sz="4898" b="1" spc="-240" dirty="0" err="1">
                <a:solidFill>
                  <a:srgbClr val="008445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หน่วยงานของรัฐในกำกับรัฐมนตรีว่าการกระทรวงสาธารณสุข</a:t>
            </a:r>
            <a:endParaRPr lang="en-US" sz="4898" b="1" spc="-240" dirty="0">
              <a:solidFill>
                <a:srgbClr val="008445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  <a:p>
            <a:pPr algn="l">
              <a:lnSpc>
                <a:spcPts val="5598"/>
              </a:lnSpc>
            </a:pPr>
            <a:endParaRPr lang="en-US" sz="4898" b="1" spc="-240" dirty="0">
              <a:solidFill>
                <a:srgbClr val="008445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952542" y="-1581534"/>
            <a:ext cx="4670916" cy="4670916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-3822566" y="6010060"/>
            <a:ext cx="4851266" cy="4418820"/>
          </a:xfrm>
          <a:custGeom>
            <a:avLst/>
            <a:gdLst/>
            <a:ahLst/>
            <a:cxnLst/>
            <a:rect l="l" t="t" r="r" b="b"/>
            <a:pathLst>
              <a:path w="4851266" h="4418820">
                <a:moveTo>
                  <a:pt x="0" y="0"/>
                </a:moveTo>
                <a:lnTo>
                  <a:pt x="4851266" y="0"/>
                </a:lnTo>
                <a:lnTo>
                  <a:pt x="4851266" y="4418820"/>
                </a:lnTo>
                <a:lnTo>
                  <a:pt x="0" y="44188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220367" flipH="1">
            <a:off x="-2214184" y="1918486"/>
            <a:ext cx="3652955" cy="3327327"/>
          </a:xfrm>
          <a:custGeom>
            <a:avLst/>
            <a:gdLst/>
            <a:ahLst/>
            <a:cxnLst/>
            <a:rect l="l" t="t" r="r" b="b"/>
            <a:pathLst>
              <a:path w="3652955" h="3327327">
                <a:moveTo>
                  <a:pt x="3652955" y="0"/>
                </a:moveTo>
                <a:lnTo>
                  <a:pt x="0" y="0"/>
                </a:lnTo>
                <a:lnTo>
                  <a:pt x="0" y="3327327"/>
                </a:lnTo>
                <a:lnTo>
                  <a:pt x="3652955" y="3327327"/>
                </a:lnTo>
                <a:lnTo>
                  <a:pt x="365295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95936" y="9231734"/>
            <a:ext cx="6492353" cy="355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 spc="362">
                <a:solidFill>
                  <a:srgbClr val="000000"/>
                </a:solidFill>
                <a:latin typeface="Niramit"/>
                <a:ea typeface="Niramit"/>
                <a:cs typeface="Niramit"/>
                <a:sym typeface="Niramit"/>
              </a:rPr>
              <a:t>สำนักงานหลักประกันสุขภาพแห่งชาติ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988288" y="9155711"/>
            <a:ext cx="10613912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2507" u="sng" dirty="0">
                <a:solidFill>
                  <a:srgbClr val="000000"/>
                </a:solidFill>
                <a:latin typeface="Niramit"/>
                <a:ea typeface="Niramit"/>
                <a:cs typeface="Niramit"/>
                <a:sym typeface="Niramit"/>
                <a:hlinkClick r:id="rId10" tooltip="https://www.nhso.go.th/th/aboutus-th/2024-08-20-15-39-33"/>
              </a:rPr>
              <a:t>https://www.nhso.go.th/th/aboutus-th/2024-08-20-15-39-33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15993099" y="6449072"/>
            <a:ext cx="2532402" cy="322599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FB8E4-3FB8-994D-DF26-CC8B6EC27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3266025-C5E7-BEF4-C781-E09FAC54377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33" b="-3333"/>
            </a:stretch>
          </a:blipFill>
        </p:spPr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7F3575FA-C086-5721-F8CF-26C08E414E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552" y="2731523"/>
            <a:ext cx="12314228" cy="7735786"/>
          </a:xfrm>
          <a:prstGeom prst="rect">
            <a:avLst/>
          </a:prstGeom>
        </p:spPr>
      </p:pic>
      <p:sp>
        <p:nvSpPr>
          <p:cNvPr id="5" name="สี่เหลี่ยมผืนผ้า: มุมมน 44">
            <a:extLst>
              <a:ext uri="{FF2B5EF4-FFF2-40B4-BE49-F238E27FC236}">
                <a16:creationId xmlns:a16="http://schemas.microsoft.com/office/drawing/2014/main" id="{0FA4FA40-7C7D-43E8-EA7E-394CE6D68429}"/>
              </a:ext>
            </a:extLst>
          </p:cNvPr>
          <p:cNvSpPr/>
          <p:nvPr/>
        </p:nvSpPr>
        <p:spPr>
          <a:xfrm>
            <a:off x="1079104" y="3127277"/>
            <a:ext cx="2304256" cy="1024758"/>
          </a:xfrm>
          <a:prstGeom prst="roundRect">
            <a:avLst/>
          </a:prstGeom>
          <a:solidFill>
            <a:srgbClr val="80000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algn="ctr" defTabSz="1828800">
              <a:defRPr/>
            </a:pPr>
            <a:r>
              <a:rPr lang="th-TH" sz="4800" b="1" kern="0" dirty="0">
                <a:solidFill>
                  <a:prstClr val="white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ตัวอย่าง</a:t>
            </a:r>
          </a:p>
        </p:txBody>
      </p:sp>
      <p:pic>
        <p:nvPicPr>
          <p:cNvPr id="6" name="รูปภาพ 5">
            <a:hlinkClick r:id="rId5" action="ppaction://hlinkfile"/>
            <a:extLst>
              <a:ext uri="{FF2B5EF4-FFF2-40B4-BE49-F238E27FC236}">
                <a16:creationId xmlns:a16="http://schemas.microsoft.com/office/drawing/2014/main" id="{F4FDFD29-E1E2-2D28-90A3-BD3C2B50EB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075" y="7112871"/>
            <a:ext cx="1238570" cy="1238570"/>
          </a:xfrm>
          <a:prstGeom prst="rect">
            <a:avLst/>
          </a:prstGeom>
        </p:spPr>
      </p:pic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5446499B-4ABE-13C4-40AB-45F2DB9F5C9A}"/>
              </a:ext>
            </a:extLst>
          </p:cNvPr>
          <p:cNvSpPr txBox="1"/>
          <p:nvPr/>
        </p:nvSpPr>
        <p:spPr>
          <a:xfrm>
            <a:off x="1223120" y="8351440"/>
            <a:ext cx="4955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สำนักงานหลักประกันสุขภาพแห่งชาติ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853BA65-0E32-DCB3-06F9-5D4AE057A31E}"/>
              </a:ext>
            </a:extLst>
          </p:cNvPr>
          <p:cNvSpPr/>
          <p:nvPr/>
        </p:nvSpPr>
        <p:spPr>
          <a:xfrm>
            <a:off x="495936" y="141696"/>
            <a:ext cx="2272774" cy="1224457"/>
          </a:xfrm>
          <a:custGeom>
            <a:avLst/>
            <a:gdLst/>
            <a:ahLst/>
            <a:cxnLst/>
            <a:rect l="l" t="t" r="r" b="b"/>
            <a:pathLst>
              <a:path w="2272774" h="1224457">
                <a:moveTo>
                  <a:pt x="0" y="0"/>
                </a:moveTo>
                <a:lnTo>
                  <a:pt x="2272774" y="0"/>
                </a:lnTo>
                <a:lnTo>
                  <a:pt x="2272774" y="1224457"/>
                </a:lnTo>
                <a:lnTo>
                  <a:pt x="0" y="12244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AD63E858-3375-5F66-A127-3D554CB490DE}"/>
              </a:ext>
            </a:extLst>
          </p:cNvPr>
          <p:cNvSpPr txBox="1"/>
          <p:nvPr/>
        </p:nvSpPr>
        <p:spPr>
          <a:xfrm>
            <a:off x="2998388" y="274197"/>
            <a:ext cx="16369940" cy="1649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8"/>
              </a:lnSpc>
            </a:pPr>
            <a:r>
              <a:rPr lang="en-US" sz="4898" b="1" spc="-240" dirty="0" err="1">
                <a:solidFill>
                  <a:srgbClr val="008445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หน่วยงานของรัฐในกำกับรัฐมนตรีว่าการกระทรวงสาธารณสุข</a:t>
            </a:r>
            <a:endParaRPr lang="en-US" sz="4898" b="1" spc="-240" dirty="0">
              <a:solidFill>
                <a:srgbClr val="008445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  <a:p>
            <a:pPr algn="l">
              <a:lnSpc>
                <a:spcPts val="5598"/>
              </a:lnSpc>
            </a:pPr>
            <a:endParaRPr lang="en-US" sz="4898" b="1" spc="-240" dirty="0">
              <a:solidFill>
                <a:srgbClr val="008445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D3730ACB-F5D0-DACE-7C93-E2AA086E775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952542" y="-1581534"/>
            <a:ext cx="4670916" cy="4670916"/>
          </a:xfrm>
          <a:prstGeom prst="rect">
            <a:avLst/>
          </a:prstGeom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44C7D2BD-08CE-4CE9-90C6-96EE43F37D8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62387" y="1028700"/>
            <a:ext cx="2042170" cy="1858375"/>
          </a:xfrm>
          <a:prstGeom prst="rect">
            <a:avLst/>
          </a:prstGeom>
        </p:spPr>
      </p:pic>
      <p:grpSp>
        <p:nvGrpSpPr>
          <p:cNvPr id="18" name="Group 3">
            <a:extLst>
              <a:ext uri="{FF2B5EF4-FFF2-40B4-BE49-F238E27FC236}">
                <a16:creationId xmlns:a16="http://schemas.microsoft.com/office/drawing/2014/main" id="{F37438AB-2F81-BF46-22E8-0A1433507E92}"/>
              </a:ext>
            </a:extLst>
          </p:cNvPr>
          <p:cNvGrpSpPr/>
          <p:nvPr/>
        </p:nvGrpSpPr>
        <p:grpSpPr>
          <a:xfrm>
            <a:off x="-382438" y="9675062"/>
            <a:ext cx="19234712" cy="2132845"/>
            <a:chOff x="0" y="0"/>
            <a:chExt cx="25646282" cy="2843793"/>
          </a:xfrm>
        </p:grpSpPr>
        <p:grpSp>
          <p:nvGrpSpPr>
            <p:cNvPr id="19" name="Group 4">
              <a:extLst>
                <a:ext uri="{FF2B5EF4-FFF2-40B4-BE49-F238E27FC236}">
                  <a16:creationId xmlns:a16="http://schemas.microsoft.com/office/drawing/2014/main" id="{39AFB003-47C8-4633-A070-D6157758F596}"/>
                </a:ext>
              </a:extLst>
            </p:cNvPr>
            <p:cNvGrpSpPr/>
            <p:nvPr/>
          </p:nvGrpSpPr>
          <p:grpSpPr>
            <a:xfrm>
              <a:off x="0" y="0"/>
              <a:ext cx="25646282" cy="2843793"/>
              <a:chOff x="0" y="0"/>
              <a:chExt cx="5065932" cy="561737"/>
            </a:xfrm>
          </p:grpSpPr>
          <p:sp>
            <p:nvSpPr>
              <p:cNvPr id="21" name="Freeform 5">
                <a:extLst>
                  <a:ext uri="{FF2B5EF4-FFF2-40B4-BE49-F238E27FC236}">
                    <a16:creationId xmlns:a16="http://schemas.microsoft.com/office/drawing/2014/main" id="{66D6A20C-68E4-2832-001D-9572826308BA}"/>
                  </a:ext>
                </a:extLst>
              </p:cNvPr>
              <p:cNvSpPr/>
              <p:nvPr/>
            </p:nvSpPr>
            <p:spPr>
              <a:xfrm>
                <a:off x="0" y="0"/>
                <a:ext cx="5065932" cy="561737"/>
              </a:xfrm>
              <a:custGeom>
                <a:avLst/>
                <a:gdLst/>
                <a:ahLst/>
                <a:cxnLst/>
                <a:rect l="l" t="t" r="r" b="b"/>
                <a:pathLst>
                  <a:path w="5065932" h="561737">
                    <a:moveTo>
                      <a:pt x="0" y="0"/>
                    </a:moveTo>
                    <a:lnTo>
                      <a:pt x="5065932" y="0"/>
                    </a:lnTo>
                    <a:lnTo>
                      <a:pt x="5065932" y="561737"/>
                    </a:lnTo>
                    <a:lnTo>
                      <a:pt x="0" y="561737"/>
                    </a:lnTo>
                    <a:close/>
                  </a:path>
                </a:pathLst>
              </a:custGeom>
              <a:solidFill>
                <a:srgbClr val="506D22"/>
              </a:solidFill>
            </p:spPr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147ED70E-756A-0142-14AC-14760C896612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065932" cy="609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C821203B-D85B-68C2-874D-8D130C393C5F}"/>
                </a:ext>
              </a:extLst>
            </p:cNvPr>
            <p:cNvSpPr txBox="1"/>
            <p:nvPr/>
          </p:nvSpPr>
          <p:spPr>
            <a:xfrm>
              <a:off x="9011460" y="28575"/>
              <a:ext cx="7533464" cy="813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36"/>
                </a:lnSpc>
              </a:pPr>
              <a:r>
                <a:rPr lang="en-US" sz="3424">
                  <a:solidFill>
                    <a:srgbClr val="FFFFFF"/>
                  </a:solidFill>
                  <a:latin typeface="Was MarinaNP"/>
                  <a:ea typeface="Was MarinaNP"/>
                  <a:cs typeface="Was MarinaNP"/>
                  <a:sym typeface="Was MarinaNP"/>
                </a:rPr>
                <a:t>ศูนย์ปฏิบัติการต่อต้านการทุจริต กระทรวงสาธารณสุข </a:t>
              </a:r>
            </a:p>
          </p:txBody>
        </p:sp>
      </p:grpSp>
      <p:sp>
        <p:nvSpPr>
          <p:cNvPr id="16" name="Freeform 10">
            <a:extLst>
              <a:ext uri="{FF2B5EF4-FFF2-40B4-BE49-F238E27FC236}">
                <a16:creationId xmlns:a16="http://schemas.microsoft.com/office/drawing/2014/main" id="{B1575457-DB30-3924-864C-9060DEC88633}"/>
              </a:ext>
            </a:extLst>
          </p:cNvPr>
          <p:cNvSpPr/>
          <p:nvPr/>
        </p:nvSpPr>
        <p:spPr>
          <a:xfrm>
            <a:off x="-3307455" y="5119255"/>
            <a:ext cx="5018135" cy="7617662"/>
          </a:xfrm>
          <a:custGeom>
            <a:avLst/>
            <a:gdLst/>
            <a:ahLst/>
            <a:cxnLst/>
            <a:rect l="l" t="t" r="r" b="b"/>
            <a:pathLst>
              <a:path w="5018135" h="7617662">
                <a:moveTo>
                  <a:pt x="0" y="0"/>
                </a:moveTo>
                <a:lnTo>
                  <a:pt x="5018134" y="0"/>
                </a:lnTo>
                <a:lnTo>
                  <a:pt x="5018134" y="7617662"/>
                </a:lnTo>
                <a:lnTo>
                  <a:pt x="0" y="76176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16695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73776-0F90-6F31-CEAA-3CF1C4D14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D9A6F11-58A3-3E3D-A0A1-61872C09E2A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33" b="-3333"/>
            </a:stretch>
          </a:blipFill>
        </p:spPr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A568F462-A980-71B9-B73E-6D072481B348}"/>
              </a:ext>
            </a:extLst>
          </p:cNvPr>
          <p:cNvSpPr/>
          <p:nvPr/>
        </p:nvSpPr>
        <p:spPr>
          <a:xfrm>
            <a:off x="0" y="9686893"/>
            <a:ext cx="18288000" cy="616042"/>
          </a:xfrm>
          <a:prstGeom prst="rect">
            <a:avLst/>
          </a:prstGeom>
          <a:solidFill>
            <a:srgbClr val="F8AC39"/>
          </a:solidFill>
        </p:spPr>
        <p:txBody>
          <a:bodyPr/>
          <a:lstStyle/>
          <a:p>
            <a:r>
              <a:rPr lang="en-US" sz="3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             </a:t>
            </a:r>
            <a:r>
              <a:rPr lang="th-TH" sz="3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สถาบันวิจัยระบบสาธารณสุข</a:t>
            </a:r>
            <a:r>
              <a:rPr lang="en-US" sz="3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                               </a:t>
            </a:r>
            <a:r>
              <a:rPr lang="en-US" sz="3600" dirty="0">
                <a:hlinkClick r:id="rId4"/>
              </a:rPr>
              <a:t>https://www.hsri.or.th/organize</a:t>
            </a:r>
            <a:br>
              <a:rPr lang="en-US" sz="3600" dirty="0"/>
            </a:br>
            <a:endParaRPr lang="th-TH" sz="3600" dirty="0"/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54E46E5-D0BF-BFB1-F07D-9C137E61AA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3084" y="2731523"/>
            <a:ext cx="8287860" cy="6470202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8A8E4E5-1D76-15CF-B48D-7676887628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784" y="3445681"/>
            <a:ext cx="6477842" cy="1473265"/>
          </a:xfrm>
          <a:prstGeom prst="rect">
            <a:avLst/>
          </a:prstGeom>
        </p:spPr>
      </p:pic>
      <p:sp>
        <p:nvSpPr>
          <p:cNvPr id="5" name="Freeform 8">
            <a:extLst>
              <a:ext uri="{FF2B5EF4-FFF2-40B4-BE49-F238E27FC236}">
                <a16:creationId xmlns:a16="http://schemas.microsoft.com/office/drawing/2014/main" id="{53CF142A-338B-D4B2-5D49-68BD8D161A05}"/>
              </a:ext>
            </a:extLst>
          </p:cNvPr>
          <p:cNvSpPr/>
          <p:nvPr/>
        </p:nvSpPr>
        <p:spPr>
          <a:xfrm rot="-613150">
            <a:off x="15448891" y="8157842"/>
            <a:ext cx="3387982" cy="3121392"/>
          </a:xfrm>
          <a:custGeom>
            <a:avLst/>
            <a:gdLst/>
            <a:ahLst/>
            <a:cxnLst/>
            <a:rect l="l" t="t" r="r" b="b"/>
            <a:pathLst>
              <a:path w="3982432" h="3962519">
                <a:moveTo>
                  <a:pt x="0" y="0"/>
                </a:moveTo>
                <a:lnTo>
                  <a:pt x="3982432" y="0"/>
                </a:lnTo>
                <a:lnTo>
                  <a:pt x="3982432" y="3962520"/>
                </a:lnTo>
                <a:lnTo>
                  <a:pt x="0" y="39625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1ECF91A7-AE45-D0B7-583F-6146A0029302}"/>
              </a:ext>
            </a:extLst>
          </p:cNvPr>
          <p:cNvSpPr/>
          <p:nvPr/>
        </p:nvSpPr>
        <p:spPr>
          <a:xfrm>
            <a:off x="-228600" y="5443626"/>
            <a:ext cx="2495205" cy="4876872"/>
          </a:xfrm>
          <a:custGeom>
            <a:avLst/>
            <a:gdLst/>
            <a:ahLst/>
            <a:cxnLst/>
            <a:rect l="l" t="t" r="r" b="b"/>
            <a:pathLst>
              <a:path w="2933010" h="6191051">
                <a:moveTo>
                  <a:pt x="0" y="0"/>
                </a:moveTo>
                <a:lnTo>
                  <a:pt x="2933010" y="0"/>
                </a:lnTo>
                <a:lnTo>
                  <a:pt x="2933010" y="6191051"/>
                </a:lnTo>
                <a:lnTo>
                  <a:pt x="0" y="61910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B660E75C-BEBE-B4CF-B52D-E2781CD4E39D}"/>
              </a:ext>
            </a:extLst>
          </p:cNvPr>
          <p:cNvSpPr/>
          <p:nvPr/>
        </p:nvSpPr>
        <p:spPr>
          <a:xfrm>
            <a:off x="495936" y="141696"/>
            <a:ext cx="2272774" cy="1224457"/>
          </a:xfrm>
          <a:custGeom>
            <a:avLst/>
            <a:gdLst/>
            <a:ahLst/>
            <a:cxnLst/>
            <a:rect l="l" t="t" r="r" b="b"/>
            <a:pathLst>
              <a:path w="2272774" h="1224457">
                <a:moveTo>
                  <a:pt x="0" y="0"/>
                </a:moveTo>
                <a:lnTo>
                  <a:pt x="2272774" y="0"/>
                </a:lnTo>
                <a:lnTo>
                  <a:pt x="2272774" y="1224457"/>
                </a:lnTo>
                <a:lnTo>
                  <a:pt x="0" y="12244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9B6726DC-5735-010F-6DE8-3446CC7D1577}"/>
              </a:ext>
            </a:extLst>
          </p:cNvPr>
          <p:cNvSpPr txBox="1"/>
          <p:nvPr/>
        </p:nvSpPr>
        <p:spPr>
          <a:xfrm>
            <a:off x="2998388" y="274197"/>
            <a:ext cx="16369940" cy="1649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8"/>
              </a:lnSpc>
            </a:pPr>
            <a:r>
              <a:rPr lang="en-US" sz="4898" b="1" spc="-240" dirty="0" err="1">
                <a:solidFill>
                  <a:srgbClr val="008445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หน่วยงานของรัฐในกำกับรัฐมนตรีว่าการกระทรวงสาธารณสุข</a:t>
            </a:r>
            <a:endParaRPr lang="en-US" sz="4898" b="1" spc="-240" dirty="0">
              <a:solidFill>
                <a:srgbClr val="008445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  <a:p>
            <a:pPr algn="l">
              <a:lnSpc>
                <a:spcPts val="5598"/>
              </a:lnSpc>
            </a:pPr>
            <a:endParaRPr lang="en-US" sz="4898" b="1" spc="-240" dirty="0">
              <a:solidFill>
                <a:srgbClr val="008445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0B66BD8E-DBCE-C85C-C0A2-A3465CF8B21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952542" y="-1581534"/>
            <a:ext cx="4670916" cy="467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10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26D3C-5C63-E690-6E9D-A00FFE32A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76C1968-AEE1-605D-783A-9F4A33A8A93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33" b="-3333"/>
            </a:stretch>
          </a:blipFill>
        </p:spPr>
      </p:sp>
      <p:sp>
        <p:nvSpPr>
          <p:cNvPr id="5" name="สี่เหลี่ยมผืนผ้า: มุมมน 44">
            <a:extLst>
              <a:ext uri="{FF2B5EF4-FFF2-40B4-BE49-F238E27FC236}">
                <a16:creationId xmlns:a16="http://schemas.microsoft.com/office/drawing/2014/main" id="{62F32721-52C0-B341-8497-82190058A40D}"/>
              </a:ext>
            </a:extLst>
          </p:cNvPr>
          <p:cNvSpPr/>
          <p:nvPr/>
        </p:nvSpPr>
        <p:spPr>
          <a:xfrm>
            <a:off x="1079104" y="3127277"/>
            <a:ext cx="2304256" cy="1024758"/>
          </a:xfrm>
          <a:prstGeom prst="roundRect">
            <a:avLst/>
          </a:prstGeom>
          <a:solidFill>
            <a:srgbClr val="80000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algn="ctr" defTabSz="1828800">
              <a:defRPr/>
            </a:pPr>
            <a:r>
              <a:rPr lang="th-TH" sz="4800" b="1" kern="0" dirty="0">
                <a:solidFill>
                  <a:prstClr val="white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ตัวอย่าง</a:t>
            </a:r>
          </a:p>
        </p:txBody>
      </p:sp>
      <p:pic>
        <p:nvPicPr>
          <p:cNvPr id="6" name="รูปภาพ 5">
            <a:hlinkClick r:id="rId4" action="ppaction://hlinkfile"/>
            <a:extLst>
              <a:ext uri="{FF2B5EF4-FFF2-40B4-BE49-F238E27FC236}">
                <a16:creationId xmlns:a16="http://schemas.microsoft.com/office/drawing/2014/main" id="{E7686768-6BCA-F71E-F697-ED556C57BF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871692"/>
            <a:ext cx="1238570" cy="123857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CC10034E-6FCB-DBB8-03FA-5622EA4709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568" y="2731523"/>
            <a:ext cx="12673408" cy="7555478"/>
          </a:xfrm>
          <a:prstGeom prst="rect">
            <a:avLst/>
          </a:prstGeom>
        </p:spPr>
      </p:pic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3599B185-FA10-CA7E-140F-C7BB6EDFD6EF}"/>
              </a:ext>
            </a:extLst>
          </p:cNvPr>
          <p:cNvSpPr txBox="1"/>
          <p:nvPr/>
        </p:nvSpPr>
        <p:spPr>
          <a:xfrm>
            <a:off x="1554372" y="8110262"/>
            <a:ext cx="4565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สถาบันวิจัยระบบสาธารณสุข</a:t>
            </a: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5F833D88-AD80-5D4B-C92D-9351FB0320DC}"/>
              </a:ext>
            </a:extLst>
          </p:cNvPr>
          <p:cNvSpPr/>
          <p:nvPr/>
        </p:nvSpPr>
        <p:spPr>
          <a:xfrm>
            <a:off x="495936" y="141696"/>
            <a:ext cx="2272774" cy="1224457"/>
          </a:xfrm>
          <a:custGeom>
            <a:avLst/>
            <a:gdLst/>
            <a:ahLst/>
            <a:cxnLst/>
            <a:rect l="l" t="t" r="r" b="b"/>
            <a:pathLst>
              <a:path w="2272774" h="1224457">
                <a:moveTo>
                  <a:pt x="0" y="0"/>
                </a:moveTo>
                <a:lnTo>
                  <a:pt x="2272774" y="0"/>
                </a:lnTo>
                <a:lnTo>
                  <a:pt x="2272774" y="1224457"/>
                </a:lnTo>
                <a:lnTo>
                  <a:pt x="0" y="12244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985662DF-4744-EC12-347C-56A0BF0EEE0B}"/>
              </a:ext>
            </a:extLst>
          </p:cNvPr>
          <p:cNvSpPr txBox="1"/>
          <p:nvPr/>
        </p:nvSpPr>
        <p:spPr>
          <a:xfrm>
            <a:off x="2998388" y="274197"/>
            <a:ext cx="16369940" cy="1649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8"/>
              </a:lnSpc>
            </a:pPr>
            <a:r>
              <a:rPr lang="en-US" sz="4898" b="1" spc="-240" dirty="0" err="1">
                <a:solidFill>
                  <a:srgbClr val="008445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หน่วยงานของรัฐในกำกับรัฐมนตรีว่าการกระทรวงสาธารณสุข</a:t>
            </a:r>
            <a:endParaRPr lang="en-US" sz="4898" b="1" spc="-240" dirty="0">
              <a:solidFill>
                <a:srgbClr val="008445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  <a:p>
            <a:pPr algn="l">
              <a:lnSpc>
                <a:spcPts val="5598"/>
              </a:lnSpc>
            </a:pPr>
            <a:endParaRPr lang="en-US" sz="4898" b="1" spc="-240" dirty="0">
              <a:solidFill>
                <a:srgbClr val="008445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</p:txBody>
      </p:sp>
      <p:pic>
        <p:nvPicPr>
          <p:cNvPr id="14" name="Picture 12">
            <a:extLst>
              <a:ext uri="{FF2B5EF4-FFF2-40B4-BE49-F238E27FC236}">
                <a16:creationId xmlns:a16="http://schemas.microsoft.com/office/drawing/2014/main" id="{32C5CC4D-FAE4-0B04-27EF-DCA6393D7A8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952542" y="-1581534"/>
            <a:ext cx="4670916" cy="4670916"/>
          </a:xfrm>
          <a:prstGeom prst="rect">
            <a:avLst/>
          </a:prstGeom>
        </p:spPr>
      </p:pic>
      <p:grpSp>
        <p:nvGrpSpPr>
          <p:cNvPr id="17" name="Group 3">
            <a:extLst>
              <a:ext uri="{FF2B5EF4-FFF2-40B4-BE49-F238E27FC236}">
                <a16:creationId xmlns:a16="http://schemas.microsoft.com/office/drawing/2014/main" id="{AFDD12CD-E7E1-5BF9-24ED-81C7F2D5987E}"/>
              </a:ext>
            </a:extLst>
          </p:cNvPr>
          <p:cNvGrpSpPr/>
          <p:nvPr/>
        </p:nvGrpSpPr>
        <p:grpSpPr>
          <a:xfrm>
            <a:off x="-382438" y="9675062"/>
            <a:ext cx="19234712" cy="2132845"/>
            <a:chOff x="0" y="0"/>
            <a:chExt cx="25646282" cy="2843793"/>
          </a:xfrm>
        </p:grpSpPr>
        <p:grpSp>
          <p:nvGrpSpPr>
            <p:cNvPr id="18" name="Group 4">
              <a:extLst>
                <a:ext uri="{FF2B5EF4-FFF2-40B4-BE49-F238E27FC236}">
                  <a16:creationId xmlns:a16="http://schemas.microsoft.com/office/drawing/2014/main" id="{7C4711D0-D51D-0A1F-7F9A-01E7522D2633}"/>
                </a:ext>
              </a:extLst>
            </p:cNvPr>
            <p:cNvGrpSpPr/>
            <p:nvPr/>
          </p:nvGrpSpPr>
          <p:grpSpPr>
            <a:xfrm>
              <a:off x="0" y="0"/>
              <a:ext cx="25646282" cy="2843793"/>
              <a:chOff x="0" y="0"/>
              <a:chExt cx="5065932" cy="561737"/>
            </a:xfrm>
          </p:grpSpPr>
          <p:sp>
            <p:nvSpPr>
              <p:cNvPr id="20" name="Freeform 5">
                <a:extLst>
                  <a:ext uri="{FF2B5EF4-FFF2-40B4-BE49-F238E27FC236}">
                    <a16:creationId xmlns:a16="http://schemas.microsoft.com/office/drawing/2014/main" id="{DB596734-52FD-8031-A9B0-8147A98E2005}"/>
                  </a:ext>
                </a:extLst>
              </p:cNvPr>
              <p:cNvSpPr/>
              <p:nvPr/>
            </p:nvSpPr>
            <p:spPr>
              <a:xfrm>
                <a:off x="0" y="0"/>
                <a:ext cx="5065932" cy="561737"/>
              </a:xfrm>
              <a:custGeom>
                <a:avLst/>
                <a:gdLst/>
                <a:ahLst/>
                <a:cxnLst/>
                <a:rect l="l" t="t" r="r" b="b"/>
                <a:pathLst>
                  <a:path w="5065932" h="561737">
                    <a:moveTo>
                      <a:pt x="0" y="0"/>
                    </a:moveTo>
                    <a:lnTo>
                      <a:pt x="5065932" y="0"/>
                    </a:lnTo>
                    <a:lnTo>
                      <a:pt x="5065932" y="561737"/>
                    </a:lnTo>
                    <a:lnTo>
                      <a:pt x="0" y="561737"/>
                    </a:lnTo>
                    <a:close/>
                  </a:path>
                </a:pathLst>
              </a:custGeom>
              <a:solidFill>
                <a:srgbClr val="506D22"/>
              </a:solidFill>
            </p:spPr>
          </p:sp>
          <p:sp>
            <p:nvSpPr>
              <p:cNvPr id="21" name="TextBox 6">
                <a:extLst>
                  <a:ext uri="{FF2B5EF4-FFF2-40B4-BE49-F238E27FC236}">
                    <a16:creationId xmlns:a16="http://schemas.microsoft.com/office/drawing/2014/main" id="{2448283E-B977-9D58-B977-AB1864094B8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065932" cy="609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9" name="TextBox 7">
              <a:extLst>
                <a:ext uri="{FF2B5EF4-FFF2-40B4-BE49-F238E27FC236}">
                  <a16:creationId xmlns:a16="http://schemas.microsoft.com/office/drawing/2014/main" id="{4DE39BA9-5143-BDED-FF7C-5DCF27550D84}"/>
                </a:ext>
              </a:extLst>
            </p:cNvPr>
            <p:cNvSpPr txBox="1"/>
            <p:nvPr/>
          </p:nvSpPr>
          <p:spPr>
            <a:xfrm>
              <a:off x="9011460" y="28575"/>
              <a:ext cx="7533464" cy="813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36"/>
                </a:lnSpc>
              </a:pPr>
              <a:r>
                <a:rPr lang="en-US" sz="3424">
                  <a:solidFill>
                    <a:srgbClr val="FFFFFF"/>
                  </a:solidFill>
                  <a:latin typeface="Was MarinaNP"/>
                  <a:ea typeface="Was MarinaNP"/>
                  <a:cs typeface="Was MarinaNP"/>
                  <a:sym typeface="Was MarinaNP"/>
                </a:rPr>
                <a:t>ศูนย์ปฏิบัติการต่อต้านการทุจริต กระทรวงสาธารณสุข </a:t>
              </a:r>
            </a:p>
          </p:txBody>
        </p:sp>
      </p:grpSp>
      <p:sp>
        <p:nvSpPr>
          <p:cNvPr id="16" name="Freeform 12">
            <a:extLst>
              <a:ext uri="{FF2B5EF4-FFF2-40B4-BE49-F238E27FC236}">
                <a16:creationId xmlns:a16="http://schemas.microsoft.com/office/drawing/2014/main" id="{B234D021-B917-92B8-342D-BD7454C09555}"/>
              </a:ext>
            </a:extLst>
          </p:cNvPr>
          <p:cNvSpPr/>
          <p:nvPr/>
        </p:nvSpPr>
        <p:spPr>
          <a:xfrm rot="1699051" flipH="1">
            <a:off x="-2219633" y="5143540"/>
            <a:ext cx="4439266" cy="6400615"/>
          </a:xfrm>
          <a:custGeom>
            <a:avLst/>
            <a:gdLst/>
            <a:ahLst/>
            <a:cxnLst/>
            <a:rect l="l" t="t" r="r" b="b"/>
            <a:pathLst>
              <a:path w="4439266" h="6400615">
                <a:moveTo>
                  <a:pt x="4439266" y="0"/>
                </a:moveTo>
                <a:lnTo>
                  <a:pt x="0" y="0"/>
                </a:lnTo>
                <a:lnTo>
                  <a:pt x="0" y="6400614"/>
                </a:lnTo>
                <a:lnTo>
                  <a:pt x="4439266" y="6400614"/>
                </a:lnTo>
                <a:lnTo>
                  <a:pt x="4439266" y="0"/>
                </a:lnTo>
                <a:close/>
              </a:path>
            </a:pathLst>
          </a:custGeom>
          <a:blipFill>
            <a:blip r:embed="rId10"/>
            <a:stretch>
              <a:fillRect t="-1066"/>
            </a:stretch>
          </a:blipFill>
        </p:spPr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7F150940-B6F7-641A-BF77-3FE0BF07E57A}"/>
              </a:ext>
            </a:extLst>
          </p:cNvPr>
          <p:cNvSpPr/>
          <p:nvPr/>
        </p:nvSpPr>
        <p:spPr>
          <a:xfrm rot="-2174329">
            <a:off x="16397337" y="7290775"/>
            <a:ext cx="2708224" cy="3904767"/>
          </a:xfrm>
          <a:custGeom>
            <a:avLst/>
            <a:gdLst/>
            <a:ahLst/>
            <a:cxnLst/>
            <a:rect l="l" t="t" r="r" b="b"/>
            <a:pathLst>
              <a:path w="2708224" h="3904767">
                <a:moveTo>
                  <a:pt x="0" y="0"/>
                </a:moveTo>
                <a:lnTo>
                  <a:pt x="2708225" y="0"/>
                </a:lnTo>
                <a:lnTo>
                  <a:pt x="2708225" y="3904768"/>
                </a:lnTo>
                <a:lnTo>
                  <a:pt x="0" y="39047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066"/>
            </a:stretch>
          </a:blipFill>
        </p:spPr>
      </p:sp>
    </p:spTree>
    <p:extLst>
      <p:ext uri="{BB962C8B-B14F-4D97-AF65-F5344CB8AC3E}">
        <p14:creationId xmlns:p14="http://schemas.microsoft.com/office/powerpoint/2010/main" val="31016597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3AF66-D2B3-FBAA-4369-D69734E3C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B5A8511-5B7E-8ABB-2455-03EE64E29A8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33" b="-3333"/>
            </a:stretch>
          </a:blipFill>
        </p:spPr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71564C9B-D545-1F3E-4619-392702267C7C}"/>
              </a:ext>
            </a:extLst>
          </p:cNvPr>
          <p:cNvSpPr/>
          <p:nvPr/>
        </p:nvSpPr>
        <p:spPr>
          <a:xfrm>
            <a:off x="0" y="9712035"/>
            <a:ext cx="18288000" cy="616042"/>
          </a:xfrm>
          <a:prstGeom prst="rect">
            <a:avLst/>
          </a:prstGeom>
          <a:solidFill>
            <a:srgbClr val="F8AC39"/>
          </a:solidFill>
        </p:spPr>
        <p:txBody>
          <a:bodyPr/>
          <a:lstStyle/>
          <a:p>
            <a:pPr algn="r"/>
            <a:r>
              <a:rPr lang="th-TH" sz="3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สถาบันการแพทย์ฉุกเฉินแห่งชาติ</a:t>
            </a:r>
            <a:r>
              <a:rPr lang="en-US" sz="3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                                                    </a:t>
            </a:r>
            <a:r>
              <a:rPr lang="en-US" sz="3600" b="1" dirty="0">
                <a:latin typeface="TH SarabunIT๙" panose="020B0500040200020003" pitchFamily="34" charset="-34"/>
                <a:cs typeface="TH SarabunIT๙" panose="020B0500040200020003" pitchFamily="34" charset="-34"/>
                <a:hlinkClick r:id="rId4"/>
              </a:rPr>
              <a:t>https://www.niems.go.th/1/SubWebsite/?id=1429</a:t>
            </a:r>
            <a:br>
              <a:rPr lang="en-US" sz="3600" dirty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br>
              <a:rPr lang="en-US" sz="3600" dirty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endParaRPr lang="th-TH" sz="3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ECE5E7E3-9635-FCAA-5BB2-3B31E84497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12355" y="2485176"/>
            <a:ext cx="5338758" cy="7201716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B3D6F2B-FBCF-547B-E155-9D079F2F26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784" y="5070109"/>
            <a:ext cx="8359076" cy="1592202"/>
          </a:xfrm>
          <a:prstGeom prst="rect">
            <a:avLst/>
          </a:prstGeom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797C8905-97A1-93F3-8627-87887FD16784}"/>
              </a:ext>
            </a:extLst>
          </p:cNvPr>
          <p:cNvSpPr/>
          <p:nvPr/>
        </p:nvSpPr>
        <p:spPr>
          <a:xfrm>
            <a:off x="495936" y="141696"/>
            <a:ext cx="2272774" cy="1224457"/>
          </a:xfrm>
          <a:custGeom>
            <a:avLst/>
            <a:gdLst/>
            <a:ahLst/>
            <a:cxnLst/>
            <a:rect l="l" t="t" r="r" b="b"/>
            <a:pathLst>
              <a:path w="2272774" h="1224457">
                <a:moveTo>
                  <a:pt x="0" y="0"/>
                </a:moveTo>
                <a:lnTo>
                  <a:pt x="2272774" y="0"/>
                </a:lnTo>
                <a:lnTo>
                  <a:pt x="2272774" y="1224457"/>
                </a:lnTo>
                <a:lnTo>
                  <a:pt x="0" y="12244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4F8C82BC-394E-2B5D-07F4-A33AA8E2F694}"/>
              </a:ext>
            </a:extLst>
          </p:cNvPr>
          <p:cNvSpPr txBox="1"/>
          <p:nvPr/>
        </p:nvSpPr>
        <p:spPr>
          <a:xfrm>
            <a:off x="2998388" y="274197"/>
            <a:ext cx="16369940" cy="1649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8"/>
              </a:lnSpc>
            </a:pPr>
            <a:r>
              <a:rPr lang="en-US" sz="4898" b="1" spc="-240" dirty="0" err="1">
                <a:solidFill>
                  <a:srgbClr val="008445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หน่วยงานของรัฐในกำกับรัฐมนตรีว่าการกระทรวงสาธารณสุข</a:t>
            </a:r>
            <a:endParaRPr lang="en-US" sz="4898" b="1" spc="-240" dirty="0">
              <a:solidFill>
                <a:srgbClr val="008445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  <a:p>
            <a:pPr algn="l">
              <a:lnSpc>
                <a:spcPts val="5598"/>
              </a:lnSpc>
            </a:pPr>
            <a:endParaRPr lang="en-US" sz="4898" b="1" spc="-240" dirty="0">
              <a:solidFill>
                <a:srgbClr val="008445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DC0901BE-EB21-0893-F83E-E01AFB2004B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952542" y="-1581534"/>
            <a:ext cx="4670916" cy="467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781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1A92D-AEBF-60A0-245A-64545A2E5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6DCA566-F5B1-C027-E4AA-F0FCD1EF11A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33" b="-3333"/>
            </a:stretch>
          </a:blipFill>
        </p:spPr>
      </p:sp>
      <p:sp>
        <p:nvSpPr>
          <p:cNvPr id="5" name="สี่เหลี่ยมผืนผ้า: มุมมน 44">
            <a:extLst>
              <a:ext uri="{FF2B5EF4-FFF2-40B4-BE49-F238E27FC236}">
                <a16:creationId xmlns:a16="http://schemas.microsoft.com/office/drawing/2014/main" id="{C501F90D-8D4F-07CC-4C7C-B6BDA3B41250}"/>
              </a:ext>
            </a:extLst>
          </p:cNvPr>
          <p:cNvSpPr/>
          <p:nvPr/>
        </p:nvSpPr>
        <p:spPr>
          <a:xfrm>
            <a:off x="1079104" y="3127277"/>
            <a:ext cx="2304256" cy="1024758"/>
          </a:xfrm>
          <a:prstGeom prst="roundRect">
            <a:avLst/>
          </a:prstGeom>
          <a:solidFill>
            <a:srgbClr val="80000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algn="ctr" defTabSz="1828800">
              <a:defRPr/>
            </a:pPr>
            <a:r>
              <a:rPr lang="th-TH" sz="4800" b="1" kern="0" dirty="0">
                <a:solidFill>
                  <a:prstClr val="white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ตัวอย่าง</a:t>
            </a:r>
          </a:p>
        </p:txBody>
      </p:sp>
      <p:pic>
        <p:nvPicPr>
          <p:cNvPr id="6" name="รูปภาพ 5">
            <a:hlinkClick r:id="rId4" action="ppaction://hlinkfile"/>
            <a:extLst>
              <a:ext uri="{FF2B5EF4-FFF2-40B4-BE49-F238E27FC236}">
                <a16:creationId xmlns:a16="http://schemas.microsoft.com/office/drawing/2014/main" id="{BA565914-C382-8109-624D-CD17EC9F25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08" y="7026440"/>
            <a:ext cx="1238570" cy="1238570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6CD8631-6C97-6A93-9C92-F21F5E74B3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348" y="1181100"/>
            <a:ext cx="11376973" cy="8045110"/>
          </a:xfrm>
          <a:prstGeom prst="rect">
            <a:avLst/>
          </a:prstGeom>
        </p:spPr>
      </p:pic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8B2E5BDF-8342-E4C2-9D13-555679B91D4F}"/>
              </a:ext>
            </a:extLst>
          </p:cNvPr>
          <p:cNvSpPr txBox="1"/>
          <p:nvPr/>
        </p:nvSpPr>
        <p:spPr>
          <a:xfrm>
            <a:off x="637292" y="8290732"/>
            <a:ext cx="5083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สถาบันการแพทย์ฉุกเฉินแห่งชาติ</a:t>
            </a: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94A72390-138A-2D8E-966C-47B9DFB7E0C1}"/>
              </a:ext>
            </a:extLst>
          </p:cNvPr>
          <p:cNvSpPr/>
          <p:nvPr/>
        </p:nvSpPr>
        <p:spPr>
          <a:xfrm>
            <a:off x="495936" y="141696"/>
            <a:ext cx="2272774" cy="1224457"/>
          </a:xfrm>
          <a:custGeom>
            <a:avLst/>
            <a:gdLst/>
            <a:ahLst/>
            <a:cxnLst/>
            <a:rect l="l" t="t" r="r" b="b"/>
            <a:pathLst>
              <a:path w="2272774" h="1224457">
                <a:moveTo>
                  <a:pt x="0" y="0"/>
                </a:moveTo>
                <a:lnTo>
                  <a:pt x="2272774" y="0"/>
                </a:lnTo>
                <a:lnTo>
                  <a:pt x="2272774" y="1224457"/>
                </a:lnTo>
                <a:lnTo>
                  <a:pt x="0" y="12244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A3178BC3-7953-6A77-14FB-5FF7AA0E8E27}"/>
              </a:ext>
            </a:extLst>
          </p:cNvPr>
          <p:cNvSpPr txBox="1"/>
          <p:nvPr/>
        </p:nvSpPr>
        <p:spPr>
          <a:xfrm>
            <a:off x="2998388" y="274197"/>
            <a:ext cx="16369940" cy="1649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8"/>
              </a:lnSpc>
            </a:pPr>
            <a:r>
              <a:rPr lang="en-US" sz="4898" b="1" spc="-240" dirty="0" err="1">
                <a:solidFill>
                  <a:srgbClr val="008445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หน่วยงานของรัฐในกำกับรัฐมนตรีว่าการกระทรวงสาธารณสุข</a:t>
            </a:r>
            <a:endParaRPr lang="en-US" sz="4898" b="1" spc="-240" dirty="0">
              <a:solidFill>
                <a:srgbClr val="008445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  <a:p>
            <a:pPr algn="l">
              <a:lnSpc>
                <a:spcPts val="5598"/>
              </a:lnSpc>
            </a:pPr>
            <a:endParaRPr lang="en-US" sz="4898" b="1" spc="-240" dirty="0">
              <a:solidFill>
                <a:srgbClr val="008445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979DAD0E-575B-3351-0363-0967A485913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952542" y="-1581534"/>
            <a:ext cx="4670916" cy="4670916"/>
          </a:xfrm>
          <a:prstGeom prst="rect">
            <a:avLst/>
          </a:prstGeom>
        </p:spPr>
      </p:pic>
      <p:grpSp>
        <p:nvGrpSpPr>
          <p:cNvPr id="10" name="Group 3">
            <a:extLst>
              <a:ext uri="{FF2B5EF4-FFF2-40B4-BE49-F238E27FC236}">
                <a16:creationId xmlns:a16="http://schemas.microsoft.com/office/drawing/2014/main" id="{8EE5603C-58DD-5E8B-0B00-B8CD42B4532E}"/>
              </a:ext>
            </a:extLst>
          </p:cNvPr>
          <p:cNvGrpSpPr/>
          <p:nvPr/>
        </p:nvGrpSpPr>
        <p:grpSpPr>
          <a:xfrm>
            <a:off x="-382438" y="9675062"/>
            <a:ext cx="19234712" cy="2132845"/>
            <a:chOff x="0" y="0"/>
            <a:chExt cx="25646282" cy="2843793"/>
          </a:xfrm>
        </p:grpSpPr>
        <p:grpSp>
          <p:nvGrpSpPr>
            <p:cNvPr id="11" name="Group 4">
              <a:extLst>
                <a:ext uri="{FF2B5EF4-FFF2-40B4-BE49-F238E27FC236}">
                  <a16:creationId xmlns:a16="http://schemas.microsoft.com/office/drawing/2014/main" id="{EAA1C1B5-407F-AD75-592F-8186D53CE0E9}"/>
                </a:ext>
              </a:extLst>
            </p:cNvPr>
            <p:cNvGrpSpPr/>
            <p:nvPr/>
          </p:nvGrpSpPr>
          <p:grpSpPr>
            <a:xfrm>
              <a:off x="0" y="0"/>
              <a:ext cx="25646282" cy="2843793"/>
              <a:chOff x="0" y="0"/>
              <a:chExt cx="5065932" cy="561737"/>
            </a:xfrm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82DCC92A-1A7F-8728-8BFA-0D13D578BBAA}"/>
                  </a:ext>
                </a:extLst>
              </p:cNvPr>
              <p:cNvSpPr/>
              <p:nvPr/>
            </p:nvSpPr>
            <p:spPr>
              <a:xfrm>
                <a:off x="0" y="0"/>
                <a:ext cx="5065932" cy="561737"/>
              </a:xfrm>
              <a:custGeom>
                <a:avLst/>
                <a:gdLst/>
                <a:ahLst/>
                <a:cxnLst/>
                <a:rect l="l" t="t" r="r" b="b"/>
                <a:pathLst>
                  <a:path w="5065932" h="561737">
                    <a:moveTo>
                      <a:pt x="0" y="0"/>
                    </a:moveTo>
                    <a:lnTo>
                      <a:pt x="5065932" y="0"/>
                    </a:lnTo>
                    <a:lnTo>
                      <a:pt x="5065932" y="561737"/>
                    </a:lnTo>
                    <a:lnTo>
                      <a:pt x="0" y="561737"/>
                    </a:lnTo>
                    <a:close/>
                  </a:path>
                </a:pathLst>
              </a:custGeom>
              <a:solidFill>
                <a:srgbClr val="506D22"/>
              </a:solidFill>
            </p:spPr>
          </p:sp>
          <p:sp>
            <p:nvSpPr>
              <p:cNvPr id="15" name="TextBox 6">
                <a:extLst>
                  <a:ext uri="{FF2B5EF4-FFF2-40B4-BE49-F238E27FC236}">
                    <a16:creationId xmlns:a16="http://schemas.microsoft.com/office/drawing/2014/main" id="{3C9B2A1C-C3DF-D571-C6E5-DB055C8BC92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065932" cy="609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30298A46-D025-A4EB-C7A5-68BB3B21C810}"/>
                </a:ext>
              </a:extLst>
            </p:cNvPr>
            <p:cNvSpPr txBox="1"/>
            <p:nvPr/>
          </p:nvSpPr>
          <p:spPr>
            <a:xfrm>
              <a:off x="9011460" y="28575"/>
              <a:ext cx="7533464" cy="813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36"/>
                </a:lnSpc>
              </a:pPr>
              <a:r>
                <a:rPr lang="en-US" sz="3424">
                  <a:solidFill>
                    <a:srgbClr val="FFFFFF"/>
                  </a:solidFill>
                  <a:latin typeface="Was MarinaNP"/>
                  <a:ea typeface="Was MarinaNP"/>
                  <a:cs typeface="Was MarinaNP"/>
                  <a:sym typeface="Was MarinaNP"/>
                </a:rPr>
                <a:t>ศูนย์ปฏิบัติการต่อต้านการทุจริต กระทรวงสาธารณสุข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3360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</p:sp>
      <p:sp>
        <p:nvSpPr>
          <p:cNvPr id="3" name="AutoShape 3"/>
          <p:cNvSpPr/>
          <p:nvPr/>
        </p:nvSpPr>
        <p:spPr>
          <a:xfrm flipH="1">
            <a:off x="0" y="1169849"/>
            <a:ext cx="4637528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3941373" y="266926"/>
            <a:ext cx="1826393" cy="1805846"/>
          </a:xfrm>
          <a:custGeom>
            <a:avLst/>
            <a:gdLst/>
            <a:ahLst/>
            <a:cxnLst/>
            <a:rect l="l" t="t" r="r" b="b"/>
            <a:pathLst>
              <a:path w="1826393" h="1805846">
                <a:moveTo>
                  <a:pt x="0" y="0"/>
                </a:moveTo>
                <a:lnTo>
                  <a:pt x="1826393" y="0"/>
                </a:lnTo>
                <a:lnTo>
                  <a:pt x="1826393" y="1805846"/>
                </a:lnTo>
                <a:lnTo>
                  <a:pt x="0" y="18058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382438" y="9675062"/>
            <a:ext cx="19234712" cy="2132845"/>
            <a:chOff x="0" y="0"/>
            <a:chExt cx="25646282" cy="2843793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5646282" cy="2843793"/>
              <a:chOff x="0" y="0"/>
              <a:chExt cx="5065932" cy="56173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065932" cy="561737"/>
              </a:xfrm>
              <a:custGeom>
                <a:avLst/>
                <a:gdLst/>
                <a:ahLst/>
                <a:cxnLst/>
                <a:rect l="l" t="t" r="r" b="b"/>
                <a:pathLst>
                  <a:path w="5065932" h="561737">
                    <a:moveTo>
                      <a:pt x="0" y="0"/>
                    </a:moveTo>
                    <a:lnTo>
                      <a:pt x="5065932" y="0"/>
                    </a:lnTo>
                    <a:lnTo>
                      <a:pt x="5065932" y="561737"/>
                    </a:lnTo>
                    <a:lnTo>
                      <a:pt x="0" y="561737"/>
                    </a:lnTo>
                    <a:close/>
                  </a:path>
                </a:pathLst>
              </a:custGeom>
              <a:solidFill>
                <a:srgbClr val="506D22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5065932" cy="609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9011460" y="28575"/>
              <a:ext cx="7533464" cy="813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36"/>
                </a:lnSpc>
              </a:pPr>
              <a:r>
                <a:rPr lang="en-US" sz="3424">
                  <a:solidFill>
                    <a:srgbClr val="FFFFFF"/>
                  </a:solidFill>
                  <a:latin typeface="Was MarinaNP"/>
                  <a:ea typeface="Was MarinaNP"/>
                  <a:cs typeface="Was MarinaNP"/>
                  <a:sym typeface="Was MarinaNP"/>
                </a:rPr>
                <a:t>ศูนย์ปฏิบัติการต่อต้านการทุจริต กระทรวงสาธารณสุข 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289110" y="2247103"/>
            <a:ext cx="17709780" cy="7542259"/>
          </a:xfrm>
          <a:custGeom>
            <a:avLst/>
            <a:gdLst/>
            <a:ahLst/>
            <a:cxnLst/>
            <a:rect l="l" t="t" r="r" b="b"/>
            <a:pathLst>
              <a:path w="17709780" h="7542259">
                <a:moveTo>
                  <a:pt x="0" y="0"/>
                </a:moveTo>
                <a:lnTo>
                  <a:pt x="17709780" y="0"/>
                </a:lnTo>
                <a:lnTo>
                  <a:pt x="17709780" y="7542259"/>
                </a:lnTo>
                <a:lnTo>
                  <a:pt x="0" y="75422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36" b="-336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002906" y="8169837"/>
            <a:ext cx="3895509" cy="2600252"/>
          </a:xfrm>
          <a:custGeom>
            <a:avLst/>
            <a:gdLst/>
            <a:ahLst/>
            <a:cxnLst/>
            <a:rect l="l" t="t" r="r" b="b"/>
            <a:pathLst>
              <a:path w="3895509" h="2600252">
                <a:moveTo>
                  <a:pt x="0" y="0"/>
                </a:moveTo>
                <a:lnTo>
                  <a:pt x="3895509" y="0"/>
                </a:lnTo>
                <a:lnTo>
                  <a:pt x="3895509" y="2600252"/>
                </a:lnTo>
                <a:lnTo>
                  <a:pt x="0" y="26002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843669" y="1274624"/>
            <a:ext cx="10415631" cy="822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5"/>
              </a:lnSpc>
            </a:pPr>
            <a:r>
              <a:rPr lang="en-US" sz="6125">
                <a:solidFill>
                  <a:srgbClr val="E35713"/>
                </a:solidFill>
                <a:latin typeface="Niramit"/>
                <a:ea typeface="Niramit"/>
                <a:cs typeface="Niramit"/>
                <a:sym typeface="Niramit"/>
              </a:rPr>
              <a:t>เป็นองค์กรคุณธรรมต้นแบบ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270878" y="419326"/>
            <a:ext cx="17654348" cy="920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80"/>
              </a:lnSpc>
            </a:pPr>
            <a:r>
              <a:rPr lang="en-US" sz="6980">
                <a:solidFill>
                  <a:srgbClr val="010101"/>
                </a:solidFill>
                <a:latin typeface="Niramit"/>
                <a:ea typeface="Niramit"/>
                <a:cs typeface="Niramit"/>
                <a:sym typeface="Niramit"/>
              </a:rPr>
              <a:t>การขับเคลื่อนการดำเนินงาน</a:t>
            </a:r>
          </a:p>
        </p:txBody>
      </p:sp>
      <p:sp>
        <p:nvSpPr>
          <p:cNvPr id="14" name="Freeform 14"/>
          <p:cNvSpPr/>
          <p:nvPr/>
        </p:nvSpPr>
        <p:spPr>
          <a:xfrm rot="2471973">
            <a:off x="-1570124" y="8187540"/>
            <a:ext cx="3842465" cy="2564845"/>
          </a:xfrm>
          <a:custGeom>
            <a:avLst/>
            <a:gdLst/>
            <a:ahLst/>
            <a:cxnLst/>
            <a:rect l="l" t="t" r="r" b="b"/>
            <a:pathLst>
              <a:path w="3842465" h="2564845">
                <a:moveTo>
                  <a:pt x="0" y="0"/>
                </a:moveTo>
                <a:lnTo>
                  <a:pt x="3842465" y="0"/>
                </a:lnTo>
                <a:lnTo>
                  <a:pt x="3842465" y="2564846"/>
                </a:lnTo>
                <a:lnTo>
                  <a:pt x="0" y="25648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4E205-0DD8-F719-CACD-D0FCA47C8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11F517E-9A98-B96C-F8C8-D5E6B7A0C45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33" b="-3333"/>
            </a:stretch>
          </a:blipFill>
        </p:spPr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DCD99C1C-F59C-062B-5B28-3BE920ED51FE}"/>
              </a:ext>
            </a:extLst>
          </p:cNvPr>
          <p:cNvSpPr/>
          <p:nvPr/>
        </p:nvSpPr>
        <p:spPr>
          <a:xfrm>
            <a:off x="0" y="9854509"/>
            <a:ext cx="18288000" cy="616042"/>
          </a:xfrm>
          <a:prstGeom prst="rect">
            <a:avLst/>
          </a:prstGeom>
          <a:solidFill>
            <a:srgbClr val="F8AC39"/>
          </a:solidFill>
        </p:spPr>
        <p:txBody>
          <a:bodyPr/>
          <a:lstStyle/>
          <a:p>
            <a:pPr defTabSz="1828800" latinLnBrk="1">
              <a:defRPr/>
            </a:pPr>
            <a:r>
              <a:rPr lang="th-TH" sz="3600" b="1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สถาบันวัคซีน</a:t>
            </a:r>
            <a:r>
              <a:rPr lang="en-US" sz="3600" b="1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   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rPr>
              <a:t>https://nvi.go.th/organization-chart/</a:t>
            </a:r>
            <a:endParaRPr lang="th-TH" sz="3600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91EC400-7152-3EA0-46C4-A40A874241C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-7839383" y="4693486"/>
            <a:ext cx="482848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46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E37CB95A-B9DC-B7E5-D9B7-7EC7607A4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9059" y="3575331"/>
            <a:ext cx="11949882" cy="5920668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DABC818E-5BAB-3C10-B158-C7B570587B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4794" y="2091046"/>
            <a:ext cx="4833376" cy="1074084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11F4F750-8519-9B6A-4EC0-AF44FE0A395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661306" y="-494983"/>
            <a:ext cx="4670916" cy="4670916"/>
          </a:xfrm>
          <a:prstGeom prst="rect">
            <a:avLst/>
          </a:prstGeom>
        </p:spPr>
      </p:pic>
      <p:sp>
        <p:nvSpPr>
          <p:cNvPr id="8" name="Freeform 11">
            <a:extLst>
              <a:ext uri="{FF2B5EF4-FFF2-40B4-BE49-F238E27FC236}">
                <a16:creationId xmlns:a16="http://schemas.microsoft.com/office/drawing/2014/main" id="{38A27CDD-DE08-26A3-AD62-C71A242AA8DC}"/>
              </a:ext>
            </a:extLst>
          </p:cNvPr>
          <p:cNvSpPr/>
          <p:nvPr/>
        </p:nvSpPr>
        <p:spPr>
          <a:xfrm rot="-2241366">
            <a:off x="14964843" y="-2968052"/>
            <a:ext cx="6517039" cy="5936103"/>
          </a:xfrm>
          <a:custGeom>
            <a:avLst/>
            <a:gdLst/>
            <a:ahLst/>
            <a:cxnLst/>
            <a:rect l="l" t="t" r="r" b="b"/>
            <a:pathLst>
              <a:path w="6517039" h="5936103">
                <a:moveTo>
                  <a:pt x="0" y="0"/>
                </a:moveTo>
                <a:lnTo>
                  <a:pt x="6517038" y="0"/>
                </a:lnTo>
                <a:lnTo>
                  <a:pt x="6517038" y="5936104"/>
                </a:lnTo>
                <a:lnTo>
                  <a:pt x="0" y="59361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D37C7BC8-18A4-F3B7-4B3F-51C2CC651FC5}"/>
              </a:ext>
            </a:extLst>
          </p:cNvPr>
          <p:cNvSpPr/>
          <p:nvPr/>
        </p:nvSpPr>
        <p:spPr>
          <a:xfrm rot="2220367" flipH="1">
            <a:off x="-2214184" y="1918486"/>
            <a:ext cx="3652955" cy="3327327"/>
          </a:xfrm>
          <a:custGeom>
            <a:avLst/>
            <a:gdLst/>
            <a:ahLst/>
            <a:cxnLst/>
            <a:rect l="l" t="t" r="r" b="b"/>
            <a:pathLst>
              <a:path w="3652955" h="3327327">
                <a:moveTo>
                  <a:pt x="3652955" y="0"/>
                </a:moveTo>
                <a:lnTo>
                  <a:pt x="0" y="0"/>
                </a:lnTo>
                <a:lnTo>
                  <a:pt x="0" y="3327327"/>
                </a:lnTo>
                <a:lnTo>
                  <a:pt x="3652955" y="3327327"/>
                </a:lnTo>
                <a:lnTo>
                  <a:pt x="365295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F75BFBED-087C-5B99-9BE1-DE296E932045}"/>
              </a:ext>
            </a:extLst>
          </p:cNvPr>
          <p:cNvSpPr txBox="1"/>
          <p:nvPr/>
        </p:nvSpPr>
        <p:spPr>
          <a:xfrm>
            <a:off x="445934" y="791001"/>
            <a:ext cx="14875842" cy="1644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6">
              <a:lnSpc>
                <a:spcPts val="7000"/>
              </a:lnSpc>
              <a:defRPr/>
            </a:pPr>
            <a:r>
              <a:rPr lang="th-TH" altLang="en-US" sz="5200" b="1" dirty="0">
                <a:solidFill>
                  <a:srgbClr val="0070C0"/>
                </a:solidFill>
                <a:latin typeface="เอฟซี ซับเจค" panose="020B0604020202020204" charset="-34"/>
                <a:cs typeface="เอฟซี ซับเจค" panose="020B0604020202020204" charset="-34"/>
              </a:rPr>
              <a:t>หลักการส่งเสริมและพัฒนาองค์กรคุณธรรมต้นแบบ</a:t>
            </a:r>
          </a:p>
          <a:p>
            <a:pPr algn="l">
              <a:lnSpc>
                <a:spcPts val="5598"/>
              </a:lnSpc>
            </a:pPr>
            <a:endParaRPr lang="en-US" sz="5200" b="1" spc="-240" dirty="0">
              <a:solidFill>
                <a:srgbClr val="0070C0"/>
              </a:solidFill>
              <a:latin typeface="เอฟซี ซับเจค" panose="020B0604020202020204" charset="-34"/>
              <a:ea typeface="เอฟซี ซับเจค Bold"/>
              <a:cs typeface="เอฟซี ซับเจค" panose="020B0604020202020204" charset="-34"/>
              <a:sym typeface="เอฟซี ซับเจค Bold"/>
            </a:endParaRPr>
          </a:p>
        </p:txBody>
      </p:sp>
      <p:pic>
        <p:nvPicPr>
          <p:cNvPr id="14" name="Picture 12">
            <a:extLst>
              <a:ext uri="{FF2B5EF4-FFF2-40B4-BE49-F238E27FC236}">
                <a16:creationId xmlns:a16="http://schemas.microsoft.com/office/drawing/2014/main" id="{7ECA9ACE-65AB-5C51-BAEF-84812BA718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745595" y="-1581534"/>
            <a:ext cx="4670916" cy="467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502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B2FD4-3D97-64A0-8BAE-73DE5BBFC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069B759-B698-2592-69D9-2FE2824B211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33" b="-3333"/>
            </a:stretch>
          </a:blipFill>
        </p:spPr>
      </p:sp>
      <p:sp>
        <p:nvSpPr>
          <p:cNvPr id="5" name="สี่เหลี่ยมผืนผ้า: มุมมน 44">
            <a:extLst>
              <a:ext uri="{FF2B5EF4-FFF2-40B4-BE49-F238E27FC236}">
                <a16:creationId xmlns:a16="http://schemas.microsoft.com/office/drawing/2014/main" id="{085A8B0D-578F-A285-3360-229D6A11A1B4}"/>
              </a:ext>
            </a:extLst>
          </p:cNvPr>
          <p:cNvSpPr/>
          <p:nvPr/>
        </p:nvSpPr>
        <p:spPr>
          <a:xfrm>
            <a:off x="1079104" y="3127277"/>
            <a:ext cx="2304256" cy="1024758"/>
          </a:xfrm>
          <a:prstGeom prst="roundRect">
            <a:avLst/>
          </a:prstGeom>
          <a:solidFill>
            <a:srgbClr val="80000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algn="ctr" defTabSz="1828800">
              <a:defRPr/>
            </a:pPr>
            <a:r>
              <a:rPr lang="th-TH" sz="4800" b="1" kern="0" dirty="0">
                <a:solidFill>
                  <a:prstClr val="white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ตัวอย่าง</a:t>
            </a:r>
          </a:p>
        </p:txBody>
      </p:sp>
      <p:pic>
        <p:nvPicPr>
          <p:cNvPr id="6" name="รูปภาพ 5">
            <a:hlinkClick r:id="rId4" action="ppaction://hlinkfile"/>
            <a:extLst>
              <a:ext uri="{FF2B5EF4-FFF2-40B4-BE49-F238E27FC236}">
                <a16:creationId xmlns:a16="http://schemas.microsoft.com/office/drawing/2014/main" id="{BC986994-3630-7E21-CAC4-E3F7B2D58B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313" y="7040491"/>
            <a:ext cx="1238570" cy="123857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87FDA6B0-5EA0-D40E-EE0A-E6644EC062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600" y="2695228"/>
            <a:ext cx="11953328" cy="7344816"/>
          </a:xfrm>
          <a:prstGeom prst="rect">
            <a:avLst/>
          </a:prstGeom>
        </p:spPr>
      </p:pic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05B9C48C-A037-67FF-A7EA-818A974AD0D4}"/>
              </a:ext>
            </a:extLst>
          </p:cNvPr>
          <p:cNvSpPr txBox="1"/>
          <p:nvPr/>
        </p:nvSpPr>
        <p:spPr>
          <a:xfrm>
            <a:off x="1943200" y="8311852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สถาบันวัคซีนแห่งชาติ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8CCEA6A5-BC01-BD1B-DF77-24D8B4FD8FB3}"/>
              </a:ext>
            </a:extLst>
          </p:cNvPr>
          <p:cNvGrpSpPr/>
          <p:nvPr/>
        </p:nvGrpSpPr>
        <p:grpSpPr>
          <a:xfrm>
            <a:off x="-382438" y="9675062"/>
            <a:ext cx="19234712" cy="2132845"/>
            <a:chOff x="0" y="0"/>
            <a:chExt cx="25646282" cy="2843793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4636BC54-1323-176E-5E2C-4643DEAA9FFA}"/>
                </a:ext>
              </a:extLst>
            </p:cNvPr>
            <p:cNvGrpSpPr/>
            <p:nvPr/>
          </p:nvGrpSpPr>
          <p:grpSpPr>
            <a:xfrm>
              <a:off x="0" y="0"/>
              <a:ext cx="25646282" cy="2843793"/>
              <a:chOff x="0" y="0"/>
              <a:chExt cx="5065932" cy="561737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51D5DFEC-BDF7-8F4B-0CFE-222A502D00F1}"/>
                  </a:ext>
                </a:extLst>
              </p:cNvPr>
              <p:cNvSpPr/>
              <p:nvPr/>
            </p:nvSpPr>
            <p:spPr>
              <a:xfrm>
                <a:off x="0" y="0"/>
                <a:ext cx="5065932" cy="561737"/>
              </a:xfrm>
              <a:custGeom>
                <a:avLst/>
                <a:gdLst/>
                <a:ahLst/>
                <a:cxnLst/>
                <a:rect l="l" t="t" r="r" b="b"/>
                <a:pathLst>
                  <a:path w="5065932" h="561737">
                    <a:moveTo>
                      <a:pt x="0" y="0"/>
                    </a:moveTo>
                    <a:lnTo>
                      <a:pt x="5065932" y="0"/>
                    </a:lnTo>
                    <a:lnTo>
                      <a:pt x="5065932" y="561737"/>
                    </a:lnTo>
                    <a:lnTo>
                      <a:pt x="0" y="561737"/>
                    </a:lnTo>
                    <a:close/>
                  </a:path>
                </a:pathLst>
              </a:custGeom>
              <a:solidFill>
                <a:srgbClr val="506D22"/>
              </a:solidFill>
            </p:spPr>
          </p:sp>
          <p:sp>
            <p:nvSpPr>
              <p:cNvPr id="11" name="TextBox 6">
                <a:extLst>
                  <a:ext uri="{FF2B5EF4-FFF2-40B4-BE49-F238E27FC236}">
                    <a16:creationId xmlns:a16="http://schemas.microsoft.com/office/drawing/2014/main" id="{7D70FB47-2554-53BA-0C1C-73D21055F622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065932" cy="609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FB226268-1957-8017-6EF6-26A498CF6C6F}"/>
                </a:ext>
              </a:extLst>
            </p:cNvPr>
            <p:cNvSpPr txBox="1"/>
            <p:nvPr/>
          </p:nvSpPr>
          <p:spPr>
            <a:xfrm>
              <a:off x="9011460" y="28575"/>
              <a:ext cx="7533464" cy="813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36"/>
                </a:lnSpc>
              </a:pPr>
              <a:r>
                <a:rPr lang="en-US" sz="3424">
                  <a:solidFill>
                    <a:srgbClr val="FFFFFF"/>
                  </a:solidFill>
                  <a:latin typeface="Was MarinaNP"/>
                  <a:ea typeface="Was MarinaNP"/>
                  <a:cs typeface="Was MarinaNP"/>
                  <a:sym typeface="Was MarinaNP"/>
                </a:rPr>
                <a:t>ศูนย์ปฏิบัติการต่อต้านการทุจริต กระทรวงสาธารณสุข </a:t>
              </a:r>
            </a:p>
          </p:txBody>
        </p:sp>
      </p:grpSp>
      <p:sp>
        <p:nvSpPr>
          <p:cNvPr id="13" name="Freeform 8">
            <a:extLst>
              <a:ext uri="{FF2B5EF4-FFF2-40B4-BE49-F238E27FC236}">
                <a16:creationId xmlns:a16="http://schemas.microsoft.com/office/drawing/2014/main" id="{B0178BDF-5671-34C0-1F83-40DB24E554B2}"/>
              </a:ext>
            </a:extLst>
          </p:cNvPr>
          <p:cNvSpPr/>
          <p:nvPr/>
        </p:nvSpPr>
        <p:spPr>
          <a:xfrm>
            <a:off x="495936" y="141696"/>
            <a:ext cx="2272774" cy="1224457"/>
          </a:xfrm>
          <a:custGeom>
            <a:avLst/>
            <a:gdLst/>
            <a:ahLst/>
            <a:cxnLst/>
            <a:rect l="l" t="t" r="r" b="b"/>
            <a:pathLst>
              <a:path w="2272774" h="1224457">
                <a:moveTo>
                  <a:pt x="0" y="0"/>
                </a:moveTo>
                <a:lnTo>
                  <a:pt x="2272774" y="0"/>
                </a:lnTo>
                <a:lnTo>
                  <a:pt x="2272774" y="1224457"/>
                </a:lnTo>
                <a:lnTo>
                  <a:pt x="0" y="12244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AC909BBB-0D5F-88C5-A2CE-A0C01286D779}"/>
              </a:ext>
            </a:extLst>
          </p:cNvPr>
          <p:cNvSpPr txBox="1"/>
          <p:nvPr/>
        </p:nvSpPr>
        <p:spPr>
          <a:xfrm>
            <a:off x="2998388" y="274197"/>
            <a:ext cx="16369940" cy="1649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8"/>
              </a:lnSpc>
            </a:pPr>
            <a:r>
              <a:rPr lang="en-US" sz="4898" b="1" spc="-240" dirty="0" err="1">
                <a:solidFill>
                  <a:srgbClr val="008445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หน่วยงานของรัฐในกำกับรัฐมนตรีว่าการกระทรวงสาธารณสุข</a:t>
            </a:r>
            <a:endParaRPr lang="en-US" sz="4898" b="1" spc="-240" dirty="0">
              <a:solidFill>
                <a:srgbClr val="008445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  <a:p>
            <a:pPr algn="l">
              <a:lnSpc>
                <a:spcPts val="5598"/>
              </a:lnSpc>
            </a:pPr>
            <a:endParaRPr lang="en-US" sz="4898" b="1" spc="-240" dirty="0">
              <a:solidFill>
                <a:srgbClr val="008445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2DC70EC4-9A94-2711-D6EF-8EA3D916DA5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952542" y="-1581534"/>
            <a:ext cx="4670916" cy="467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977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4B7AE-D961-087C-0B6F-D16738AC2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3411E46-068A-38BF-BE46-2EC3FB2181F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33" b="-3333"/>
            </a:stretch>
          </a:blipFill>
        </p:spPr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0EAF217E-E0FF-1956-1D27-5F0338D048E9}"/>
              </a:ext>
            </a:extLst>
          </p:cNvPr>
          <p:cNvSpPr/>
          <p:nvPr/>
        </p:nvSpPr>
        <p:spPr>
          <a:xfrm>
            <a:off x="52814" y="9854509"/>
            <a:ext cx="18288000" cy="616042"/>
          </a:xfrm>
          <a:prstGeom prst="rect">
            <a:avLst/>
          </a:prstGeom>
          <a:solidFill>
            <a:srgbClr val="F8AC39"/>
          </a:solidFill>
        </p:spPr>
        <p:txBody>
          <a:bodyPr/>
          <a:lstStyle/>
          <a:p>
            <a:pPr defTabSz="1828800" latinLnBrk="1">
              <a:defRPr/>
            </a:pPr>
            <a:r>
              <a:rPr lang="th-TH" sz="3600" b="1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โรงพยาบาลบ้านแพ้ว</a:t>
            </a:r>
            <a:r>
              <a:rPr lang="en-US" sz="3600" b="1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  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  <a:hlinkClick r:id="rId4"/>
              </a:rPr>
              <a:t>https://www.bphosp.or.th/PPC67/04.02.pdfF</a:t>
            </a:r>
            <a:endParaRPr lang="en-US" sz="3600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  <a:p>
            <a:pPr defTabSz="1828800" latinLnBrk="1">
              <a:defRPr/>
            </a:pPr>
            <a:br>
              <a:rPr lang="en-US" sz="3600" dirty="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rPr>
            </a:br>
            <a:endParaRPr lang="th-TH" sz="3600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31518BE-C82A-589C-8572-79AA3B158D9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-7839383" y="4693486"/>
            <a:ext cx="482848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46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A8FFB9DC-BD79-4179-D0FF-F1C67B744E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5728" y="2839244"/>
            <a:ext cx="10709836" cy="7015264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863C4966-FB1D-2611-E1A0-5E2B480F4D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436" y="4693484"/>
            <a:ext cx="5149824" cy="1232812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AB5A464D-9E4D-529B-A84B-C9844A6CFE44}"/>
              </a:ext>
            </a:extLst>
          </p:cNvPr>
          <p:cNvSpPr/>
          <p:nvPr/>
        </p:nvSpPr>
        <p:spPr>
          <a:xfrm rot="-10800000">
            <a:off x="-605072" y="-680679"/>
            <a:ext cx="4683166" cy="4226557"/>
          </a:xfrm>
          <a:custGeom>
            <a:avLst/>
            <a:gdLst/>
            <a:ahLst/>
            <a:cxnLst/>
            <a:rect l="l" t="t" r="r" b="b"/>
            <a:pathLst>
              <a:path w="4683166" h="4226557">
                <a:moveTo>
                  <a:pt x="0" y="0"/>
                </a:moveTo>
                <a:lnTo>
                  <a:pt x="4683166" y="0"/>
                </a:lnTo>
                <a:lnTo>
                  <a:pt x="4683166" y="4226557"/>
                </a:lnTo>
                <a:lnTo>
                  <a:pt x="0" y="42265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81D3EDBA-6D35-196A-A013-CB2DF648022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36804" y="1263654"/>
            <a:ext cx="3614930" cy="3633096"/>
          </a:xfrm>
          <a:prstGeom prst="rect">
            <a:avLst/>
          </a:prstGeom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49BEFD50-515C-6099-5D98-1DF0435D14B7}"/>
              </a:ext>
            </a:extLst>
          </p:cNvPr>
          <p:cNvSpPr txBox="1"/>
          <p:nvPr/>
        </p:nvSpPr>
        <p:spPr>
          <a:xfrm>
            <a:off x="1521168" y="1026144"/>
            <a:ext cx="17221200" cy="1667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6">
              <a:lnSpc>
                <a:spcPts val="7000"/>
              </a:lnSpc>
              <a:defRPr/>
            </a:pPr>
            <a:r>
              <a:rPr lang="th-TH" altLang="en-US" sz="6000" b="1" dirty="0">
                <a:solidFill>
                  <a:srgbClr val="0070C0"/>
                </a:solidFill>
                <a:latin typeface="เอฟซี ซับเจค" panose="020B0604020202020204" charset="-34"/>
                <a:cs typeface="เอฟซี ซับเจค" panose="020B0604020202020204" charset="-34"/>
              </a:rPr>
              <a:t>หลักการส่งเสริมและพัฒนาองค์กรคุณธรรมต้นแบบ</a:t>
            </a:r>
          </a:p>
          <a:p>
            <a:pPr algn="l">
              <a:lnSpc>
                <a:spcPts val="5598"/>
              </a:lnSpc>
            </a:pPr>
            <a:endParaRPr lang="en-US" sz="6000" b="1" spc="-240" dirty="0">
              <a:solidFill>
                <a:srgbClr val="0070C0"/>
              </a:solidFill>
              <a:latin typeface="เอฟซี ซับเจค" panose="020B0604020202020204" charset="-34"/>
              <a:ea typeface="เอฟซี ซับเจค Bold"/>
              <a:cs typeface="เอฟซี ซับเจค" panose="020B0604020202020204" charset="-34"/>
              <a:sym typeface="เอฟซี ซับเจค Bold"/>
            </a:endParaRPr>
          </a:p>
        </p:txBody>
      </p:sp>
    </p:spTree>
    <p:extLst>
      <p:ext uri="{BB962C8B-B14F-4D97-AF65-F5344CB8AC3E}">
        <p14:creationId xmlns:p14="http://schemas.microsoft.com/office/powerpoint/2010/main" val="11639452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B5613-9009-8AE5-CC14-5B0019824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1757E4-B496-7DDF-2114-AB3347D2A80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33" b="-3333"/>
            </a:stretch>
          </a:blipFill>
        </p:spPr>
      </p:sp>
      <p:sp>
        <p:nvSpPr>
          <p:cNvPr id="5" name="สี่เหลี่ยมผืนผ้า: มุมมน 44">
            <a:extLst>
              <a:ext uri="{FF2B5EF4-FFF2-40B4-BE49-F238E27FC236}">
                <a16:creationId xmlns:a16="http://schemas.microsoft.com/office/drawing/2014/main" id="{49291CAA-F184-8937-119D-24365A03ABE7}"/>
              </a:ext>
            </a:extLst>
          </p:cNvPr>
          <p:cNvSpPr/>
          <p:nvPr/>
        </p:nvSpPr>
        <p:spPr>
          <a:xfrm>
            <a:off x="1079104" y="3127277"/>
            <a:ext cx="2304256" cy="1024758"/>
          </a:xfrm>
          <a:prstGeom prst="roundRect">
            <a:avLst/>
          </a:prstGeom>
          <a:solidFill>
            <a:srgbClr val="80000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algn="ctr" defTabSz="1828800">
              <a:defRPr/>
            </a:pPr>
            <a:r>
              <a:rPr lang="th-TH" sz="4800" b="1" kern="0" dirty="0">
                <a:solidFill>
                  <a:prstClr val="white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ตัวอย่าง</a:t>
            </a:r>
          </a:p>
        </p:txBody>
      </p:sp>
      <p:pic>
        <p:nvPicPr>
          <p:cNvPr id="6" name="รูปภาพ 5">
            <a:hlinkClick r:id="rId4" action="ppaction://hlinkfile"/>
            <a:extLst>
              <a:ext uri="{FF2B5EF4-FFF2-40B4-BE49-F238E27FC236}">
                <a16:creationId xmlns:a16="http://schemas.microsoft.com/office/drawing/2014/main" id="{B0EBE0AC-8498-D5FC-F044-98CD4728D8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528" y="4870084"/>
            <a:ext cx="1238570" cy="1238570"/>
          </a:xfrm>
          <a:prstGeom prst="rect">
            <a:avLst/>
          </a:prstGeom>
        </p:spPr>
      </p:pic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B304F8BB-28DB-8FF7-3395-A91C14028085}"/>
              </a:ext>
            </a:extLst>
          </p:cNvPr>
          <p:cNvSpPr txBox="1"/>
          <p:nvPr/>
        </p:nvSpPr>
        <p:spPr>
          <a:xfrm>
            <a:off x="1184534" y="6342355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DB Adman X" panose="02000506090000020004" pitchFamily="2" charset="-34"/>
                <a:cs typeface="DB Adman X" panose="02000506090000020004" pitchFamily="2" charset="-34"/>
              </a:rPr>
              <a:t>โรงพยาบาลบ้านแพ้ว</a:t>
            </a: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30A337EE-83B5-05C2-3E3F-93729A62D4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420" y="1385203"/>
            <a:ext cx="12331809" cy="8946836"/>
          </a:xfrm>
          <a:prstGeom prst="rect">
            <a:avLst/>
          </a:prstGeom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EE000FB5-B91A-6B2A-6786-82828F6B2DC2}"/>
              </a:ext>
            </a:extLst>
          </p:cNvPr>
          <p:cNvSpPr/>
          <p:nvPr/>
        </p:nvSpPr>
        <p:spPr>
          <a:xfrm>
            <a:off x="495936" y="141696"/>
            <a:ext cx="2272774" cy="1224457"/>
          </a:xfrm>
          <a:custGeom>
            <a:avLst/>
            <a:gdLst/>
            <a:ahLst/>
            <a:cxnLst/>
            <a:rect l="l" t="t" r="r" b="b"/>
            <a:pathLst>
              <a:path w="2272774" h="1224457">
                <a:moveTo>
                  <a:pt x="0" y="0"/>
                </a:moveTo>
                <a:lnTo>
                  <a:pt x="2272774" y="0"/>
                </a:lnTo>
                <a:lnTo>
                  <a:pt x="2272774" y="1224457"/>
                </a:lnTo>
                <a:lnTo>
                  <a:pt x="0" y="12244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8E000597-4553-6411-8CB3-3BB814E56FFB}"/>
              </a:ext>
            </a:extLst>
          </p:cNvPr>
          <p:cNvSpPr txBox="1"/>
          <p:nvPr/>
        </p:nvSpPr>
        <p:spPr>
          <a:xfrm>
            <a:off x="2998388" y="274197"/>
            <a:ext cx="16369940" cy="1649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8"/>
              </a:lnSpc>
            </a:pPr>
            <a:r>
              <a:rPr lang="en-US" sz="4898" spc="-240" dirty="0" err="1">
                <a:solidFill>
                  <a:srgbClr val="008445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หน่วยงานของรัฐในกำกับรัฐมนตรีว่าการกระทรวงสาธารณสุข</a:t>
            </a:r>
            <a:endParaRPr lang="en-US" sz="4898" spc="-240" dirty="0">
              <a:solidFill>
                <a:srgbClr val="008445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  <a:p>
            <a:pPr algn="l">
              <a:lnSpc>
                <a:spcPts val="5598"/>
              </a:lnSpc>
            </a:pPr>
            <a:endParaRPr lang="en-US" sz="4898" spc="-240" dirty="0">
              <a:solidFill>
                <a:srgbClr val="008445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55963B3D-F32B-8C14-A8FB-B020CD0F6B2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952542" y="-1581534"/>
            <a:ext cx="4670916" cy="4670916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2E9AF806-AB81-A98F-5555-450E581556D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593776" y="1065204"/>
            <a:ext cx="2381873" cy="2167504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8A752B04-5255-D7FE-6D6C-3188C4561942}"/>
              </a:ext>
            </a:extLst>
          </p:cNvPr>
          <p:cNvSpPr/>
          <p:nvPr/>
        </p:nvSpPr>
        <p:spPr>
          <a:xfrm>
            <a:off x="9584897" y="6909363"/>
            <a:ext cx="8665003" cy="3422676"/>
          </a:xfrm>
          <a:custGeom>
            <a:avLst/>
            <a:gdLst/>
            <a:ahLst/>
            <a:cxnLst/>
            <a:rect l="l" t="t" r="r" b="b"/>
            <a:pathLst>
              <a:path w="8665003" h="3422676">
                <a:moveTo>
                  <a:pt x="0" y="0"/>
                </a:moveTo>
                <a:lnTo>
                  <a:pt x="8665004" y="0"/>
                </a:lnTo>
                <a:lnTo>
                  <a:pt x="8665004" y="3422676"/>
                </a:lnTo>
                <a:lnTo>
                  <a:pt x="0" y="34226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27000"/>
            </a:blip>
            <a:stretch>
              <a:fillRect/>
            </a:stretch>
          </a:blipFill>
        </p:spPr>
      </p:sp>
      <p:grpSp>
        <p:nvGrpSpPr>
          <p:cNvPr id="15" name="Group 3">
            <a:extLst>
              <a:ext uri="{FF2B5EF4-FFF2-40B4-BE49-F238E27FC236}">
                <a16:creationId xmlns:a16="http://schemas.microsoft.com/office/drawing/2014/main" id="{55FF431F-F1A2-B164-CEE2-D8D86C487CD7}"/>
              </a:ext>
            </a:extLst>
          </p:cNvPr>
          <p:cNvGrpSpPr/>
          <p:nvPr/>
        </p:nvGrpSpPr>
        <p:grpSpPr>
          <a:xfrm>
            <a:off x="-382438" y="9675062"/>
            <a:ext cx="19234712" cy="2132845"/>
            <a:chOff x="0" y="0"/>
            <a:chExt cx="25646282" cy="2843793"/>
          </a:xfrm>
        </p:grpSpPr>
        <p:grpSp>
          <p:nvGrpSpPr>
            <p:cNvPr id="16" name="Group 4">
              <a:extLst>
                <a:ext uri="{FF2B5EF4-FFF2-40B4-BE49-F238E27FC236}">
                  <a16:creationId xmlns:a16="http://schemas.microsoft.com/office/drawing/2014/main" id="{6E67D7C8-4E45-1811-8895-EAD5D422871D}"/>
                </a:ext>
              </a:extLst>
            </p:cNvPr>
            <p:cNvGrpSpPr/>
            <p:nvPr/>
          </p:nvGrpSpPr>
          <p:grpSpPr>
            <a:xfrm>
              <a:off x="0" y="0"/>
              <a:ext cx="25646282" cy="2843793"/>
              <a:chOff x="0" y="0"/>
              <a:chExt cx="5065932" cy="561737"/>
            </a:xfrm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758FDC52-D9CE-E1A1-D43B-B7186CC92541}"/>
                  </a:ext>
                </a:extLst>
              </p:cNvPr>
              <p:cNvSpPr/>
              <p:nvPr/>
            </p:nvSpPr>
            <p:spPr>
              <a:xfrm>
                <a:off x="0" y="0"/>
                <a:ext cx="5065932" cy="561737"/>
              </a:xfrm>
              <a:custGeom>
                <a:avLst/>
                <a:gdLst/>
                <a:ahLst/>
                <a:cxnLst/>
                <a:rect l="l" t="t" r="r" b="b"/>
                <a:pathLst>
                  <a:path w="5065932" h="561737">
                    <a:moveTo>
                      <a:pt x="0" y="0"/>
                    </a:moveTo>
                    <a:lnTo>
                      <a:pt x="5065932" y="0"/>
                    </a:lnTo>
                    <a:lnTo>
                      <a:pt x="5065932" y="561737"/>
                    </a:lnTo>
                    <a:lnTo>
                      <a:pt x="0" y="561737"/>
                    </a:lnTo>
                    <a:close/>
                  </a:path>
                </a:pathLst>
              </a:custGeom>
              <a:solidFill>
                <a:srgbClr val="506D22"/>
              </a:solidFill>
            </p:spPr>
          </p:sp>
          <p:sp>
            <p:nvSpPr>
              <p:cNvPr id="19" name="TextBox 6">
                <a:extLst>
                  <a:ext uri="{FF2B5EF4-FFF2-40B4-BE49-F238E27FC236}">
                    <a16:creationId xmlns:a16="http://schemas.microsoft.com/office/drawing/2014/main" id="{A6453401-2D59-1047-FE43-AB8BDC61344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065932" cy="609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24FEC237-7AA5-1A71-AB8E-913FE8E25B9A}"/>
                </a:ext>
              </a:extLst>
            </p:cNvPr>
            <p:cNvSpPr txBox="1"/>
            <p:nvPr/>
          </p:nvSpPr>
          <p:spPr>
            <a:xfrm>
              <a:off x="9011460" y="28575"/>
              <a:ext cx="7533464" cy="813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36"/>
                </a:lnSpc>
              </a:pPr>
              <a:r>
                <a:rPr lang="en-US" sz="3424">
                  <a:solidFill>
                    <a:srgbClr val="FFFFFF"/>
                  </a:solidFill>
                  <a:latin typeface="Was MarinaNP"/>
                  <a:ea typeface="Was MarinaNP"/>
                  <a:cs typeface="Was MarinaNP"/>
                  <a:sym typeface="Was MarinaNP"/>
                </a:rPr>
                <a:t>ศูนย์ปฏิบัติการต่อต้านการทุจริต กระทรวงสาธารณสุข </a:t>
              </a:r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8CBA7237-5E66-861B-2000-63657D09FDC3}"/>
              </a:ext>
            </a:extLst>
          </p:cNvPr>
          <p:cNvSpPr/>
          <p:nvPr/>
        </p:nvSpPr>
        <p:spPr>
          <a:xfrm>
            <a:off x="-502632" y="6950106"/>
            <a:ext cx="3602730" cy="3577577"/>
          </a:xfrm>
          <a:custGeom>
            <a:avLst/>
            <a:gdLst/>
            <a:ahLst/>
            <a:cxnLst/>
            <a:rect l="l" t="t" r="r" b="b"/>
            <a:pathLst>
              <a:path w="5904908" h="5875384">
                <a:moveTo>
                  <a:pt x="0" y="0"/>
                </a:moveTo>
                <a:lnTo>
                  <a:pt x="5904908" y="0"/>
                </a:lnTo>
                <a:lnTo>
                  <a:pt x="5904908" y="5875384"/>
                </a:lnTo>
                <a:lnTo>
                  <a:pt x="0" y="58753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412041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2EBA0-1F3C-E419-99EB-EF44B61C7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7501DBF3-79AE-7191-90CB-9AE0E27636D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33" b="-3333"/>
            </a:stretch>
          </a:blipFill>
        </p:spPr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FAB2B403-9586-CB31-5C20-1E10F87D4032}"/>
              </a:ext>
            </a:extLst>
          </p:cNvPr>
          <p:cNvSpPr/>
          <p:nvPr/>
        </p:nvSpPr>
        <p:spPr>
          <a:xfrm>
            <a:off x="19050" y="9670958"/>
            <a:ext cx="6695728" cy="616042"/>
          </a:xfrm>
          <a:prstGeom prst="rect">
            <a:avLst/>
          </a:prstGeom>
          <a:solidFill>
            <a:srgbClr val="F8AC39"/>
          </a:solidFill>
        </p:spPr>
        <p:txBody>
          <a:bodyPr/>
          <a:lstStyle/>
          <a:p>
            <a:pPr defTabSz="1828800" latinLnBrk="1">
              <a:defRPr/>
            </a:pPr>
            <a:endParaRPr lang="th-TH" sz="3600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ED97800-BEAF-60ED-901C-9459CB62124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-7839383" y="4693486"/>
            <a:ext cx="482848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46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A9299FEA-F058-EC5D-7077-F9A37F4BDE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753"/>
          <a:stretch/>
        </p:blipFill>
        <p:spPr>
          <a:xfrm>
            <a:off x="8059294" y="1550755"/>
            <a:ext cx="8900418" cy="7859945"/>
          </a:xfrm>
          <a:prstGeom prst="rect">
            <a:avLst/>
          </a:prstGeom>
        </p:spPr>
      </p:pic>
      <p:sp>
        <p:nvSpPr>
          <p:cNvPr id="7" name="AutoShape 4">
            <a:extLst>
              <a:ext uri="{FF2B5EF4-FFF2-40B4-BE49-F238E27FC236}">
                <a16:creationId xmlns:a16="http://schemas.microsoft.com/office/drawing/2014/main" id="{28CD4A62-A85D-BB56-4B79-E74D4C1C5FB4}"/>
              </a:ext>
            </a:extLst>
          </p:cNvPr>
          <p:cNvSpPr/>
          <p:nvPr/>
        </p:nvSpPr>
        <p:spPr>
          <a:xfrm>
            <a:off x="6695728" y="9670958"/>
            <a:ext cx="11491812" cy="616042"/>
          </a:xfrm>
          <a:prstGeom prst="rect">
            <a:avLst/>
          </a:prstGeom>
          <a:solidFill>
            <a:srgbClr val="F8AC39"/>
          </a:solidFill>
        </p:spPr>
        <p:txBody>
          <a:bodyPr/>
          <a:lstStyle/>
          <a:p>
            <a:pPr defTabSz="1828800" latinLnBrk="1">
              <a:defRPr/>
            </a:pPr>
            <a:endParaRPr lang="th-TH" sz="3600" dirty="0"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73B4E7AC-D1D3-4EEC-94D7-CEBBE09ACC60}"/>
              </a:ext>
            </a:extLst>
          </p:cNvPr>
          <p:cNvSpPr/>
          <p:nvPr/>
        </p:nvSpPr>
        <p:spPr>
          <a:xfrm rot="-10800000">
            <a:off x="-605072" y="-680679"/>
            <a:ext cx="4683166" cy="4226557"/>
          </a:xfrm>
          <a:custGeom>
            <a:avLst/>
            <a:gdLst/>
            <a:ahLst/>
            <a:cxnLst/>
            <a:rect l="l" t="t" r="r" b="b"/>
            <a:pathLst>
              <a:path w="4683166" h="4226557">
                <a:moveTo>
                  <a:pt x="0" y="0"/>
                </a:moveTo>
                <a:lnTo>
                  <a:pt x="4683166" y="0"/>
                </a:lnTo>
                <a:lnTo>
                  <a:pt x="4683166" y="4226557"/>
                </a:lnTo>
                <a:lnTo>
                  <a:pt x="0" y="42265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ADB274C8-DCD6-52AC-86AF-1FB45FB4A45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36804" y="1263654"/>
            <a:ext cx="3614930" cy="3633096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5F85DD43-D5CE-6F18-9375-C9674C151408}"/>
              </a:ext>
            </a:extLst>
          </p:cNvPr>
          <p:cNvSpPr txBox="1"/>
          <p:nvPr/>
        </p:nvSpPr>
        <p:spPr>
          <a:xfrm>
            <a:off x="1521169" y="619346"/>
            <a:ext cx="17221200" cy="1667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6">
              <a:lnSpc>
                <a:spcPts val="7000"/>
              </a:lnSpc>
              <a:defRPr/>
            </a:pPr>
            <a:r>
              <a:rPr lang="th-TH" altLang="en-US" sz="6000" b="1" dirty="0">
                <a:solidFill>
                  <a:srgbClr val="0070C0"/>
                </a:solidFill>
                <a:latin typeface="เอฟซี ซับเจค" panose="020B0604020202020204" charset="-34"/>
                <a:cs typeface="เอฟซี ซับเจค" panose="020B0604020202020204" charset="-34"/>
              </a:rPr>
              <a:t>หลักการส่งเสริมและพัฒนาองค์กรคุณธรรมต้นแบบ</a:t>
            </a:r>
          </a:p>
          <a:p>
            <a:pPr algn="l">
              <a:lnSpc>
                <a:spcPts val="5598"/>
              </a:lnSpc>
            </a:pPr>
            <a:endParaRPr lang="en-US" sz="6000" b="1" spc="-240" dirty="0">
              <a:solidFill>
                <a:srgbClr val="0070C0"/>
              </a:solidFill>
              <a:latin typeface="เอฟซี ซับเจค" panose="020B0604020202020204" charset="-34"/>
              <a:ea typeface="เอฟซี ซับเจค Bold"/>
              <a:cs typeface="เอฟซี ซับเจค" panose="020B0604020202020204" charset="-34"/>
              <a:sym typeface="เอฟซี ซับเจค Bold"/>
            </a:endParaRPr>
          </a:p>
        </p:txBody>
      </p:sp>
      <p:pic>
        <p:nvPicPr>
          <p:cNvPr id="13" name="รูปภาพ 12" descr="รูปภาพประกอบด้วย สัญลักษณ์, กราฟิก, เครื่องหมาย, วงกลม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1F7AF024-B7B1-EE6C-0B1D-2226D40312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098" y="2693267"/>
            <a:ext cx="5527271" cy="3208715"/>
          </a:xfrm>
          <a:prstGeom prst="rect">
            <a:avLst/>
          </a:pr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9B20D0F0-4932-3724-FF96-A3553FB99CB8}"/>
              </a:ext>
            </a:extLst>
          </p:cNvPr>
          <p:cNvSpPr/>
          <p:nvPr/>
        </p:nvSpPr>
        <p:spPr>
          <a:xfrm>
            <a:off x="100460" y="5630355"/>
            <a:ext cx="4426459" cy="5357287"/>
          </a:xfrm>
          <a:custGeom>
            <a:avLst/>
            <a:gdLst/>
            <a:ahLst/>
            <a:cxnLst/>
            <a:rect l="l" t="t" r="r" b="b"/>
            <a:pathLst>
              <a:path w="4426459" h="5357287">
                <a:moveTo>
                  <a:pt x="0" y="0"/>
                </a:moveTo>
                <a:lnTo>
                  <a:pt x="4426458" y="0"/>
                </a:lnTo>
                <a:lnTo>
                  <a:pt x="4426458" y="5357288"/>
                </a:lnTo>
                <a:lnTo>
                  <a:pt x="0" y="53572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7DAF6221-D240-3A0B-4CDF-6D43780EEB6A}"/>
              </a:ext>
            </a:extLst>
          </p:cNvPr>
          <p:cNvSpPr txBox="1"/>
          <p:nvPr/>
        </p:nvSpPr>
        <p:spPr>
          <a:xfrm>
            <a:off x="5621255" y="9797902"/>
            <a:ext cx="241458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 latinLnBrk="1">
              <a:defRPr/>
            </a:pPr>
            <a:r>
              <a:rPr lang="th-TH" sz="2400" dirty="0">
                <a:solidFill>
                  <a:prstClr val="black"/>
                </a:solidFill>
                <a:latin typeface="เอฟซี ซับเจค" panose="020B0604020202020204" charset="-34"/>
                <a:cs typeface="เอฟซี ซับเจค" panose="020B0604020202020204" charset="-34"/>
              </a:rPr>
              <a:t>สถาบันรับรองคุณภาพสถานพยาบาล (องค์การมหาชน)</a:t>
            </a:r>
            <a:r>
              <a:rPr lang="en-US" sz="2400" dirty="0">
                <a:solidFill>
                  <a:prstClr val="black"/>
                </a:solidFill>
                <a:latin typeface="เอฟซี ซับเจค" panose="020B0604020202020204" charset="-34"/>
                <a:cs typeface="เอฟซี ซับเจค" panose="020B0604020202020204" charset="-34"/>
              </a:rPr>
              <a:t>  </a:t>
            </a:r>
            <a:endParaRPr lang="th-TH" sz="2400" dirty="0">
              <a:solidFill>
                <a:prstClr val="black"/>
              </a:solidFill>
              <a:latin typeface="เอฟซี ซับเจค" panose="020B0604020202020204" charset="-34"/>
              <a:cs typeface="เอฟซี ซับเจค" panose="020B0604020202020204" charset="-34"/>
            </a:endParaRPr>
          </a:p>
        </p:txBody>
      </p:sp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5B116BE3-ED37-25BC-68D3-0F6CB281AD56}"/>
              </a:ext>
            </a:extLst>
          </p:cNvPr>
          <p:cNvSpPr txBox="1"/>
          <p:nvPr/>
        </p:nvSpPr>
        <p:spPr>
          <a:xfrm>
            <a:off x="12666746" y="9736346"/>
            <a:ext cx="241458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 latinLnBrk="1">
              <a:defRPr/>
            </a:pPr>
            <a:r>
              <a:rPr lang="en-US" sz="3200" dirty="0">
                <a:latin typeface="เอฟซี ซับเจค" panose="020B0604020202020204" charset="-34"/>
                <a:cs typeface="เอฟซี ซับเจค" panose="020B0604020202020204" charset="-34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https://moph.cc/HiqiI3Yqq</a:t>
            </a:r>
            <a:endParaRPr lang="en-US" sz="3200" dirty="0">
              <a:latin typeface="เอฟซี ซับเจค" panose="020B0604020202020204" charset="-34"/>
              <a:cs typeface="เอฟซี ซับเจค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987171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045DA-C62F-B3F2-2156-FE9FE26E9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BFA5ECE-B3C6-AC20-38FC-022649D0C47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33" b="-3333"/>
            </a:stretch>
          </a:blipFill>
        </p:spPr>
      </p:sp>
      <p:sp>
        <p:nvSpPr>
          <p:cNvPr id="5" name="สี่เหลี่ยมผืนผ้า: มุมมน 44">
            <a:extLst>
              <a:ext uri="{FF2B5EF4-FFF2-40B4-BE49-F238E27FC236}">
                <a16:creationId xmlns:a16="http://schemas.microsoft.com/office/drawing/2014/main" id="{FAFD3D77-390C-72C8-C593-F880E7ADF39E}"/>
              </a:ext>
            </a:extLst>
          </p:cNvPr>
          <p:cNvSpPr/>
          <p:nvPr/>
        </p:nvSpPr>
        <p:spPr>
          <a:xfrm>
            <a:off x="1079104" y="3127277"/>
            <a:ext cx="2304256" cy="1024758"/>
          </a:xfrm>
          <a:prstGeom prst="roundRect">
            <a:avLst/>
          </a:prstGeom>
          <a:solidFill>
            <a:srgbClr val="80000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algn="ctr" defTabSz="1828800">
              <a:defRPr/>
            </a:pPr>
            <a:r>
              <a:rPr lang="th-TH" sz="4800" b="1" kern="0" dirty="0">
                <a:solidFill>
                  <a:prstClr val="white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ตัวอย่าง</a:t>
            </a:r>
          </a:p>
        </p:txBody>
      </p:sp>
      <p:pic>
        <p:nvPicPr>
          <p:cNvPr id="6" name="รูปภาพ 5">
            <a:hlinkClick r:id="rId4" action="ppaction://hlinkfile"/>
            <a:extLst>
              <a:ext uri="{FF2B5EF4-FFF2-40B4-BE49-F238E27FC236}">
                <a16:creationId xmlns:a16="http://schemas.microsoft.com/office/drawing/2014/main" id="{5C3E73A2-5A03-7381-9DAC-97950EEF89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13" y="6532437"/>
            <a:ext cx="1238570" cy="1238570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299C8386-C514-4DD1-E5C1-7B3526AF4D91}"/>
              </a:ext>
            </a:extLst>
          </p:cNvPr>
          <p:cNvSpPr txBox="1"/>
          <p:nvPr/>
        </p:nvSpPr>
        <p:spPr>
          <a:xfrm>
            <a:off x="14051" y="7892466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สถาบันรับรองคุณภาพสถานพยาบาล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8B52B68E-FC3C-3896-526B-89D14E2708F1}"/>
              </a:ext>
            </a:extLst>
          </p:cNvPr>
          <p:cNvSpPr/>
          <p:nvPr/>
        </p:nvSpPr>
        <p:spPr>
          <a:xfrm>
            <a:off x="495936" y="141696"/>
            <a:ext cx="2272774" cy="1224457"/>
          </a:xfrm>
          <a:custGeom>
            <a:avLst/>
            <a:gdLst/>
            <a:ahLst/>
            <a:cxnLst/>
            <a:rect l="l" t="t" r="r" b="b"/>
            <a:pathLst>
              <a:path w="2272774" h="1224457">
                <a:moveTo>
                  <a:pt x="0" y="0"/>
                </a:moveTo>
                <a:lnTo>
                  <a:pt x="2272774" y="0"/>
                </a:lnTo>
                <a:lnTo>
                  <a:pt x="2272774" y="1224457"/>
                </a:lnTo>
                <a:lnTo>
                  <a:pt x="0" y="12244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C65A3676-6B0C-B07F-3C7B-85671642350D}"/>
              </a:ext>
            </a:extLst>
          </p:cNvPr>
          <p:cNvSpPr txBox="1"/>
          <p:nvPr/>
        </p:nvSpPr>
        <p:spPr>
          <a:xfrm>
            <a:off x="2998388" y="274197"/>
            <a:ext cx="16369940" cy="1649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8"/>
              </a:lnSpc>
            </a:pPr>
            <a:r>
              <a:rPr lang="en-US" sz="4898" spc="-240" dirty="0" err="1">
                <a:solidFill>
                  <a:srgbClr val="008445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หน่วยงานของรัฐในกำกับรัฐมนตรีว่าการกระทรวงสาธารณสุข</a:t>
            </a:r>
            <a:endParaRPr lang="en-US" sz="4898" spc="-240" dirty="0">
              <a:solidFill>
                <a:srgbClr val="008445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  <a:p>
            <a:pPr algn="l">
              <a:lnSpc>
                <a:spcPts val="5598"/>
              </a:lnSpc>
            </a:pPr>
            <a:endParaRPr lang="en-US" sz="4898" spc="-240" dirty="0">
              <a:solidFill>
                <a:srgbClr val="008445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871E9BF4-00C4-6E7F-0EFD-7D793416E75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952542" y="-1581534"/>
            <a:ext cx="4670916" cy="4670916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D3F8C019-1C9D-117E-6D2A-3F3681D9365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593776" y="1065204"/>
            <a:ext cx="2381873" cy="2167504"/>
          </a:xfrm>
          <a:prstGeom prst="rect">
            <a:avLst/>
          </a:prstGeom>
        </p:spPr>
      </p:pic>
      <p:grpSp>
        <p:nvGrpSpPr>
          <p:cNvPr id="11" name="Group 3">
            <a:extLst>
              <a:ext uri="{FF2B5EF4-FFF2-40B4-BE49-F238E27FC236}">
                <a16:creationId xmlns:a16="http://schemas.microsoft.com/office/drawing/2014/main" id="{4A7F605A-29C4-C1EF-76C4-663293A8218F}"/>
              </a:ext>
            </a:extLst>
          </p:cNvPr>
          <p:cNvGrpSpPr/>
          <p:nvPr/>
        </p:nvGrpSpPr>
        <p:grpSpPr>
          <a:xfrm>
            <a:off x="-382438" y="9675062"/>
            <a:ext cx="19234712" cy="2132845"/>
            <a:chOff x="0" y="0"/>
            <a:chExt cx="25646282" cy="2843793"/>
          </a:xfrm>
        </p:grpSpPr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132682CE-C9B9-8F6D-810F-4AC95D79F2BC}"/>
                </a:ext>
              </a:extLst>
            </p:cNvPr>
            <p:cNvGrpSpPr/>
            <p:nvPr/>
          </p:nvGrpSpPr>
          <p:grpSpPr>
            <a:xfrm>
              <a:off x="0" y="0"/>
              <a:ext cx="25646282" cy="2843793"/>
              <a:chOff x="0" y="0"/>
              <a:chExt cx="5065932" cy="561737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0E6F3BA6-B8E7-0A51-F49A-B68EDF33A445}"/>
                  </a:ext>
                </a:extLst>
              </p:cNvPr>
              <p:cNvSpPr/>
              <p:nvPr/>
            </p:nvSpPr>
            <p:spPr>
              <a:xfrm>
                <a:off x="0" y="0"/>
                <a:ext cx="5065932" cy="561737"/>
              </a:xfrm>
              <a:custGeom>
                <a:avLst/>
                <a:gdLst/>
                <a:ahLst/>
                <a:cxnLst/>
                <a:rect l="l" t="t" r="r" b="b"/>
                <a:pathLst>
                  <a:path w="5065932" h="561737">
                    <a:moveTo>
                      <a:pt x="0" y="0"/>
                    </a:moveTo>
                    <a:lnTo>
                      <a:pt x="5065932" y="0"/>
                    </a:lnTo>
                    <a:lnTo>
                      <a:pt x="5065932" y="561737"/>
                    </a:lnTo>
                    <a:lnTo>
                      <a:pt x="0" y="561737"/>
                    </a:lnTo>
                    <a:close/>
                  </a:path>
                </a:pathLst>
              </a:custGeom>
              <a:solidFill>
                <a:srgbClr val="506D22"/>
              </a:solidFill>
            </p:spPr>
          </p:sp>
          <p:sp>
            <p:nvSpPr>
              <p:cNvPr id="16" name="TextBox 6">
                <a:extLst>
                  <a:ext uri="{FF2B5EF4-FFF2-40B4-BE49-F238E27FC236}">
                    <a16:creationId xmlns:a16="http://schemas.microsoft.com/office/drawing/2014/main" id="{F160C03F-990E-F9CA-4509-B8286207BEB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065932" cy="609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800FCCDE-C610-04C0-AB93-4AE0ED78C232}"/>
                </a:ext>
              </a:extLst>
            </p:cNvPr>
            <p:cNvSpPr txBox="1"/>
            <p:nvPr/>
          </p:nvSpPr>
          <p:spPr>
            <a:xfrm>
              <a:off x="9011460" y="28575"/>
              <a:ext cx="7533464" cy="813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36"/>
                </a:lnSpc>
              </a:pPr>
              <a:r>
                <a:rPr lang="en-US" sz="3424">
                  <a:solidFill>
                    <a:srgbClr val="FFFFFF"/>
                  </a:solidFill>
                  <a:latin typeface="Was MarinaNP"/>
                  <a:ea typeface="Was MarinaNP"/>
                  <a:cs typeface="Was MarinaNP"/>
                  <a:sym typeface="Was MarinaNP"/>
                </a:rPr>
                <a:t>ศูนย์ปฏิบัติการต่อต้านการทุจริต กระทรวงสาธารณสุข </a:t>
              </a:r>
            </a:p>
          </p:txBody>
        </p:sp>
      </p:grpSp>
      <p:graphicFrame>
        <p:nvGraphicFramePr>
          <p:cNvPr id="17" name="วัตถุ 16">
            <a:extLst>
              <a:ext uri="{FF2B5EF4-FFF2-40B4-BE49-F238E27FC236}">
                <a16:creationId xmlns:a16="http://schemas.microsoft.com/office/drawing/2014/main" id="{19B9DBB7-7BF3-F42C-DA02-AF461BA45D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5507277"/>
              </p:ext>
            </p:extLst>
          </p:nvPr>
        </p:nvGraphicFramePr>
        <p:xfrm>
          <a:off x="5784771" y="1385203"/>
          <a:ext cx="11606599" cy="7601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0" imgW="8020080" imgH="5667480" progId="Acrobat.Document.11">
                  <p:embed/>
                </p:oleObj>
              </mc:Choice>
              <mc:Fallback>
                <p:oleObj name="Acrobat Document" r:id="rId10" imgW="8020080" imgH="5667480" progId="Acrobat.Document.11">
                  <p:embed/>
                  <p:pic>
                    <p:nvPicPr>
                      <p:cNvPr id="2" name="วัตถุ 1">
                        <a:extLst>
                          <a:ext uri="{FF2B5EF4-FFF2-40B4-BE49-F238E27FC236}">
                            <a16:creationId xmlns:a16="http://schemas.microsoft.com/office/drawing/2014/main" id="{A260E1B0-13A2-13DB-BED4-030F4FE42D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784771" y="1385203"/>
                        <a:ext cx="11606599" cy="76010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07433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E7E90-903C-CEF2-BEAA-4536C484B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A6E8FB22-20F0-E195-8EAB-C37354DBC31F}"/>
              </a:ext>
            </a:extLst>
          </p:cNvPr>
          <p:cNvSpPr/>
          <p:nvPr/>
        </p:nvSpPr>
        <p:spPr>
          <a:xfrm>
            <a:off x="0" y="-24494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33" b="-3333"/>
            </a:stretch>
          </a:blipFill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CCA3AF1-AAD5-65E4-23E4-32C4A4BDB60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-7839383" y="4693486"/>
            <a:ext cx="482848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46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53B8DB5-F636-B8CF-4733-6B751A928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140" y="2280793"/>
            <a:ext cx="12845700" cy="7315748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DEF34174-3696-71C1-8F1C-75E4BAE1DB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3329" y="1328456"/>
            <a:ext cx="4683167" cy="995997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F3812308-5B15-4849-DC4B-4132D17444B8}"/>
              </a:ext>
            </a:extLst>
          </p:cNvPr>
          <p:cNvSpPr/>
          <p:nvPr/>
        </p:nvSpPr>
        <p:spPr>
          <a:xfrm rot="-10800000">
            <a:off x="-605072" y="-680679"/>
            <a:ext cx="4683166" cy="4226557"/>
          </a:xfrm>
          <a:custGeom>
            <a:avLst/>
            <a:gdLst/>
            <a:ahLst/>
            <a:cxnLst/>
            <a:rect l="l" t="t" r="r" b="b"/>
            <a:pathLst>
              <a:path w="4683166" h="4226557">
                <a:moveTo>
                  <a:pt x="0" y="0"/>
                </a:moveTo>
                <a:lnTo>
                  <a:pt x="4683166" y="0"/>
                </a:lnTo>
                <a:lnTo>
                  <a:pt x="4683166" y="4226557"/>
                </a:lnTo>
                <a:lnTo>
                  <a:pt x="0" y="42265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0886BA02-6E91-BEFB-DCF5-FA325994708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129640" y="1265464"/>
            <a:ext cx="3614930" cy="3633096"/>
          </a:xfrm>
          <a:prstGeom prst="rect">
            <a:avLst/>
          </a:prstGeom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7AF86849-14C9-99FB-271B-2F93BFC968A4}"/>
              </a:ext>
            </a:extLst>
          </p:cNvPr>
          <p:cNvSpPr txBox="1"/>
          <p:nvPr/>
        </p:nvSpPr>
        <p:spPr>
          <a:xfrm>
            <a:off x="1652822" y="431902"/>
            <a:ext cx="17221200" cy="1667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6">
              <a:lnSpc>
                <a:spcPts val="7000"/>
              </a:lnSpc>
              <a:defRPr/>
            </a:pPr>
            <a:r>
              <a:rPr lang="th-TH" altLang="en-US" sz="6000" b="1" dirty="0">
                <a:solidFill>
                  <a:srgbClr val="0070C0"/>
                </a:solidFill>
                <a:latin typeface="เอฟซี ซับเจค" panose="020B0604020202020204" charset="-34"/>
                <a:cs typeface="เอฟซี ซับเจค" panose="020B0604020202020204" charset="-34"/>
              </a:rPr>
              <a:t>หลักการส่งเสริมและพัฒนาองค์กรคุณธรรมต้นแบบ</a:t>
            </a:r>
          </a:p>
          <a:p>
            <a:pPr algn="l">
              <a:lnSpc>
                <a:spcPts val="5598"/>
              </a:lnSpc>
            </a:pPr>
            <a:endParaRPr lang="en-US" sz="6000" b="1" spc="-240" dirty="0">
              <a:solidFill>
                <a:srgbClr val="0070C0"/>
              </a:solidFill>
              <a:latin typeface="เอฟซี ซับเจค" panose="020B0604020202020204" charset="-34"/>
              <a:ea typeface="เอฟซี ซับเจค Bold"/>
              <a:cs typeface="เอฟซี ซับเจค" panose="020B0604020202020204" charset="-34"/>
              <a:sym typeface="เอฟซี ซับเจค Bold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07206FB4-DE1C-9909-F499-903EE52CA0C1}"/>
              </a:ext>
            </a:extLst>
          </p:cNvPr>
          <p:cNvSpPr/>
          <p:nvPr/>
        </p:nvSpPr>
        <p:spPr>
          <a:xfrm>
            <a:off x="0" y="9667654"/>
            <a:ext cx="18288000" cy="616042"/>
          </a:xfrm>
          <a:prstGeom prst="rect">
            <a:avLst/>
          </a:prstGeom>
          <a:solidFill>
            <a:srgbClr val="F8AC39"/>
          </a:solidFill>
        </p:spPr>
        <p:txBody>
          <a:bodyPr/>
          <a:lstStyle/>
          <a:p>
            <a:pPr defTabSz="1828800" latinLnBrk="1">
              <a:defRPr/>
            </a:pPr>
            <a:r>
              <a:rPr lang="th-TH" sz="3600" b="1" dirty="0">
                <a:latin typeface="เอฟซี ซับเจค" panose="020B0604020202020204" charset="-34"/>
                <a:cs typeface="เอฟซี ซับเจค" panose="020B0604020202020204" charset="-34"/>
              </a:rPr>
              <a:t>องค์การส</a:t>
            </a:r>
            <a:r>
              <a:rPr lang="th-TH" sz="3600" b="1" dirty="0" err="1">
                <a:latin typeface="เอฟซี ซับเจค" panose="020B0604020202020204" charset="-34"/>
                <a:cs typeface="เอฟซี ซับเจค" panose="020B0604020202020204" charset="-34"/>
              </a:rPr>
              <a:t>ัช</a:t>
            </a:r>
            <a:r>
              <a:rPr lang="th-TH" sz="3600" b="1" dirty="0">
                <a:latin typeface="เอฟซี ซับเจค" panose="020B0604020202020204" charset="-34"/>
                <a:cs typeface="เอฟซี ซับเจค" panose="020B0604020202020204" charset="-34"/>
              </a:rPr>
              <a:t>กรรม </a:t>
            </a:r>
            <a:r>
              <a:rPr lang="en-US" sz="3600" dirty="0">
                <a:latin typeface="เอฟซี ซับเจค" panose="020B0604020202020204" charset="-34"/>
                <a:cs typeface="เอฟซี ซับเจค" panose="020B0604020202020204" charset="-34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https://www.gpo.or.th/organizational-structure</a:t>
            </a:r>
            <a:endParaRPr lang="en-US" sz="3600" dirty="0">
              <a:latin typeface="เอฟซี ซับเจค" panose="020B0604020202020204" charset="-34"/>
              <a:cs typeface="เอฟซี ซับเจค" panose="020B0604020202020204" charset="-34"/>
            </a:endParaRPr>
          </a:p>
          <a:p>
            <a:pPr defTabSz="1828800" latinLnBrk="1">
              <a:defRPr/>
            </a:pPr>
            <a:endParaRPr lang="en-US" sz="3600" dirty="0">
              <a:latin typeface="เอฟซี ซับเจค" panose="020B0604020202020204" charset="-34"/>
              <a:cs typeface="เอฟซี ซับเจค" panose="020B0604020202020204" charset="-34"/>
            </a:endParaRPr>
          </a:p>
          <a:p>
            <a:pPr defTabSz="1828800" latinLnBrk="1">
              <a:defRPr/>
            </a:pPr>
            <a:endParaRPr lang="th-TH" sz="3600" dirty="0">
              <a:latin typeface="เอฟซี ซับเจค" panose="020B0604020202020204" charset="-34"/>
              <a:cs typeface="เอฟซี ซับเจค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047083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8E3F8-7968-EA81-0E37-CB5E6EE64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9C492EF-54E7-9467-4D09-A6DF7CEADEB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33" b="-3333"/>
            </a:stretch>
          </a:blipFill>
        </p:spPr>
      </p:sp>
      <p:sp>
        <p:nvSpPr>
          <p:cNvPr id="5" name="สี่เหลี่ยมผืนผ้า: มุมมน 44">
            <a:extLst>
              <a:ext uri="{FF2B5EF4-FFF2-40B4-BE49-F238E27FC236}">
                <a16:creationId xmlns:a16="http://schemas.microsoft.com/office/drawing/2014/main" id="{D86601EC-0B83-7150-9D88-8EAA1E3C0C34}"/>
              </a:ext>
            </a:extLst>
          </p:cNvPr>
          <p:cNvSpPr/>
          <p:nvPr/>
        </p:nvSpPr>
        <p:spPr>
          <a:xfrm>
            <a:off x="1358747" y="2837366"/>
            <a:ext cx="2304256" cy="1024758"/>
          </a:xfrm>
          <a:prstGeom prst="roundRect">
            <a:avLst/>
          </a:prstGeom>
          <a:solidFill>
            <a:srgbClr val="80000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algn="ctr" defTabSz="1828800">
              <a:defRPr/>
            </a:pPr>
            <a:r>
              <a:rPr lang="th-TH" sz="4800" b="1" kern="0" dirty="0">
                <a:solidFill>
                  <a:prstClr val="white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ตัวอย่าง</a:t>
            </a:r>
          </a:p>
        </p:txBody>
      </p:sp>
      <p:pic>
        <p:nvPicPr>
          <p:cNvPr id="6" name="รูปภาพ 5">
            <a:hlinkClick r:id="rId4" action="ppaction://hlinkfile"/>
            <a:extLst>
              <a:ext uri="{FF2B5EF4-FFF2-40B4-BE49-F238E27FC236}">
                <a16:creationId xmlns:a16="http://schemas.microsoft.com/office/drawing/2014/main" id="{518F9C6D-2471-6D87-45BD-E40D6C91D5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818" y="4339223"/>
            <a:ext cx="1238570" cy="1238570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EA02A51D-F6BC-1B13-2643-02A6BACA5D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1" t="7292" r="3713" b="17642"/>
          <a:stretch/>
        </p:blipFill>
        <p:spPr>
          <a:xfrm>
            <a:off x="5715000" y="2009768"/>
            <a:ext cx="12388560" cy="5963561"/>
          </a:xfrm>
          <a:prstGeom prst="rect">
            <a:avLst/>
          </a:prstGeom>
        </p:spPr>
      </p:pic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45214EF0-2235-182B-409E-4F39AF1AC008}"/>
              </a:ext>
            </a:extLst>
          </p:cNvPr>
          <p:cNvSpPr txBox="1"/>
          <p:nvPr/>
        </p:nvSpPr>
        <p:spPr>
          <a:xfrm>
            <a:off x="926699" y="5577792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องค์การเภสัชกรรม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C99CA722-3A6D-BBC4-6247-1323A699700E}"/>
              </a:ext>
            </a:extLst>
          </p:cNvPr>
          <p:cNvGrpSpPr/>
          <p:nvPr/>
        </p:nvGrpSpPr>
        <p:grpSpPr>
          <a:xfrm>
            <a:off x="-382438" y="9675062"/>
            <a:ext cx="19234712" cy="2132845"/>
            <a:chOff x="0" y="0"/>
            <a:chExt cx="25646282" cy="2843793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5762D654-4687-0C8E-2139-FA53C1CF4877}"/>
                </a:ext>
              </a:extLst>
            </p:cNvPr>
            <p:cNvGrpSpPr/>
            <p:nvPr/>
          </p:nvGrpSpPr>
          <p:grpSpPr>
            <a:xfrm>
              <a:off x="0" y="0"/>
              <a:ext cx="25646282" cy="2843793"/>
              <a:chOff x="0" y="0"/>
              <a:chExt cx="5065932" cy="561737"/>
            </a:xfrm>
          </p:grpSpPr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EA77516C-7E62-27E0-0A95-04CDAD4AA181}"/>
                  </a:ext>
                </a:extLst>
              </p:cNvPr>
              <p:cNvSpPr/>
              <p:nvPr/>
            </p:nvSpPr>
            <p:spPr>
              <a:xfrm>
                <a:off x="0" y="0"/>
                <a:ext cx="5065932" cy="561737"/>
              </a:xfrm>
              <a:custGeom>
                <a:avLst/>
                <a:gdLst/>
                <a:ahLst/>
                <a:cxnLst/>
                <a:rect l="l" t="t" r="r" b="b"/>
                <a:pathLst>
                  <a:path w="5065932" h="561737">
                    <a:moveTo>
                      <a:pt x="0" y="0"/>
                    </a:moveTo>
                    <a:lnTo>
                      <a:pt x="5065932" y="0"/>
                    </a:lnTo>
                    <a:lnTo>
                      <a:pt x="5065932" y="561737"/>
                    </a:lnTo>
                    <a:lnTo>
                      <a:pt x="0" y="561737"/>
                    </a:lnTo>
                    <a:close/>
                  </a:path>
                </a:pathLst>
              </a:custGeom>
              <a:solidFill>
                <a:srgbClr val="506D22"/>
              </a:solidFill>
            </p:spPr>
          </p:sp>
          <p:sp>
            <p:nvSpPr>
              <p:cNvPr id="9" name="TextBox 6">
                <a:extLst>
                  <a:ext uri="{FF2B5EF4-FFF2-40B4-BE49-F238E27FC236}">
                    <a16:creationId xmlns:a16="http://schemas.microsoft.com/office/drawing/2014/main" id="{15E3224F-CEE8-D5E3-489D-D58566D19DD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065932" cy="609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C7BB93EA-E6C3-2242-0E3E-8A91943EC0D2}"/>
                </a:ext>
              </a:extLst>
            </p:cNvPr>
            <p:cNvSpPr txBox="1"/>
            <p:nvPr/>
          </p:nvSpPr>
          <p:spPr>
            <a:xfrm>
              <a:off x="9011460" y="28575"/>
              <a:ext cx="7533464" cy="813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36"/>
                </a:lnSpc>
              </a:pPr>
              <a:r>
                <a:rPr lang="en-US" sz="3424">
                  <a:solidFill>
                    <a:srgbClr val="FFFFFF"/>
                  </a:solidFill>
                  <a:latin typeface="Was MarinaNP"/>
                  <a:ea typeface="Was MarinaNP"/>
                  <a:cs typeface="Was MarinaNP"/>
                  <a:sym typeface="Was MarinaNP"/>
                </a:rPr>
                <a:t>ศูนย์ปฏิบัติการต่อต้านการทุจริต กระทรวงสาธารณสุข </a:t>
              </a:r>
            </a:p>
          </p:txBody>
        </p:sp>
      </p:grpSp>
      <p:sp>
        <p:nvSpPr>
          <p:cNvPr id="13" name="Freeform 8">
            <a:extLst>
              <a:ext uri="{FF2B5EF4-FFF2-40B4-BE49-F238E27FC236}">
                <a16:creationId xmlns:a16="http://schemas.microsoft.com/office/drawing/2014/main" id="{03804814-1A54-9CE3-EEC9-3620D552730F}"/>
              </a:ext>
            </a:extLst>
          </p:cNvPr>
          <p:cNvSpPr/>
          <p:nvPr/>
        </p:nvSpPr>
        <p:spPr>
          <a:xfrm>
            <a:off x="495936" y="141696"/>
            <a:ext cx="2272774" cy="1224457"/>
          </a:xfrm>
          <a:custGeom>
            <a:avLst/>
            <a:gdLst/>
            <a:ahLst/>
            <a:cxnLst/>
            <a:rect l="l" t="t" r="r" b="b"/>
            <a:pathLst>
              <a:path w="2272774" h="1224457">
                <a:moveTo>
                  <a:pt x="0" y="0"/>
                </a:moveTo>
                <a:lnTo>
                  <a:pt x="2272774" y="0"/>
                </a:lnTo>
                <a:lnTo>
                  <a:pt x="2272774" y="1224457"/>
                </a:lnTo>
                <a:lnTo>
                  <a:pt x="0" y="12244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0310DA8E-7318-756A-ACE6-D30FA8D24F59}"/>
              </a:ext>
            </a:extLst>
          </p:cNvPr>
          <p:cNvSpPr txBox="1"/>
          <p:nvPr/>
        </p:nvSpPr>
        <p:spPr>
          <a:xfrm>
            <a:off x="2998388" y="274197"/>
            <a:ext cx="16369940" cy="1649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8"/>
              </a:lnSpc>
            </a:pPr>
            <a:r>
              <a:rPr lang="en-US" sz="4898" b="1" spc="-240" dirty="0" err="1">
                <a:solidFill>
                  <a:srgbClr val="008445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หน่วยงานของรัฐในกำกับรัฐมนตรีว่าการกระทรวงสาธารณสุข</a:t>
            </a:r>
            <a:endParaRPr lang="en-US" sz="4898" b="1" spc="-240" dirty="0">
              <a:solidFill>
                <a:srgbClr val="008445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  <a:p>
            <a:pPr algn="l">
              <a:lnSpc>
                <a:spcPts val="5598"/>
              </a:lnSpc>
            </a:pPr>
            <a:endParaRPr lang="en-US" sz="4898" b="1" spc="-240" dirty="0">
              <a:solidFill>
                <a:srgbClr val="008445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12FC15C1-9587-2397-B88E-B99DF336A8A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952542" y="-1581534"/>
            <a:ext cx="4670916" cy="4670916"/>
          </a:xfrm>
          <a:prstGeom prst="rect">
            <a:avLst/>
          </a:prstGeom>
        </p:spPr>
      </p:pic>
      <p:sp>
        <p:nvSpPr>
          <p:cNvPr id="16" name="Freeform 13">
            <a:extLst>
              <a:ext uri="{FF2B5EF4-FFF2-40B4-BE49-F238E27FC236}">
                <a16:creationId xmlns:a16="http://schemas.microsoft.com/office/drawing/2014/main" id="{3AC71D99-773F-DBD9-4116-4EC1BDA33CE7}"/>
              </a:ext>
            </a:extLst>
          </p:cNvPr>
          <p:cNvSpPr/>
          <p:nvPr/>
        </p:nvSpPr>
        <p:spPr>
          <a:xfrm>
            <a:off x="-385759" y="6134966"/>
            <a:ext cx="3769120" cy="4796937"/>
          </a:xfrm>
          <a:custGeom>
            <a:avLst/>
            <a:gdLst/>
            <a:ahLst/>
            <a:cxnLst/>
            <a:rect l="l" t="t" r="r" b="b"/>
            <a:pathLst>
              <a:path w="4426459" h="5357287">
                <a:moveTo>
                  <a:pt x="0" y="0"/>
                </a:moveTo>
                <a:lnTo>
                  <a:pt x="4426458" y="0"/>
                </a:lnTo>
                <a:lnTo>
                  <a:pt x="4426458" y="5357288"/>
                </a:lnTo>
                <a:lnTo>
                  <a:pt x="0" y="5357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048796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90E7C17A-7C31-2C72-B9BF-8A2BD4E7740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33" b="-3333"/>
            </a:stretch>
          </a:blipFill>
        </p:spPr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FDC61EA9-FF3E-57F8-ECCD-72C25F299C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713" t="20479" r="17268" b="6601"/>
          <a:stretch/>
        </p:blipFill>
        <p:spPr>
          <a:xfrm>
            <a:off x="167792" y="5294476"/>
            <a:ext cx="6235180" cy="393351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03041" y="352600"/>
            <a:ext cx="1859754" cy="1895544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0603F"/>
            </a:solidFill>
          </p:spPr>
          <p:txBody>
            <a:bodyPr/>
            <a:lstStyle/>
            <a:p>
              <a:endParaRPr lang="th-TH" sz="360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8DE3F96-F1C5-4EAA-973E-8255B050DA50}"/>
              </a:ext>
            </a:extLst>
          </p:cNvPr>
          <p:cNvSpPr txBox="1"/>
          <p:nvPr/>
        </p:nvSpPr>
        <p:spPr>
          <a:xfrm>
            <a:off x="807427" y="1"/>
            <a:ext cx="93006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0" b="1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4</a:t>
            </a:r>
            <a:endParaRPr lang="en-US" sz="16000" b="1" dirty="0">
              <a:solidFill>
                <a:schemeClr val="bg1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13E75DE-8B36-4D94-97C9-3B5FEB2A5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1027" y="6485696"/>
            <a:ext cx="36939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600"/>
          </a:p>
        </p:txBody>
      </p:sp>
      <p:sp>
        <p:nvSpPr>
          <p:cNvPr id="39" name="TextBox 12">
            <a:extLst>
              <a:ext uri="{FF2B5EF4-FFF2-40B4-BE49-F238E27FC236}">
                <a16:creationId xmlns:a16="http://schemas.microsoft.com/office/drawing/2014/main" id="{EAE9FA2C-5126-4858-A757-7638EC71655C}"/>
              </a:ext>
            </a:extLst>
          </p:cNvPr>
          <p:cNvSpPr txBox="1"/>
          <p:nvPr/>
        </p:nvSpPr>
        <p:spPr bwMode="auto">
          <a:xfrm>
            <a:off x="2426194" y="251602"/>
            <a:ext cx="13692388" cy="2062103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4800" b="1" dirty="0">
                <a:solidFill>
                  <a:schemeClr val="tx2">
                    <a:lumMod val="7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rPr>
              <a:t>รายงาน</a:t>
            </a:r>
            <a:r>
              <a:rPr lang="th-TH" altLang="ko-KR" sz="6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SU" panose="02000506040000020003" pitchFamily="2" charset="-34"/>
                <a:cs typeface="RSU" panose="02000506040000020003" pitchFamily="2" charset="-34"/>
              </a:rPr>
              <a:t>ผลการดำเนินงานตามแผนฯ </a:t>
            </a:r>
            <a:br>
              <a:rPr lang="th-TH" altLang="ko-KR" sz="6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SU" panose="02000506040000020003" pitchFamily="2" charset="-34"/>
                <a:cs typeface="RSU" panose="02000506040000020003" pitchFamily="2" charset="-34"/>
              </a:rPr>
            </a:br>
            <a:r>
              <a:rPr lang="th-TH" altLang="ko-KR" sz="6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SU" panose="02000506040000020003" pitchFamily="2" charset="-34"/>
                <a:cs typeface="RSU" panose="02000506040000020003" pitchFamily="2" charset="-34"/>
              </a:rPr>
              <a:t>รอบ 12 เดือน</a:t>
            </a:r>
            <a:endParaRPr lang="th-TH" altLang="ko-KR" sz="4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ACD3B67-825A-4281-A5EA-07E682BAD77A}"/>
              </a:ext>
            </a:extLst>
          </p:cNvPr>
          <p:cNvCxnSpPr>
            <a:cxnSpLocks/>
            <a:stCxn id="45" idx="2"/>
            <a:endCxn id="52" idx="2"/>
          </p:cNvCxnSpPr>
          <p:nvPr/>
        </p:nvCxnSpPr>
        <p:spPr>
          <a:xfrm>
            <a:off x="1943200" y="2785102"/>
            <a:ext cx="8784976" cy="16592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7">
            <a:extLst>
              <a:ext uri="{FF2B5EF4-FFF2-40B4-BE49-F238E27FC236}">
                <a16:creationId xmlns:a16="http://schemas.microsoft.com/office/drawing/2014/main" id="{551F0753-0473-4996-A4F3-40B8E6DB97E2}"/>
              </a:ext>
            </a:extLst>
          </p:cNvPr>
          <p:cNvGrpSpPr/>
          <p:nvPr/>
        </p:nvGrpSpPr>
        <p:grpSpPr>
          <a:xfrm>
            <a:off x="1799184" y="2497070"/>
            <a:ext cx="576064" cy="576064"/>
            <a:chOff x="611560" y="2851238"/>
            <a:chExt cx="288032" cy="288032"/>
          </a:xfrm>
        </p:grpSpPr>
        <p:sp>
          <p:nvSpPr>
            <p:cNvPr id="44" name="Oval 8">
              <a:extLst>
                <a:ext uri="{FF2B5EF4-FFF2-40B4-BE49-F238E27FC236}">
                  <a16:creationId xmlns:a16="http://schemas.microsoft.com/office/drawing/2014/main" id="{95EA1066-F6DF-400D-BE8A-2A1723B2F247}"/>
                </a:ext>
              </a:extLst>
            </p:cNvPr>
            <p:cNvSpPr/>
            <p:nvPr/>
          </p:nvSpPr>
          <p:spPr>
            <a:xfrm>
              <a:off x="611560" y="2851238"/>
              <a:ext cx="288032" cy="288032"/>
            </a:xfrm>
            <a:prstGeom prst="ellipse">
              <a:avLst/>
            </a:prstGeom>
            <a:solidFill>
              <a:schemeClr val="accent5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45" name="Oval 9">
              <a:extLst>
                <a:ext uri="{FF2B5EF4-FFF2-40B4-BE49-F238E27FC236}">
                  <a16:creationId xmlns:a16="http://schemas.microsoft.com/office/drawing/2014/main" id="{B3338CCC-A664-4D6E-B71C-EE7CFC4AFBA2}"/>
                </a:ext>
              </a:extLst>
            </p:cNvPr>
            <p:cNvSpPr/>
            <p:nvPr/>
          </p:nvSpPr>
          <p:spPr>
            <a:xfrm>
              <a:off x="683568" y="2923246"/>
              <a:ext cx="144016" cy="14401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46" name="Group 10">
            <a:extLst>
              <a:ext uri="{FF2B5EF4-FFF2-40B4-BE49-F238E27FC236}">
                <a16:creationId xmlns:a16="http://schemas.microsoft.com/office/drawing/2014/main" id="{5D2A75C2-A504-47D0-AF63-E440B106EEBC}"/>
              </a:ext>
            </a:extLst>
          </p:cNvPr>
          <p:cNvGrpSpPr/>
          <p:nvPr/>
        </p:nvGrpSpPr>
        <p:grpSpPr>
          <a:xfrm>
            <a:off x="6191672" y="2451606"/>
            <a:ext cx="576064" cy="576064"/>
            <a:chOff x="611560" y="2851238"/>
            <a:chExt cx="288032" cy="288032"/>
          </a:xfrm>
        </p:grpSpPr>
        <p:sp>
          <p:nvSpPr>
            <p:cNvPr id="48" name="Oval 11">
              <a:extLst>
                <a:ext uri="{FF2B5EF4-FFF2-40B4-BE49-F238E27FC236}">
                  <a16:creationId xmlns:a16="http://schemas.microsoft.com/office/drawing/2014/main" id="{DA567F98-C27C-48F3-9AAF-006C6F7CE743}"/>
                </a:ext>
              </a:extLst>
            </p:cNvPr>
            <p:cNvSpPr/>
            <p:nvPr/>
          </p:nvSpPr>
          <p:spPr>
            <a:xfrm>
              <a:off x="611560" y="2851238"/>
              <a:ext cx="288032" cy="288032"/>
            </a:xfrm>
            <a:prstGeom prst="ellipse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49" name="Oval 12">
              <a:extLst>
                <a:ext uri="{FF2B5EF4-FFF2-40B4-BE49-F238E27FC236}">
                  <a16:creationId xmlns:a16="http://schemas.microsoft.com/office/drawing/2014/main" id="{72205F57-59F5-489B-B293-0B0C96CD7B5A}"/>
                </a:ext>
              </a:extLst>
            </p:cNvPr>
            <p:cNvSpPr/>
            <p:nvPr/>
          </p:nvSpPr>
          <p:spPr>
            <a:xfrm>
              <a:off x="683568" y="2923246"/>
              <a:ext cx="144016" cy="14401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50" name="Group 13">
            <a:extLst>
              <a:ext uri="{FF2B5EF4-FFF2-40B4-BE49-F238E27FC236}">
                <a16:creationId xmlns:a16="http://schemas.microsoft.com/office/drawing/2014/main" id="{464CA1A6-7BF4-462A-ACA5-40C8172A7D0D}"/>
              </a:ext>
            </a:extLst>
          </p:cNvPr>
          <p:cNvGrpSpPr/>
          <p:nvPr/>
        </p:nvGrpSpPr>
        <p:grpSpPr>
          <a:xfrm>
            <a:off x="10584160" y="2513662"/>
            <a:ext cx="576064" cy="576064"/>
            <a:chOff x="611560" y="2851238"/>
            <a:chExt cx="288032" cy="288032"/>
          </a:xfrm>
        </p:grpSpPr>
        <p:sp>
          <p:nvSpPr>
            <p:cNvPr id="51" name="Oval 14">
              <a:extLst>
                <a:ext uri="{FF2B5EF4-FFF2-40B4-BE49-F238E27FC236}">
                  <a16:creationId xmlns:a16="http://schemas.microsoft.com/office/drawing/2014/main" id="{56A4855E-87FA-4786-BA91-1C81931E4965}"/>
                </a:ext>
              </a:extLst>
            </p:cNvPr>
            <p:cNvSpPr/>
            <p:nvPr/>
          </p:nvSpPr>
          <p:spPr>
            <a:xfrm>
              <a:off x="611560" y="2851238"/>
              <a:ext cx="288032" cy="288032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52" name="Oval 15">
              <a:extLst>
                <a:ext uri="{FF2B5EF4-FFF2-40B4-BE49-F238E27FC236}">
                  <a16:creationId xmlns:a16="http://schemas.microsoft.com/office/drawing/2014/main" id="{A3CF5F2E-718A-4D26-8C10-2C14068B04B7}"/>
                </a:ext>
              </a:extLst>
            </p:cNvPr>
            <p:cNvSpPr/>
            <p:nvPr/>
          </p:nvSpPr>
          <p:spPr>
            <a:xfrm>
              <a:off x="683568" y="2923246"/>
              <a:ext cx="144016" cy="14401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53" name="สี่เหลี่ยมผืนผ้า: มุมมน 13">
            <a:extLst>
              <a:ext uri="{FF2B5EF4-FFF2-40B4-BE49-F238E27FC236}">
                <a16:creationId xmlns:a16="http://schemas.microsoft.com/office/drawing/2014/main" id="{A616B586-5D04-4EA4-9429-5317C370172F}"/>
              </a:ext>
            </a:extLst>
          </p:cNvPr>
          <p:cNvSpPr/>
          <p:nvPr/>
        </p:nvSpPr>
        <p:spPr>
          <a:xfrm>
            <a:off x="322025" y="3226127"/>
            <a:ext cx="4073242" cy="1184230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รายงานผลตามแผนฯ</a:t>
            </a:r>
          </a:p>
          <a:p>
            <a:pPr algn="ctr"/>
            <a:r>
              <a:rPr lang="th-TH" sz="3200" b="1" dirty="0">
                <a:solidFill>
                  <a:schemeClr val="tx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รอบ 12 เดือน</a:t>
            </a:r>
          </a:p>
        </p:txBody>
      </p:sp>
      <p:sp>
        <p:nvSpPr>
          <p:cNvPr id="54" name="สี่เหลี่ยมผืนผ้า: มุมมน 14">
            <a:extLst>
              <a:ext uri="{FF2B5EF4-FFF2-40B4-BE49-F238E27FC236}">
                <a16:creationId xmlns:a16="http://schemas.microsoft.com/office/drawing/2014/main" id="{DAA5BE88-5108-4203-8BF2-9A6AEEAFAB5B}"/>
              </a:ext>
            </a:extLst>
          </p:cNvPr>
          <p:cNvSpPr/>
          <p:nvPr/>
        </p:nvSpPr>
        <p:spPr>
          <a:xfrm>
            <a:off x="4881809" y="3218215"/>
            <a:ext cx="3501294" cy="1497014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เผยแพร่บนเว็บไซต์หลักของหน่วยงาน</a:t>
            </a:r>
          </a:p>
        </p:txBody>
      </p:sp>
      <p:sp>
        <p:nvSpPr>
          <p:cNvPr id="55" name="สี่เหลี่ยมผืนผ้า: มุมมน 15">
            <a:extLst>
              <a:ext uri="{FF2B5EF4-FFF2-40B4-BE49-F238E27FC236}">
                <a16:creationId xmlns:a16="http://schemas.microsoft.com/office/drawing/2014/main" id="{FEA1CFC1-BC67-4106-BD7A-B0290FBC0069}"/>
              </a:ext>
            </a:extLst>
          </p:cNvPr>
          <p:cNvSpPr/>
          <p:nvPr/>
        </p:nvSpPr>
        <p:spPr>
          <a:xfrm>
            <a:off x="8869645" y="3210696"/>
            <a:ext cx="4424654" cy="2598908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th-TH" sz="3200" b="1" dirty="0">
                <a:solidFill>
                  <a:schemeClr val="tx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รายงานผลตามแผนฯ </a:t>
            </a:r>
            <a:br>
              <a:rPr lang="th-TH" sz="3200" b="1" dirty="0">
                <a:solidFill>
                  <a:schemeClr val="tx1"/>
                </a:solidFill>
                <a:latin typeface="RSU" panose="02000506040000020003" pitchFamily="2" charset="-34"/>
                <a:cs typeface="RSU" panose="02000506040000020003" pitchFamily="2" charset="-34"/>
              </a:rPr>
            </a:br>
            <a:r>
              <a:rPr lang="th-TH" sz="3200" b="1" dirty="0">
                <a:solidFill>
                  <a:schemeClr val="tx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รอบ 12 เดือน</a:t>
            </a:r>
            <a:endParaRPr lang="en-US" sz="3200" b="1" dirty="0">
              <a:solidFill>
                <a:schemeClr val="tx1"/>
              </a:solidFill>
              <a:latin typeface="RSU" panose="02000506040000020003" pitchFamily="2" charset="-34"/>
              <a:cs typeface="RSU" panose="02000506040000020003" pitchFamily="2" charset="-34"/>
            </a:endParaRPr>
          </a:p>
          <a:p>
            <a:r>
              <a:rPr lang="th-TH" sz="3200" b="1" dirty="0">
                <a:solidFill>
                  <a:schemeClr val="tx1"/>
                </a:solidFill>
                <a:latin typeface="RSU" panose="02000506040000020003" pitchFamily="2" charset="-34"/>
                <a:cs typeface="RSU" panose="02000506040000020003" pitchFamily="2" charset="-34"/>
              </a:rPr>
              <a:t>- คัดลอกลิงก์ที่เข้าถึงได้</a:t>
            </a:r>
          </a:p>
          <a:p>
            <a:r>
              <a:rPr lang="th-TH" sz="3200" b="1" dirty="0">
                <a:solidFill>
                  <a:schemeClr val="tx1"/>
                </a:solidFill>
                <a:latin typeface="RSU" panose="02000506040000020003" pitchFamily="2" charset="-34"/>
                <a:cs typeface="RSU" panose="02000506040000020003" pitchFamily="2" charset="-34"/>
              </a:rPr>
              <a:t>- รูปแบบ </a:t>
            </a:r>
            <a:r>
              <a:rPr lang="en-US" sz="3200" b="1" dirty="0">
                <a:solidFill>
                  <a:schemeClr val="tx1"/>
                </a:solidFill>
                <a:latin typeface="RSU" panose="02000506040000020003" pitchFamily="2" charset="-34"/>
                <a:cs typeface="RSU" panose="02000506040000020003" pitchFamily="2" charset="-34"/>
              </a:rPr>
              <a:t>google forms</a:t>
            </a:r>
            <a:endParaRPr lang="th-TH" sz="3200" b="1" dirty="0">
              <a:solidFill>
                <a:schemeClr val="tx1"/>
              </a:solidFill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sp>
        <p:nvSpPr>
          <p:cNvPr id="56" name="สี่เหลี่ยมผืนผ้า 18">
            <a:extLst>
              <a:ext uri="{FF2B5EF4-FFF2-40B4-BE49-F238E27FC236}">
                <a16:creationId xmlns:a16="http://schemas.microsoft.com/office/drawing/2014/main" id="{4FF23238-4FA1-464B-8ABA-5C5D114150B0}"/>
              </a:ext>
            </a:extLst>
          </p:cNvPr>
          <p:cNvSpPr/>
          <p:nvPr/>
        </p:nvSpPr>
        <p:spPr>
          <a:xfrm>
            <a:off x="7176666" y="6727677"/>
            <a:ext cx="14798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pc="-40" dirty="0">
                <a:solidFill>
                  <a:srgbClr val="C00000"/>
                </a:solidFill>
                <a:latin typeface="RSU" panose="02000506040000020003" pitchFamily="2" charset="-34"/>
                <a:ea typeface="Calibri" panose="020F0502020204030204" pitchFamily="34" charset="0"/>
                <a:cs typeface="RSU" panose="02000506040000020003" pitchFamily="2" charset="-34"/>
              </a:rPr>
              <a:t>1. </a:t>
            </a:r>
            <a:r>
              <a:rPr lang="th-TH" sz="3600" b="1" spc="-40" dirty="0">
                <a:solidFill>
                  <a:srgbClr val="C00000"/>
                </a:solidFill>
                <a:latin typeface="RSU" panose="02000506040000020003" pitchFamily="2" charset="-34"/>
                <a:ea typeface="Calibri" panose="020F0502020204030204" pitchFamily="34" charset="0"/>
                <a:cs typeface="RSU" panose="02000506040000020003" pitchFamily="2" charset="-34"/>
              </a:rPr>
              <a:t>ลิงก์ย่อ</a:t>
            </a:r>
            <a:endParaRPr lang="en-US" sz="3600" b="1" spc="-40" dirty="0">
              <a:solidFill>
                <a:srgbClr val="C00000"/>
              </a:solidFill>
              <a:latin typeface="RSU" panose="02000506040000020003" pitchFamily="2" charset="-34"/>
              <a:ea typeface="Calibri" panose="020F0502020204030204" pitchFamily="34" charset="0"/>
              <a:cs typeface="RSU" panose="02000506040000020003" pitchFamily="2" charset="-34"/>
            </a:endParaRPr>
          </a:p>
        </p:txBody>
      </p:sp>
      <p:sp>
        <p:nvSpPr>
          <p:cNvPr id="57" name="สี่เหลี่ยมผืนผ้า 19">
            <a:extLst>
              <a:ext uri="{FF2B5EF4-FFF2-40B4-BE49-F238E27FC236}">
                <a16:creationId xmlns:a16="http://schemas.microsoft.com/office/drawing/2014/main" id="{9F52D8C0-F30C-4EE1-B8D8-A53D9A10E19B}"/>
              </a:ext>
            </a:extLst>
          </p:cNvPr>
          <p:cNvSpPr/>
          <p:nvPr/>
        </p:nvSpPr>
        <p:spPr>
          <a:xfrm>
            <a:off x="11027145" y="6828957"/>
            <a:ext cx="18101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RSU" panose="02000506040000020003" pitchFamily="2" charset="-34"/>
                <a:cs typeface="RSU" panose="02000506040000020003" pitchFamily="2" charset="-34"/>
              </a:rPr>
              <a:t>2. QR Code</a:t>
            </a:r>
          </a:p>
        </p:txBody>
      </p:sp>
      <p:sp>
        <p:nvSpPr>
          <p:cNvPr id="58" name="สี่เหลี่ยมผืนผ้า 20">
            <a:extLst>
              <a:ext uri="{FF2B5EF4-FFF2-40B4-BE49-F238E27FC236}">
                <a16:creationId xmlns:a16="http://schemas.microsoft.com/office/drawing/2014/main" id="{82544706-A457-49BC-87D4-F634A8937E92}"/>
              </a:ext>
            </a:extLst>
          </p:cNvPr>
          <p:cNvSpPr/>
          <p:nvPr/>
        </p:nvSpPr>
        <p:spPr>
          <a:xfrm>
            <a:off x="13926182" y="3864783"/>
            <a:ext cx="35621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000" b="1" dirty="0">
                <a:solidFill>
                  <a:srgbClr val="C00000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รูปแบบ </a:t>
            </a:r>
            <a:r>
              <a:rPr lang="en-US" sz="4000" b="1" dirty="0">
                <a:solidFill>
                  <a:srgbClr val="C00000"/>
                </a:solidFill>
                <a:latin typeface="RSU" panose="02000506040000020003" pitchFamily="2" charset="-34"/>
                <a:cs typeface="RSU" panose="02000506040000020003" pitchFamily="2" charset="-34"/>
              </a:rPr>
              <a:t>google forms</a:t>
            </a:r>
          </a:p>
        </p:txBody>
      </p:sp>
      <p:sp>
        <p:nvSpPr>
          <p:cNvPr id="59" name="สี่เหลี่ยมผืนผ้า 22">
            <a:extLst>
              <a:ext uri="{FF2B5EF4-FFF2-40B4-BE49-F238E27FC236}">
                <a16:creationId xmlns:a16="http://schemas.microsoft.com/office/drawing/2014/main" id="{F714B5D4-4A9E-4225-BAC6-655EC4B2B4C2}"/>
              </a:ext>
            </a:extLst>
          </p:cNvPr>
          <p:cNvSpPr/>
          <p:nvPr/>
        </p:nvSpPr>
        <p:spPr>
          <a:xfrm>
            <a:off x="6347642" y="7389802"/>
            <a:ext cx="4113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spc="-40" dirty="0">
                <a:latin typeface="RSU" panose="02000506040000020003" pitchFamily="2" charset="-34"/>
                <a:ea typeface="Calibri" panose="020F0502020204030204" pitchFamily="34" charset="0"/>
                <a:cs typeface="RSU" panose="02000506040000020003" pitchFamily="2" charset="-34"/>
              </a:rPr>
              <a:t>https://moph.cc/5KqbYxGZu</a:t>
            </a:r>
            <a:endParaRPr lang="en-US" sz="3600" b="1" dirty="0"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cxnSp>
        <p:nvCxnSpPr>
          <p:cNvPr id="60" name="ตัวเชื่อมต่อตรง 23">
            <a:extLst>
              <a:ext uri="{FF2B5EF4-FFF2-40B4-BE49-F238E27FC236}">
                <a16:creationId xmlns:a16="http://schemas.microsoft.com/office/drawing/2014/main" id="{0E61EDAF-E116-4271-BB26-6E6DDE79A135}"/>
              </a:ext>
            </a:extLst>
          </p:cNvPr>
          <p:cNvCxnSpPr/>
          <p:nvPr/>
        </p:nvCxnSpPr>
        <p:spPr>
          <a:xfrm>
            <a:off x="10296128" y="5827612"/>
            <a:ext cx="0" cy="32400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ตัวเชื่อมต่อตรง 24">
            <a:extLst>
              <a:ext uri="{FF2B5EF4-FFF2-40B4-BE49-F238E27FC236}">
                <a16:creationId xmlns:a16="http://schemas.microsoft.com/office/drawing/2014/main" id="{44B0196C-2782-42D6-A9E9-FE12A914B165}"/>
              </a:ext>
            </a:extLst>
          </p:cNvPr>
          <p:cNvCxnSpPr>
            <a:cxnSpLocks/>
          </p:cNvCxnSpPr>
          <p:nvPr/>
        </p:nvCxnSpPr>
        <p:spPr>
          <a:xfrm>
            <a:off x="7964062" y="6161502"/>
            <a:ext cx="4122444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ตัวเชื่อมต่อตรง 25">
            <a:extLst>
              <a:ext uri="{FF2B5EF4-FFF2-40B4-BE49-F238E27FC236}">
                <a16:creationId xmlns:a16="http://schemas.microsoft.com/office/drawing/2014/main" id="{96C717F5-C73B-4E98-A2FA-BFE003F3168D}"/>
              </a:ext>
            </a:extLst>
          </p:cNvPr>
          <p:cNvCxnSpPr/>
          <p:nvPr/>
        </p:nvCxnSpPr>
        <p:spPr>
          <a:xfrm>
            <a:off x="7964062" y="6161503"/>
            <a:ext cx="0" cy="585486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ตัวเชื่อมต่อตรง 26">
            <a:extLst>
              <a:ext uri="{FF2B5EF4-FFF2-40B4-BE49-F238E27FC236}">
                <a16:creationId xmlns:a16="http://schemas.microsoft.com/office/drawing/2014/main" id="{571A4CFD-830B-4B4A-8382-0BD97772D81D}"/>
              </a:ext>
            </a:extLst>
          </p:cNvPr>
          <p:cNvCxnSpPr/>
          <p:nvPr/>
        </p:nvCxnSpPr>
        <p:spPr>
          <a:xfrm>
            <a:off x="12061106" y="6151613"/>
            <a:ext cx="0" cy="585486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ตัวเชื่อมต่อตรง 27">
            <a:extLst>
              <a:ext uri="{FF2B5EF4-FFF2-40B4-BE49-F238E27FC236}">
                <a16:creationId xmlns:a16="http://schemas.microsoft.com/office/drawing/2014/main" id="{BAB7ACA2-5AB5-4834-B61F-EFD7973295E5}"/>
              </a:ext>
            </a:extLst>
          </p:cNvPr>
          <p:cNvCxnSpPr>
            <a:cxnSpLocks/>
          </p:cNvCxnSpPr>
          <p:nvPr/>
        </p:nvCxnSpPr>
        <p:spPr>
          <a:xfrm>
            <a:off x="13608496" y="5335769"/>
            <a:ext cx="0" cy="507443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22">
            <a:extLst>
              <a:ext uri="{FF2B5EF4-FFF2-40B4-BE49-F238E27FC236}">
                <a16:creationId xmlns:a16="http://schemas.microsoft.com/office/drawing/2014/main" id="{278384F9-AFD6-41F5-9B1F-8AF1DEA6E1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231" y="357485"/>
            <a:ext cx="3567602" cy="3291390"/>
          </a:xfrm>
          <a:prstGeom prst="rect">
            <a:avLst/>
          </a:prstGeom>
        </p:spPr>
      </p:pic>
      <p:sp>
        <p:nvSpPr>
          <p:cNvPr id="66" name="Rectangle 21">
            <a:extLst>
              <a:ext uri="{FF2B5EF4-FFF2-40B4-BE49-F238E27FC236}">
                <a16:creationId xmlns:a16="http://schemas.microsoft.com/office/drawing/2014/main" id="{53816845-472D-4DBC-89D1-CB6F5A14DF2F}"/>
              </a:ext>
            </a:extLst>
          </p:cNvPr>
          <p:cNvSpPr/>
          <p:nvPr/>
        </p:nvSpPr>
        <p:spPr>
          <a:xfrm>
            <a:off x="12455423" y="1449684"/>
            <a:ext cx="56512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en-US" sz="4800" b="1" dirty="0">
                <a:latin typeface="RSU" panose="02000506040000020003" pitchFamily="2" charset="-34"/>
                <a:cs typeface="RSU" panose="02000506040000020003" pitchFamily="2" charset="-34"/>
              </a:rPr>
              <a:t>ส่งภายใน</a:t>
            </a:r>
          </a:p>
          <a:p>
            <a:pPr algn="ctr"/>
            <a:r>
              <a:rPr lang="th-TH" altLang="en-US" sz="4800" b="1" dirty="0">
                <a:latin typeface="RSU" panose="02000506040000020003" pitchFamily="2" charset="-34"/>
                <a:cs typeface="RSU" panose="02000506040000020003" pitchFamily="2" charset="-34"/>
              </a:rPr>
              <a:t>วันที่ 30 กันยายน 2568</a:t>
            </a:r>
            <a:endParaRPr lang="th-TH" sz="4800" dirty="0"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sp>
        <p:nvSpPr>
          <p:cNvPr id="73" name="กล่องข้อความ 16">
            <a:extLst>
              <a:ext uri="{FF2B5EF4-FFF2-40B4-BE49-F238E27FC236}">
                <a16:creationId xmlns:a16="http://schemas.microsoft.com/office/drawing/2014/main" id="{5B19F51F-57E7-4BC5-A2C4-1FFBA50CE65F}"/>
              </a:ext>
            </a:extLst>
          </p:cNvPr>
          <p:cNvSpPr txBox="1"/>
          <p:nvPr/>
        </p:nvSpPr>
        <p:spPr>
          <a:xfrm>
            <a:off x="677580" y="8447861"/>
            <a:ext cx="4362092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400" b="1" dirty="0">
                <a:solidFill>
                  <a:srgbClr val="C00000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ตัวอย่างแบบฟอร์มรายงานผลฯ </a:t>
            </a:r>
          </a:p>
          <a:p>
            <a:pPr algn="ctr"/>
            <a:r>
              <a:rPr lang="th-TH" sz="3400" b="1" dirty="0">
                <a:solidFill>
                  <a:srgbClr val="C00000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รอบ 12 เดือน</a:t>
            </a:r>
          </a:p>
          <a:p>
            <a:pPr algn="ctr"/>
            <a:r>
              <a:rPr lang="th-TH" sz="3400" b="1" dirty="0">
                <a:solidFill>
                  <a:srgbClr val="C00000"/>
                </a:solidFill>
                <a:latin typeface="RSU" panose="02000506040000020003" pitchFamily="2" charset="-34"/>
                <a:cs typeface="RSU" panose="02000506040000020003" pitchFamily="2" charset="-34"/>
              </a:rPr>
              <a:t>เอกสารหมายเลข 4</a:t>
            </a:r>
            <a:endParaRPr lang="en-US" sz="3400" b="1" dirty="0">
              <a:solidFill>
                <a:srgbClr val="C00000"/>
              </a:solidFill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BAE74F9A-FEF6-FAF1-AD1F-73C34F02A26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2632" t="12201" r="33416" b="3475"/>
          <a:stretch/>
        </p:blipFill>
        <p:spPr>
          <a:xfrm>
            <a:off x="14240380" y="4551372"/>
            <a:ext cx="3415736" cy="4772068"/>
          </a:xfrm>
          <a:prstGeom prst="rect">
            <a:avLst/>
          </a:prstGeom>
        </p:spPr>
      </p:pic>
      <p:grpSp>
        <p:nvGrpSpPr>
          <p:cNvPr id="8" name="Group 3">
            <a:extLst>
              <a:ext uri="{FF2B5EF4-FFF2-40B4-BE49-F238E27FC236}">
                <a16:creationId xmlns:a16="http://schemas.microsoft.com/office/drawing/2014/main" id="{6A6AFD5C-A5E5-F7D9-65E9-9FEB8CD2BAE2}"/>
              </a:ext>
            </a:extLst>
          </p:cNvPr>
          <p:cNvGrpSpPr/>
          <p:nvPr/>
        </p:nvGrpSpPr>
        <p:grpSpPr>
          <a:xfrm>
            <a:off x="-382438" y="9675062"/>
            <a:ext cx="19234712" cy="2132845"/>
            <a:chOff x="0" y="0"/>
            <a:chExt cx="25646282" cy="2843793"/>
          </a:xfrm>
        </p:grpSpPr>
        <p:grpSp>
          <p:nvGrpSpPr>
            <p:cNvPr id="11" name="Group 4">
              <a:extLst>
                <a:ext uri="{FF2B5EF4-FFF2-40B4-BE49-F238E27FC236}">
                  <a16:creationId xmlns:a16="http://schemas.microsoft.com/office/drawing/2014/main" id="{D1736D32-0AA6-31FE-F7BD-535A6ECE15C1}"/>
                </a:ext>
              </a:extLst>
            </p:cNvPr>
            <p:cNvGrpSpPr/>
            <p:nvPr/>
          </p:nvGrpSpPr>
          <p:grpSpPr>
            <a:xfrm>
              <a:off x="0" y="0"/>
              <a:ext cx="25646282" cy="2843793"/>
              <a:chOff x="0" y="0"/>
              <a:chExt cx="5065932" cy="561737"/>
            </a:xfrm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5AB30563-EC9A-BE75-69E3-3F57A314D0AE}"/>
                  </a:ext>
                </a:extLst>
              </p:cNvPr>
              <p:cNvSpPr/>
              <p:nvPr/>
            </p:nvSpPr>
            <p:spPr>
              <a:xfrm>
                <a:off x="0" y="0"/>
                <a:ext cx="5065932" cy="561737"/>
              </a:xfrm>
              <a:custGeom>
                <a:avLst/>
                <a:gdLst/>
                <a:ahLst/>
                <a:cxnLst/>
                <a:rect l="l" t="t" r="r" b="b"/>
                <a:pathLst>
                  <a:path w="5065932" h="561737">
                    <a:moveTo>
                      <a:pt x="0" y="0"/>
                    </a:moveTo>
                    <a:lnTo>
                      <a:pt x="5065932" y="0"/>
                    </a:lnTo>
                    <a:lnTo>
                      <a:pt x="5065932" y="561737"/>
                    </a:lnTo>
                    <a:lnTo>
                      <a:pt x="0" y="561737"/>
                    </a:lnTo>
                    <a:close/>
                  </a:path>
                </a:pathLst>
              </a:custGeom>
              <a:solidFill>
                <a:srgbClr val="506D22"/>
              </a:solidFill>
            </p:spPr>
          </p:sp>
          <p:sp>
            <p:nvSpPr>
              <p:cNvPr id="14" name="TextBox 6">
                <a:extLst>
                  <a:ext uri="{FF2B5EF4-FFF2-40B4-BE49-F238E27FC236}">
                    <a16:creationId xmlns:a16="http://schemas.microsoft.com/office/drawing/2014/main" id="{A978513C-FDF0-2C3E-BC74-5258A4A0698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065932" cy="609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C7D28D47-3C40-C66F-B3E1-BF6378377A33}"/>
                </a:ext>
              </a:extLst>
            </p:cNvPr>
            <p:cNvSpPr txBox="1"/>
            <p:nvPr/>
          </p:nvSpPr>
          <p:spPr>
            <a:xfrm>
              <a:off x="9011460" y="28575"/>
              <a:ext cx="7533464" cy="813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36"/>
                </a:lnSpc>
              </a:pPr>
              <a:r>
                <a:rPr lang="en-US" sz="3424">
                  <a:solidFill>
                    <a:srgbClr val="FFFFFF"/>
                  </a:solidFill>
                  <a:latin typeface="Was MarinaNP"/>
                  <a:ea typeface="Was MarinaNP"/>
                  <a:cs typeface="Was MarinaNP"/>
                  <a:sym typeface="Was MarinaNP"/>
                </a:rPr>
                <a:t>ศูนย์ปฏิบัติการต่อต้านการทุจริต กระทรวงสาธารณสุข </a:t>
              </a:r>
            </a:p>
          </p:txBody>
        </p:sp>
      </p:grp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688B7BD-1972-E98B-0C92-8C7DEA3876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2192" y="7548548"/>
            <a:ext cx="2082135" cy="20821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03492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8A94C-C05C-E922-0B86-046BCB46F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028845A9-EA01-5B84-D5B0-D774B2F66C2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33" b="-3333"/>
            </a:stretch>
          </a:blipFill>
        </p:spPr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B3845C16-2BB3-36EE-9AD4-6793B644C9A9}"/>
              </a:ext>
            </a:extLst>
          </p:cNvPr>
          <p:cNvGrpSpPr/>
          <p:nvPr/>
        </p:nvGrpSpPr>
        <p:grpSpPr>
          <a:xfrm>
            <a:off x="359026" y="102941"/>
            <a:ext cx="1728192" cy="1705886"/>
            <a:chOff x="0" y="0"/>
            <a:chExt cx="6350000" cy="63500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7C7449F-F43F-ECD7-4E70-0BD222696AB7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0603F"/>
            </a:solidFill>
          </p:spPr>
          <p:txBody>
            <a:bodyPr/>
            <a:lstStyle/>
            <a:p>
              <a:pPr defTabSz="1828800" latinLnBrk="1">
                <a:defRPr/>
              </a:pPr>
              <a:endParaRPr lang="th-TH" sz="360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</p:grpSp>
      <p:cxnSp>
        <p:nvCxnSpPr>
          <p:cNvPr id="12" name="Straight Connector 3">
            <a:extLst>
              <a:ext uri="{FF2B5EF4-FFF2-40B4-BE49-F238E27FC236}">
                <a16:creationId xmlns:a16="http://schemas.microsoft.com/office/drawing/2014/main" id="{471D5D63-D195-2D23-0572-A36B24837A28}"/>
              </a:ext>
            </a:extLst>
          </p:cNvPr>
          <p:cNvCxnSpPr>
            <a:cxnSpLocks/>
          </p:cNvCxnSpPr>
          <p:nvPr/>
        </p:nvCxnSpPr>
        <p:spPr>
          <a:xfrm>
            <a:off x="2087216" y="1808826"/>
            <a:ext cx="8784976" cy="16592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7">
            <a:extLst>
              <a:ext uri="{FF2B5EF4-FFF2-40B4-BE49-F238E27FC236}">
                <a16:creationId xmlns:a16="http://schemas.microsoft.com/office/drawing/2014/main" id="{CBB49DE5-739E-12F3-9235-C5B25F594463}"/>
              </a:ext>
            </a:extLst>
          </p:cNvPr>
          <p:cNvGrpSpPr/>
          <p:nvPr/>
        </p:nvGrpSpPr>
        <p:grpSpPr>
          <a:xfrm>
            <a:off x="1799184" y="1543100"/>
            <a:ext cx="576064" cy="576064"/>
            <a:chOff x="611560" y="2851238"/>
            <a:chExt cx="288032" cy="288032"/>
          </a:xfrm>
        </p:grpSpPr>
        <p:sp>
          <p:nvSpPr>
            <p:cNvPr id="14" name="Oval 8">
              <a:extLst>
                <a:ext uri="{FF2B5EF4-FFF2-40B4-BE49-F238E27FC236}">
                  <a16:creationId xmlns:a16="http://schemas.microsoft.com/office/drawing/2014/main" id="{CAB80D8D-7708-5A80-AAE7-F26BF81C460A}"/>
                </a:ext>
              </a:extLst>
            </p:cNvPr>
            <p:cNvSpPr/>
            <p:nvPr/>
          </p:nvSpPr>
          <p:spPr>
            <a:xfrm>
              <a:off x="611560" y="2851238"/>
              <a:ext cx="288032" cy="288032"/>
            </a:xfrm>
            <a:prstGeom prst="ellipse">
              <a:avLst/>
            </a:prstGeom>
            <a:solidFill>
              <a:schemeClr val="accent5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latinLnBrk="1">
                <a:defRPr/>
              </a:pPr>
              <a:endParaRPr lang="ko-KR" altLang="en-US" sz="3600">
                <a:solidFill>
                  <a:prstClr val="black">
                    <a:lumMod val="75000"/>
                    <a:lumOff val="25000"/>
                  </a:prstClr>
                </a:solidFill>
                <a:latin typeface="RSU" panose="02000506040000020003" pitchFamily="2" charset="-34"/>
                <a:ea typeface="맑은 고딕" panose="020B0503020000020004" pitchFamily="34" charset="-127"/>
                <a:cs typeface="RSU" panose="02000506040000020003" pitchFamily="2" charset="-34"/>
              </a:endParaRPr>
            </a:p>
          </p:txBody>
        </p:sp>
        <p:sp>
          <p:nvSpPr>
            <p:cNvPr id="15" name="Oval 9">
              <a:extLst>
                <a:ext uri="{FF2B5EF4-FFF2-40B4-BE49-F238E27FC236}">
                  <a16:creationId xmlns:a16="http://schemas.microsoft.com/office/drawing/2014/main" id="{12F0C7A5-002A-AA07-A303-6BC79A6F929E}"/>
                </a:ext>
              </a:extLst>
            </p:cNvPr>
            <p:cNvSpPr/>
            <p:nvPr/>
          </p:nvSpPr>
          <p:spPr>
            <a:xfrm>
              <a:off x="683568" y="2923246"/>
              <a:ext cx="144016" cy="14401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latinLnBrk="1">
                <a:defRPr/>
              </a:pPr>
              <a:endParaRPr lang="ko-KR" altLang="en-US" sz="3600">
                <a:solidFill>
                  <a:prstClr val="black">
                    <a:lumMod val="75000"/>
                    <a:lumOff val="25000"/>
                  </a:prstClr>
                </a:solidFill>
                <a:latin typeface="RSU" panose="02000506040000020003" pitchFamily="2" charset="-34"/>
                <a:ea typeface="맑은 고딕" panose="020B0503020000020004" pitchFamily="34" charset="-127"/>
                <a:cs typeface="RSU" panose="02000506040000020003" pitchFamily="2" charset="-34"/>
              </a:endParaRPr>
            </a:p>
          </p:txBody>
        </p:sp>
      </p:grpSp>
      <p:grpSp>
        <p:nvGrpSpPr>
          <p:cNvPr id="19" name="Group 13">
            <a:extLst>
              <a:ext uri="{FF2B5EF4-FFF2-40B4-BE49-F238E27FC236}">
                <a16:creationId xmlns:a16="http://schemas.microsoft.com/office/drawing/2014/main" id="{7B8C010C-32C7-4673-5F5E-79AFA96CBBA1}"/>
              </a:ext>
            </a:extLst>
          </p:cNvPr>
          <p:cNvGrpSpPr/>
          <p:nvPr/>
        </p:nvGrpSpPr>
        <p:grpSpPr>
          <a:xfrm>
            <a:off x="10584160" y="1559692"/>
            <a:ext cx="576064" cy="576064"/>
            <a:chOff x="611560" y="2851238"/>
            <a:chExt cx="288032" cy="288032"/>
          </a:xfrm>
        </p:grpSpPr>
        <p:sp>
          <p:nvSpPr>
            <p:cNvPr id="20" name="Oval 14">
              <a:extLst>
                <a:ext uri="{FF2B5EF4-FFF2-40B4-BE49-F238E27FC236}">
                  <a16:creationId xmlns:a16="http://schemas.microsoft.com/office/drawing/2014/main" id="{3AB738A7-12DC-68ED-1550-3995901CD141}"/>
                </a:ext>
              </a:extLst>
            </p:cNvPr>
            <p:cNvSpPr/>
            <p:nvPr/>
          </p:nvSpPr>
          <p:spPr>
            <a:xfrm>
              <a:off x="611560" y="2851238"/>
              <a:ext cx="288032" cy="288032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latinLnBrk="1">
                <a:defRPr/>
              </a:pPr>
              <a:endParaRPr lang="ko-KR" altLang="en-US" sz="3600">
                <a:solidFill>
                  <a:prstClr val="black">
                    <a:lumMod val="75000"/>
                    <a:lumOff val="25000"/>
                  </a:prstClr>
                </a:solidFill>
                <a:latin typeface="RSU" panose="02000506040000020003" pitchFamily="2" charset="-34"/>
                <a:ea typeface="맑은 고딕" panose="020B0503020000020004" pitchFamily="34" charset="-127"/>
                <a:cs typeface="RSU" panose="02000506040000020003" pitchFamily="2" charset="-34"/>
              </a:endParaRPr>
            </a:p>
          </p:txBody>
        </p:sp>
        <p:sp>
          <p:nvSpPr>
            <p:cNvPr id="21" name="Oval 15">
              <a:extLst>
                <a:ext uri="{FF2B5EF4-FFF2-40B4-BE49-F238E27FC236}">
                  <a16:creationId xmlns:a16="http://schemas.microsoft.com/office/drawing/2014/main" id="{5FB200C8-85B9-8B1D-B754-A2072021D1B7}"/>
                </a:ext>
              </a:extLst>
            </p:cNvPr>
            <p:cNvSpPr/>
            <p:nvPr/>
          </p:nvSpPr>
          <p:spPr>
            <a:xfrm>
              <a:off x="683568" y="2923246"/>
              <a:ext cx="144016" cy="14401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latinLnBrk="1">
                <a:defRPr/>
              </a:pPr>
              <a:endParaRPr lang="ko-KR" altLang="en-US" sz="3600">
                <a:solidFill>
                  <a:prstClr val="black">
                    <a:lumMod val="75000"/>
                    <a:lumOff val="25000"/>
                  </a:prstClr>
                </a:solidFill>
                <a:latin typeface="RSU" panose="02000506040000020003" pitchFamily="2" charset="-34"/>
                <a:ea typeface="맑은 고딕" panose="020B0503020000020004" pitchFamily="34" charset="-127"/>
                <a:cs typeface="RSU" panose="02000506040000020003" pitchFamily="2" charset="-34"/>
              </a:endParaRPr>
            </a:p>
          </p:txBody>
        </p:sp>
      </p:grpSp>
      <p:sp>
        <p:nvSpPr>
          <p:cNvPr id="2" name="Rectangle 2">
            <a:extLst>
              <a:ext uri="{FF2B5EF4-FFF2-40B4-BE49-F238E27FC236}">
                <a16:creationId xmlns:a16="http://schemas.microsoft.com/office/drawing/2014/main" id="{9A96917D-63FA-4567-1C63-AD6BCC1F2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1027" y="7106372"/>
            <a:ext cx="36939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pPr defTabSz="1828800" latinLnBrk="1">
              <a:defRPr/>
            </a:pPr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รูปภาพ 8">
            <a:hlinkClick r:id="rId4" action="ppaction://hlinkfile"/>
            <a:extLst>
              <a:ext uri="{FF2B5EF4-FFF2-40B4-BE49-F238E27FC236}">
                <a16:creationId xmlns:a16="http://schemas.microsoft.com/office/drawing/2014/main" id="{18F5F82B-85A1-5D85-0260-5B96F58423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632" y="7843396"/>
            <a:ext cx="1238570" cy="1238570"/>
          </a:xfrm>
          <a:prstGeom prst="rect">
            <a:avLst/>
          </a:prstGeom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6D5CE05C-D4A3-01FC-5F9F-D8DF691C997A}"/>
              </a:ext>
            </a:extLst>
          </p:cNvPr>
          <p:cNvSpPr txBox="1"/>
          <p:nvPr/>
        </p:nvSpPr>
        <p:spPr bwMode="auto">
          <a:xfrm>
            <a:off x="2067648" y="228814"/>
            <a:ext cx="15409712" cy="2308324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>
              <a:defRPr/>
            </a:pPr>
            <a:r>
              <a:rPr lang="th-TH" altLang="ko-KR" sz="7200" b="1" dirty="0">
                <a:solidFill>
                  <a:srgbClr val="1F497D">
                    <a:lumMod val="75000"/>
                  </a:srgbClr>
                </a:solidFill>
                <a:latin typeface="เอฟซี ซับเจค" panose="020B0604020202020204" charset="-34"/>
                <a:ea typeface="맑은 고딕" panose="020B0503020000020004" pitchFamily="34" charset="-127"/>
                <a:cs typeface="RSU" panose="02000506040000020003" pitchFamily="2" charset="-34"/>
              </a:rPr>
              <a:t>จัดทำสรุป</a:t>
            </a:r>
            <a:r>
              <a:rPr lang="th-TH" altLang="ko-KR" sz="7200" b="1" dirty="0">
                <a:solidFill>
                  <a:srgbClr val="C00000"/>
                </a:solidFill>
                <a:latin typeface="เอฟซี ซับเจค" panose="020B0604020202020204" charset="-34"/>
                <a:ea typeface="맑은 고딕" panose="020B0503020000020004" pitchFamily="34" charset="-127"/>
                <a:cs typeface="RSU" panose="02000506040000020003" pitchFamily="2" charset="-34"/>
              </a:rPr>
              <a:t>ผลปฏิบัติการส่งเสริมคุณธรรมของหน่วยงาน</a:t>
            </a:r>
          </a:p>
          <a:p>
            <a:pPr defTabSz="1828800">
              <a:defRPr/>
            </a:pPr>
            <a:endParaRPr lang="th-TH" altLang="ko-KR" sz="7200" b="1" dirty="0">
              <a:solidFill>
                <a:srgbClr val="1F497D">
                  <a:lumMod val="75000"/>
                </a:srgbClr>
              </a:solidFill>
              <a:latin typeface="เอฟซี ซับเจค" panose="020B0604020202020204" charset="-34"/>
              <a:ea typeface="맑은 고딕" panose="020B0503020000020004" pitchFamily="34" charset="-127"/>
              <a:cs typeface="RSU" panose="02000506040000020003" pitchFamily="2" charset="-34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739DD071-8C5F-C0E2-001B-083AADCEA667}"/>
              </a:ext>
            </a:extLst>
          </p:cNvPr>
          <p:cNvSpPr txBox="1"/>
          <p:nvPr/>
        </p:nvSpPr>
        <p:spPr>
          <a:xfrm>
            <a:off x="655101" y="-318033"/>
            <a:ext cx="93006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 latinLnBrk="1">
              <a:defRPr/>
            </a:pPr>
            <a:r>
              <a:rPr lang="th-TH" sz="16000" b="1" dirty="0">
                <a:solidFill>
                  <a:prstClr val="white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5</a:t>
            </a:r>
            <a:endParaRPr lang="en-US" sz="16000" b="1" dirty="0">
              <a:solidFill>
                <a:prstClr val="white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55290C9F-C0DA-CE6B-C391-7F99B3B672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96" y="2648975"/>
            <a:ext cx="17502816" cy="4973558"/>
          </a:xfrm>
          <a:prstGeom prst="rect">
            <a:avLst/>
          </a:prstGeom>
        </p:spPr>
      </p:pic>
      <p:grpSp>
        <p:nvGrpSpPr>
          <p:cNvPr id="7" name="Group 3">
            <a:extLst>
              <a:ext uri="{FF2B5EF4-FFF2-40B4-BE49-F238E27FC236}">
                <a16:creationId xmlns:a16="http://schemas.microsoft.com/office/drawing/2014/main" id="{4D18ED0E-F1F8-FEE4-606E-24CD5443FB45}"/>
              </a:ext>
            </a:extLst>
          </p:cNvPr>
          <p:cNvGrpSpPr/>
          <p:nvPr/>
        </p:nvGrpSpPr>
        <p:grpSpPr>
          <a:xfrm>
            <a:off x="-382438" y="9675062"/>
            <a:ext cx="19234712" cy="2132845"/>
            <a:chOff x="0" y="0"/>
            <a:chExt cx="25646282" cy="2843793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9508637-A835-E5E6-D7D0-74F6A8EB307C}"/>
                </a:ext>
              </a:extLst>
            </p:cNvPr>
            <p:cNvGrpSpPr/>
            <p:nvPr/>
          </p:nvGrpSpPr>
          <p:grpSpPr>
            <a:xfrm>
              <a:off x="0" y="0"/>
              <a:ext cx="25646282" cy="2843793"/>
              <a:chOff x="0" y="0"/>
              <a:chExt cx="5065932" cy="561737"/>
            </a:xfrm>
          </p:grpSpPr>
          <p:sp>
            <p:nvSpPr>
              <p:cNvPr id="17" name="Freeform 5">
                <a:extLst>
                  <a:ext uri="{FF2B5EF4-FFF2-40B4-BE49-F238E27FC236}">
                    <a16:creationId xmlns:a16="http://schemas.microsoft.com/office/drawing/2014/main" id="{962A623E-1CBF-6D53-AFD9-8DDBED8F1C1D}"/>
                  </a:ext>
                </a:extLst>
              </p:cNvPr>
              <p:cNvSpPr/>
              <p:nvPr/>
            </p:nvSpPr>
            <p:spPr>
              <a:xfrm>
                <a:off x="0" y="0"/>
                <a:ext cx="5065932" cy="561737"/>
              </a:xfrm>
              <a:custGeom>
                <a:avLst/>
                <a:gdLst/>
                <a:ahLst/>
                <a:cxnLst/>
                <a:rect l="l" t="t" r="r" b="b"/>
                <a:pathLst>
                  <a:path w="5065932" h="561737">
                    <a:moveTo>
                      <a:pt x="0" y="0"/>
                    </a:moveTo>
                    <a:lnTo>
                      <a:pt x="5065932" y="0"/>
                    </a:lnTo>
                    <a:lnTo>
                      <a:pt x="5065932" y="561737"/>
                    </a:lnTo>
                    <a:lnTo>
                      <a:pt x="0" y="561737"/>
                    </a:lnTo>
                    <a:close/>
                  </a:path>
                </a:pathLst>
              </a:custGeom>
              <a:solidFill>
                <a:srgbClr val="506D22"/>
              </a:solidFill>
            </p:spPr>
          </p:sp>
          <p:sp>
            <p:nvSpPr>
              <p:cNvPr id="18" name="TextBox 6">
                <a:extLst>
                  <a:ext uri="{FF2B5EF4-FFF2-40B4-BE49-F238E27FC236}">
                    <a16:creationId xmlns:a16="http://schemas.microsoft.com/office/drawing/2014/main" id="{F7BB5980-C7AC-88AC-5637-F5F01381250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065932" cy="609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7197F4C6-EDF1-4DEB-DC19-446BB3C5A0DB}"/>
                </a:ext>
              </a:extLst>
            </p:cNvPr>
            <p:cNvSpPr txBox="1"/>
            <p:nvPr/>
          </p:nvSpPr>
          <p:spPr>
            <a:xfrm>
              <a:off x="9011460" y="28575"/>
              <a:ext cx="7533464" cy="813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36"/>
                </a:lnSpc>
              </a:pPr>
              <a:r>
                <a:rPr lang="en-US" sz="3424">
                  <a:solidFill>
                    <a:srgbClr val="FFFFFF"/>
                  </a:solidFill>
                  <a:latin typeface="Was MarinaNP"/>
                  <a:ea typeface="Was MarinaNP"/>
                  <a:cs typeface="Was MarinaNP"/>
                  <a:sym typeface="Was MarinaNP"/>
                </a:rPr>
                <a:t>ศูนย์ปฏิบัติการต่อต้านการทุจริต กระทรวงสาธารณสุข </a:t>
              </a:r>
            </a:p>
          </p:txBody>
        </p:sp>
      </p:grpSp>
      <p:sp>
        <p:nvSpPr>
          <p:cNvPr id="22" name="Freeform 11">
            <a:extLst>
              <a:ext uri="{FF2B5EF4-FFF2-40B4-BE49-F238E27FC236}">
                <a16:creationId xmlns:a16="http://schemas.microsoft.com/office/drawing/2014/main" id="{FB15C481-2833-4F95-85B3-A84B626FD3E0}"/>
              </a:ext>
            </a:extLst>
          </p:cNvPr>
          <p:cNvSpPr/>
          <p:nvPr/>
        </p:nvSpPr>
        <p:spPr>
          <a:xfrm rot="-2174329">
            <a:off x="16397337" y="7290775"/>
            <a:ext cx="2708224" cy="3904767"/>
          </a:xfrm>
          <a:custGeom>
            <a:avLst/>
            <a:gdLst/>
            <a:ahLst/>
            <a:cxnLst/>
            <a:rect l="l" t="t" r="r" b="b"/>
            <a:pathLst>
              <a:path w="2708224" h="3904767">
                <a:moveTo>
                  <a:pt x="0" y="0"/>
                </a:moveTo>
                <a:lnTo>
                  <a:pt x="2708225" y="0"/>
                </a:lnTo>
                <a:lnTo>
                  <a:pt x="2708225" y="3904768"/>
                </a:lnTo>
                <a:lnTo>
                  <a:pt x="0" y="39047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066"/>
            </a:stretch>
          </a:blipFill>
        </p:spPr>
      </p:sp>
      <p:sp>
        <p:nvSpPr>
          <p:cNvPr id="23" name="Freeform 12">
            <a:extLst>
              <a:ext uri="{FF2B5EF4-FFF2-40B4-BE49-F238E27FC236}">
                <a16:creationId xmlns:a16="http://schemas.microsoft.com/office/drawing/2014/main" id="{D5EA164D-8A3C-5A31-19A7-8BB36AE0F075}"/>
              </a:ext>
            </a:extLst>
          </p:cNvPr>
          <p:cNvSpPr/>
          <p:nvPr/>
        </p:nvSpPr>
        <p:spPr>
          <a:xfrm rot="1699051" flipH="1">
            <a:off x="-2436290" y="6002358"/>
            <a:ext cx="4067475" cy="5393347"/>
          </a:xfrm>
          <a:custGeom>
            <a:avLst/>
            <a:gdLst/>
            <a:ahLst/>
            <a:cxnLst/>
            <a:rect l="l" t="t" r="r" b="b"/>
            <a:pathLst>
              <a:path w="4439266" h="6400615">
                <a:moveTo>
                  <a:pt x="4439266" y="0"/>
                </a:moveTo>
                <a:lnTo>
                  <a:pt x="0" y="0"/>
                </a:lnTo>
                <a:lnTo>
                  <a:pt x="0" y="6400614"/>
                </a:lnTo>
                <a:lnTo>
                  <a:pt x="4439266" y="6400614"/>
                </a:lnTo>
                <a:lnTo>
                  <a:pt x="4439266" y="0"/>
                </a:lnTo>
                <a:close/>
              </a:path>
            </a:pathLst>
          </a:custGeom>
          <a:blipFill>
            <a:blip r:embed="rId7"/>
            <a:stretch>
              <a:fillRect t="-1066"/>
            </a:stretch>
          </a:blipFill>
        </p:spPr>
      </p:sp>
    </p:spTree>
    <p:extLst>
      <p:ext uri="{BB962C8B-B14F-4D97-AF65-F5344CB8AC3E}">
        <p14:creationId xmlns:p14="http://schemas.microsoft.com/office/powerpoint/2010/main" val="3116494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</p:sp>
      <p:sp>
        <p:nvSpPr>
          <p:cNvPr id="3" name="AutoShape 3"/>
          <p:cNvSpPr/>
          <p:nvPr/>
        </p:nvSpPr>
        <p:spPr>
          <a:xfrm flipV="1">
            <a:off x="14703337" y="849133"/>
            <a:ext cx="9238496" cy="9525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4008058" y="-75036"/>
            <a:ext cx="2000522" cy="2207472"/>
          </a:xfrm>
          <a:custGeom>
            <a:avLst/>
            <a:gdLst/>
            <a:ahLst/>
            <a:cxnLst/>
            <a:rect l="l" t="t" r="r" b="b"/>
            <a:pathLst>
              <a:path w="2000522" h="2207472">
                <a:moveTo>
                  <a:pt x="0" y="0"/>
                </a:moveTo>
                <a:lnTo>
                  <a:pt x="2000522" y="0"/>
                </a:lnTo>
                <a:lnTo>
                  <a:pt x="2000522" y="2207472"/>
                </a:lnTo>
                <a:lnTo>
                  <a:pt x="0" y="22074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99990" y="1804520"/>
            <a:ext cx="16269854" cy="7870542"/>
          </a:xfrm>
          <a:custGeom>
            <a:avLst/>
            <a:gdLst/>
            <a:ahLst/>
            <a:cxnLst/>
            <a:rect l="l" t="t" r="r" b="b"/>
            <a:pathLst>
              <a:path w="16269854" h="7870542">
                <a:moveTo>
                  <a:pt x="0" y="0"/>
                </a:moveTo>
                <a:lnTo>
                  <a:pt x="16269855" y="0"/>
                </a:lnTo>
                <a:lnTo>
                  <a:pt x="16269855" y="7870542"/>
                </a:lnTo>
                <a:lnTo>
                  <a:pt x="0" y="78705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87524" y="514863"/>
            <a:ext cx="13125849" cy="780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6"/>
              </a:lnSpc>
            </a:pPr>
            <a:r>
              <a:rPr lang="en-US" sz="5996">
                <a:solidFill>
                  <a:srgbClr val="0E0603"/>
                </a:solidFill>
                <a:latin typeface="Niramit"/>
                <a:ea typeface="Niramit"/>
                <a:cs typeface="Niramit"/>
                <a:sym typeface="Niramit"/>
              </a:rPr>
              <a:t>ระดับการเป็นองค์กรคุณธรรมต้นแบบ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-382438" y="9675062"/>
            <a:ext cx="19234712" cy="2132845"/>
            <a:chOff x="0" y="0"/>
            <a:chExt cx="25646282" cy="2843793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25646282" cy="2843793"/>
              <a:chOff x="0" y="0"/>
              <a:chExt cx="5065932" cy="56173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5065932" cy="561737"/>
              </a:xfrm>
              <a:custGeom>
                <a:avLst/>
                <a:gdLst/>
                <a:ahLst/>
                <a:cxnLst/>
                <a:rect l="l" t="t" r="r" b="b"/>
                <a:pathLst>
                  <a:path w="5065932" h="561737">
                    <a:moveTo>
                      <a:pt x="0" y="0"/>
                    </a:moveTo>
                    <a:lnTo>
                      <a:pt x="5065932" y="0"/>
                    </a:lnTo>
                    <a:lnTo>
                      <a:pt x="5065932" y="561737"/>
                    </a:lnTo>
                    <a:lnTo>
                      <a:pt x="0" y="561737"/>
                    </a:lnTo>
                    <a:close/>
                  </a:path>
                </a:pathLst>
              </a:custGeom>
              <a:solidFill>
                <a:srgbClr val="506D22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5065932" cy="609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9011460" y="28575"/>
              <a:ext cx="7533464" cy="813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36"/>
                </a:lnSpc>
              </a:pPr>
              <a:r>
                <a:rPr lang="en-US" sz="3424">
                  <a:solidFill>
                    <a:srgbClr val="FFFFFF"/>
                  </a:solidFill>
                  <a:latin typeface="Was MarinaNP"/>
                  <a:ea typeface="Was MarinaNP"/>
                  <a:cs typeface="Was MarinaNP"/>
                  <a:sym typeface="Was MarinaNP"/>
                </a:rPr>
                <a:t>ศูนย์ปฏิบัติการต่อต้านการทุจริต กระทรวงสาธารณสุข </a:t>
              </a: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481D2-3948-96B5-8270-D3B6FFCBC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00C1C55D-FB28-F433-89FE-8F38B808612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33" b="-3333"/>
            </a:stretch>
          </a:blipFill>
        </p:spPr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64D31342-24CC-8EC3-9811-91D7722A2F29}"/>
              </a:ext>
            </a:extLst>
          </p:cNvPr>
          <p:cNvGrpSpPr/>
          <p:nvPr/>
        </p:nvGrpSpPr>
        <p:grpSpPr>
          <a:xfrm>
            <a:off x="359026" y="102941"/>
            <a:ext cx="1728192" cy="1705886"/>
            <a:chOff x="0" y="0"/>
            <a:chExt cx="6350000" cy="63500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5AD2DC6-D1E5-07CB-CA3E-294221F49BF8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0603F"/>
            </a:solidFill>
          </p:spPr>
          <p:txBody>
            <a:bodyPr/>
            <a:lstStyle/>
            <a:p>
              <a:pPr defTabSz="1828800" latinLnBrk="1">
                <a:defRPr/>
              </a:pPr>
              <a:endParaRPr lang="th-TH" sz="360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</p:grpSp>
      <p:sp>
        <p:nvSpPr>
          <p:cNvPr id="11" name="TextBox 12">
            <a:extLst>
              <a:ext uri="{FF2B5EF4-FFF2-40B4-BE49-F238E27FC236}">
                <a16:creationId xmlns:a16="http://schemas.microsoft.com/office/drawing/2014/main" id="{55349743-5244-88FC-25DD-7B682353D344}"/>
              </a:ext>
            </a:extLst>
          </p:cNvPr>
          <p:cNvSpPr txBox="1"/>
          <p:nvPr/>
        </p:nvSpPr>
        <p:spPr bwMode="auto">
          <a:xfrm>
            <a:off x="2227378" y="507686"/>
            <a:ext cx="15409712" cy="1908215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>
              <a:defRPr/>
            </a:pPr>
            <a:r>
              <a:rPr lang="th-TH" altLang="ko-KR" sz="4800" b="1" dirty="0">
                <a:solidFill>
                  <a:srgbClr val="1F497D">
                    <a:lumMod val="75000"/>
                  </a:srgbClr>
                </a:solidFill>
                <a:latin typeface="RSU" panose="02000506040000020003" pitchFamily="2" charset="-34"/>
                <a:ea typeface="맑은 고딕" panose="020B0503020000020004" pitchFamily="34" charset="-127"/>
                <a:cs typeface="RSU" panose="02000506040000020003" pitchFamily="2" charset="-34"/>
              </a:rPr>
              <a:t>จัดทำสรุป</a:t>
            </a:r>
            <a:r>
              <a:rPr lang="th-TH" altLang="ko-KR" sz="7000" b="1" dirty="0">
                <a:solidFill>
                  <a:srgbClr val="C00000"/>
                </a:solidFill>
                <a:latin typeface="RSU" panose="02000506040000020003" pitchFamily="2" charset="-34"/>
                <a:ea typeface="맑은 고딕" panose="020B0503020000020004" pitchFamily="34" charset="-127"/>
                <a:cs typeface="RSU" panose="02000506040000020003" pitchFamily="2" charset="-34"/>
              </a:rPr>
              <a:t>ผลปฏิบัติการส่งเสริมคุณธรรมของหน่วยงาน</a:t>
            </a:r>
          </a:p>
          <a:p>
            <a:pPr defTabSz="1828800">
              <a:defRPr/>
            </a:pPr>
            <a:endParaRPr lang="th-TH" altLang="ko-KR" sz="4800" b="1" dirty="0">
              <a:solidFill>
                <a:srgbClr val="1F497D">
                  <a:lumMod val="75000"/>
                </a:srgbClr>
              </a:solidFill>
              <a:latin typeface="RSU" panose="02000506040000020003" pitchFamily="2" charset="-34"/>
              <a:ea typeface="맑은 고딕" panose="020B0503020000020004" pitchFamily="34" charset="-127"/>
              <a:cs typeface="RSU" panose="02000506040000020003" pitchFamily="2" charset="-34"/>
            </a:endParaRPr>
          </a:p>
        </p:txBody>
      </p:sp>
      <p:cxnSp>
        <p:nvCxnSpPr>
          <p:cNvPr id="12" name="Straight Connector 3">
            <a:extLst>
              <a:ext uri="{FF2B5EF4-FFF2-40B4-BE49-F238E27FC236}">
                <a16:creationId xmlns:a16="http://schemas.microsoft.com/office/drawing/2014/main" id="{AE67DC97-40DD-E17F-8DAF-1E8E3285E032}"/>
              </a:ext>
            </a:extLst>
          </p:cNvPr>
          <p:cNvCxnSpPr>
            <a:cxnSpLocks/>
          </p:cNvCxnSpPr>
          <p:nvPr/>
        </p:nvCxnSpPr>
        <p:spPr>
          <a:xfrm>
            <a:off x="2087216" y="1808826"/>
            <a:ext cx="8784976" cy="16592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7">
            <a:extLst>
              <a:ext uri="{FF2B5EF4-FFF2-40B4-BE49-F238E27FC236}">
                <a16:creationId xmlns:a16="http://schemas.microsoft.com/office/drawing/2014/main" id="{9EA1BAB0-6085-5198-F401-ADBDC8913EFB}"/>
              </a:ext>
            </a:extLst>
          </p:cNvPr>
          <p:cNvGrpSpPr/>
          <p:nvPr/>
        </p:nvGrpSpPr>
        <p:grpSpPr>
          <a:xfrm>
            <a:off x="1799184" y="1543100"/>
            <a:ext cx="576064" cy="576064"/>
            <a:chOff x="611560" y="2851238"/>
            <a:chExt cx="288032" cy="288032"/>
          </a:xfrm>
        </p:grpSpPr>
        <p:sp>
          <p:nvSpPr>
            <p:cNvPr id="14" name="Oval 8">
              <a:extLst>
                <a:ext uri="{FF2B5EF4-FFF2-40B4-BE49-F238E27FC236}">
                  <a16:creationId xmlns:a16="http://schemas.microsoft.com/office/drawing/2014/main" id="{AA943D44-79A1-59C1-FAC0-04B313B09F33}"/>
                </a:ext>
              </a:extLst>
            </p:cNvPr>
            <p:cNvSpPr/>
            <p:nvPr/>
          </p:nvSpPr>
          <p:spPr>
            <a:xfrm>
              <a:off x="611560" y="2851238"/>
              <a:ext cx="288032" cy="288032"/>
            </a:xfrm>
            <a:prstGeom prst="ellipse">
              <a:avLst/>
            </a:prstGeom>
            <a:solidFill>
              <a:schemeClr val="accent5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latinLnBrk="1">
                <a:defRPr/>
              </a:pPr>
              <a:endParaRPr lang="ko-KR" altLang="en-US" sz="3600">
                <a:solidFill>
                  <a:prstClr val="black">
                    <a:lumMod val="75000"/>
                    <a:lumOff val="25000"/>
                  </a:prstClr>
                </a:solidFill>
                <a:latin typeface="RSU" panose="02000506040000020003" pitchFamily="2" charset="-34"/>
                <a:ea typeface="맑은 고딕" panose="020B0503020000020004" pitchFamily="34" charset="-127"/>
                <a:cs typeface="RSU" panose="02000506040000020003" pitchFamily="2" charset="-34"/>
              </a:endParaRPr>
            </a:p>
          </p:txBody>
        </p:sp>
        <p:sp>
          <p:nvSpPr>
            <p:cNvPr id="15" name="Oval 9">
              <a:extLst>
                <a:ext uri="{FF2B5EF4-FFF2-40B4-BE49-F238E27FC236}">
                  <a16:creationId xmlns:a16="http://schemas.microsoft.com/office/drawing/2014/main" id="{2C8727C2-4006-E0F3-8D27-5542168A64DE}"/>
                </a:ext>
              </a:extLst>
            </p:cNvPr>
            <p:cNvSpPr/>
            <p:nvPr/>
          </p:nvSpPr>
          <p:spPr>
            <a:xfrm>
              <a:off x="683568" y="2923246"/>
              <a:ext cx="144016" cy="14401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latinLnBrk="1">
                <a:defRPr/>
              </a:pPr>
              <a:endParaRPr lang="ko-KR" altLang="en-US" sz="3600">
                <a:solidFill>
                  <a:prstClr val="black">
                    <a:lumMod val="75000"/>
                    <a:lumOff val="25000"/>
                  </a:prstClr>
                </a:solidFill>
                <a:latin typeface="RSU" panose="02000506040000020003" pitchFamily="2" charset="-34"/>
                <a:ea typeface="맑은 고딕" panose="020B0503020000020004" pitchFamily="34" charset="-127"/>
                <a:cs typeface="RSU" panose="02000506040000020003" pitchFamily="2" charset="-34"/>
              </a:endParaRPr>
            </a:p>
          </p:txBody>
        </p:sp>
      </p:grpSp>
      <p:grpSp>
        <p:nvGrpSpPr>
          <p:cNvPr id="19" name="Group 13">
            <a:extLst>
              <a:ext uri="{FF2B5EF4-FFF2-40B4-BE49-F238E27FC236}">
                <a16:creationId xmlns:a16="http://schemas.microsoft.com/office/drawing/2014/main" id="{38127771-AF59-14C2-4B5D-1BA51CB29BCA}"/>
              </a:ext>
            </a:extLst>
          </p:cNvPr>
          <p:cNvGrpSpPr/>
          <p:nvPr/>
        </p:nvGrpSpPr>
        <p:grpSpPr>
          <a:xfrm>
            <a:off x="10584160" y="1559692"/>
            <a:ext cx="576064" cy="576064"/>
            <a:chOff x="611560" y="2851238"/>
            <a:chExt cx="288032" cy="288032"/>
          </a:xfrm>
        </p:grpSpPr>
        <p:sp>
          <p:nvSpPr>
            <p:cNvPr id="20" name="Oval 14">
              <a:extLst>
                <a:ext uri="{FF2B5EF4-FFF2-40B4-BE49-F238E27FC236}">
                  <a16:creationId xmlns:a16="http://schemas.microsoft.com/office/drawing/2014/main" id="{F5774455-0C3B-3287-A331-1C302E855BFE}"/>
                </a:ext>
              </a:extLst>
            </p:cNvPr>
            <p:cNvSpPr/>
            <p:nvPr/>
          </p:nvSpPr>
          <p:spPr>
            <a:xfrm>
              <a:off x="611560" y="2851238"/>
              <a:ext cx="288032" cy="288032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latinLnBrk="1">
                <a:defRPr/>
              </a:pPr>
              <a:endParaRPr lang="ko-KR" altLang="en-US" sz="3600">
                <a:solidFill>
                  <a:prstClr val="black">
                    <a:lumMod val="75000"/>
                    <a:lumOff val="25000"/>
                  </a:prstClr>
                </a:solidFill>
                <a:latin typeface="RSU" panose="02000506040000020003" pitchFamily="2" charset="-34"/>
                <a:ea typeface="맑은 고딕" panose="020B0503020000020004" pitchFamily="34" charset="-127"/>
                <a:cs typeface="RSU" panose="02000506040000020003" pitchFamily="2" charset="-34"/>
              </a:endParaRPr>
            </a:p>
          </p:txBody>
        </p:sp>
        <p:sp>
          <p:nvSpPr>
            <p:cNvPr id="21" name="Oval 15">
              <a:extLst>
                <a:ext uri="{FF2B5EF4-FFF2-40B4-BE49-F238E27FC236}">
                  <a16:creationId xmlns:a16="http://schemas.microsoft.com/office/drawing/2014/main" id="{A8F2802E-E2E8-3066-6540-932C0435F9E2}"/>
                </a:ext>
              </a:extLst>
            </p:cNvPr>
            <p:cNvSpPr/>
            <p:nvPr/>
          </p:nvSpPr>
          <p:spPr>
            <a:xfrm>
              <a:off x="683568" y="2923246"/>
              <a:ext cx="144016" cy="14401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latinLnBrk="1">
                <a:defRPr/>
              </a:pPr>
              <a:endParaRPr lang="ko-KR" altLang="en-US" sz="3600">
                <a:solidFill>
                  <a:prstClr val="black">
                    <a:lumMod val="75000"/>
                    <a:lumOff val="25000"/>
                  </a:prstClr>
                </a:solidFill>
                <a:latin typeface="RSU" panose="02000506040000020003" pitchFamily="2" charset="-34"/>
                <a:ea typeface="맑은 고딕" panose="020B0503020000020004" pitchFamily="34" charset="-127"/>
                <a:cs typeface="RSU" panose="02000506040000020003" pitchFamily="2" charset="-34"/>
              </a:endParaRPr>
            </a:p>
          </p:txBody>
        </p:sp>
      </p:grpSp>
      <p:sp>
        <p:nvSpPr>
          <p:cNvPr id="2" name="Rectangle 2">
            <a:extLst>
              <a:ext uri="{FF2B5EF4-FFF2-40B4-BE49-F238E27FC236}">
                <a16:creationId xmlns:a16="http://schemas.microsoft.com/office/drawing/2014/main" id="{E3438BEB-091A-2B32-D467-992165076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1027" y="7106372"/>
            <a:ext cx="36939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pPr defTabSz="1828800" latinLnBrk="1">
              <a:defRPr/>
            </a:pPr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รูปภาพ 16">
            <a:hlinkClick r:id="rId4" action="ppaction://hlinkfile"/>
            <a:extLst>
              <a:ext uri="{FF2B5EF4-FFF2-40B4-BE49-F238E27FC236}">
                <a16:creationId xmlns:a16="http://schemas.microsoft.com/office/drawing/2014/main" id="{B266A6A8-48D4-E022-AE15-7B184E5A02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15" y="8081429"/>
            <a:ext cx="1051333" cy="1051333"/>
          </a:xfrm>
          <a:prstGeom prst="rect">
            <a:avLst/>
          </a:prstGeom>
        </p:spPr>
      </p:pic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57D250A7-0708-341E-B4C1-68C1B78ED470}"/>
              </a:ext>
            </a:extLst>
          </p:cNvPr>
          <p:cNvSpPr txBox="1"/>
          <p:nvPr/>
        </p:nvSpPr>
        <p:spPr>
          <a:xfrm>
            <a:off x="2562485" y="8340020"/>
            <a:ext cx="3082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dirty="0">
                <a:solidFill>
                  <a:srgbClr val="000000"/>
                </a:solidFill>
                <a:ea typeface="Calibri" panose="020F0502020204030204" pitchFamily="34" charset="0"/>
                <a:cs typeface="TH SarabunIT๙" panose="020B0500040200020003" pitchFamily="34" charset="-34"/>
              </a:rPr>
              <a:t>ผลปฏิบัติการส่งเสริมคุณธรรม</a:t>
            </a:r>
            <a:endParaRPr lang="th-TH" sz="2800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4ACB13BA-8CDB-CE81-EFE9-3EFBBE375A7F}"/>
              </a:ext>
            </a:extLst>
          </p:cNvPr>
          <p:cNvSpPr txBox="1"/>
          <p:nvPr/>
        </p:nvSpPr>
        <p:spPr>
          <a:xfrm>
            <a:off x="655101" y="-318033"/>
            <a:ext cx="93006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 latinLnBrk="1">
              <a:defRPr/>
            </a:pPr>
            <a:r>
              <a:rPr lang="th-TH" sz="16000" b="1" dirty="0">
                <a:solidFill>
                  <a:prstClr val="white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6</a:t>
            </a:r>
            <a:endParaRPr lang="en-US" sz="16000" b="1" dirty="0">
              <a:solidFill>
                <a:prstClr val="white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EB7A0AE7-2FFE-9001-B839-72F7C7BE10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67" y="2963065"/>
            <a:ext cx="5869822" cy="4079774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D437DB76-0513-7AB5-C65E-EE8F7F2CD7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007291"/>
            <a:ext cx="5058069" cy="4119252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0125EBC0-7E12-65C8-901C-B8654095D8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2157" y="3053131"/>
            <a:ext cx="5425918" cy="4178369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93530045-C9CE-4765-E80D-9E4DF27B7F0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952542" y="517003"/>
            <a:ext cx="4670916" cy="4670916"/>
          </a:xfrm>
          <a:prstGeom prst="rect">
            <a:avLst/>
          </a:prstGeom>
        </p:spPr>
      </p:pic>
      <p:sp>
        <p:nvSpPr>
          <p:cNvPr id="10" name="Freeform 11">
            <a:extLst>
              <a:ext uri="{FF2B5EF4-FFF2-40B4-BE49-F238E27FC236}">
                <a16:creationId xmlns:a16="http://schemas.microsoft.com/office/drawing/2014/main" id="{7352C242-500F-8DD7-DD62-98A026024C05}"/>
              </a:ext>
            </a:extLst>
          </p:cNvPr>
          <p:cNvSpPr/>
          <p:nvPr/>
        </p:nvSpPr>
        <p:spPr>
          <a:xfrm rot="-2241366">
            <a:off x="16114958" y="-2480175"/>
            <a:ext cx="6517039" cy="5936103"/>
          </a:xfrm>
          <a:custGeom>
            <a:avLst/>
            <a:gdLst/>
            <a:ahLst/>
            <a:cxnLst/>
            <a:rect l="l" t="t" r="r" b="b"/>
            <a:pathLst>
              <a:path w="6517039" h="5936103">
                <a:moveTo>
                  <a:pt x="0" y="0"/>
                </a:moveTo>
                <a:lnTo>
                  <a:pt x="6517038" y="0"/>
                </a:lnTo>
                <a:lnTo>
                  <a:pt x="6517038" y="5936104"/>
                </a:lnTo>
                <a:lnTo>
                  <a:pt x="0" y="59361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2351EB83-E47A-872C-2889-B7D510FF312A}"/>
              </a:ext>
            </a:extLst>
          </p:cNvPr>
          <p:cNvSpPr/>
          <p:nvPr/>
        </p:nvSpPr>
        <p:spPr>
          <a:xfrm rot="2220367" flipH="1">
            <a:off x="-2214184" y="1918486"/>
            <a:ext cx="3652955" cy="3327327"/>
          </a:xfrm>
          <a:custGeom>
            <a:avLst/>
            <a:gdLst/>
            <a:ahLst/>
            <a:cxnLst/>
            <a:rect l="l" t="t" r="r" b="b"/>
            <a:pathLst>
              <a:path w="3652955" h="3327327">
                <a:moveTo>
                  <a:pt x="3652955" y="0"/>
                </a:moveTo>
                <a:lnTo>
                  <a:pt x="0" y="0"/>
                </a:lnTo>
                <a:lnTo>
                  <a:pt x="0" y="3327327"/>
                </a:lnTo>
                <a:lnTo>
                  <a:pt x="3652955" y="3327327"/>
                </a:lnTo>
                <a:lnTo>
                  <a:pt x="365295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3">
            <a:extLst>
              <a:ext uri="{FF2B5EF4-FFF2-40B4-BE49-F238E27FC236}">
                <a16:creationId xmlns:a16="http://schemas.microsoft.com/office/drawing/2014/main" id="{7124F73D-7F3E-E98B-7AC6-375362260D26}"/>
              </a:ext>
            </a:extLst>
          </p:cNvPr>
          <p:cNvGrpSpPr/>
          <p:nvPr/>
        </p:nvGrpSpPr>
        <p:grpSpPr>
          <a:xfrm>
            <a:off x="-382438" y="9675062"/>
            <a:ext cx="19234712" cy="2132845"/>
            <a:chOff x="0" y="0"/>
            <a:chExt cx="25646282" cy="2843793"/>
          </a:xfrm>
        </p:grpSpPr>
        <p:grpSp>
          <p:nvGrpSpPr>
            <p:cNvPr id="29" name="Group 4">
              <a:extLst>
                <a:ext uri="{FF2B5EF4-FFF2-40B4-BE49-F238E27FC236}">
                  <a16:creationId xmlns:a16="http://schemas.microsoft.com/office/drawing/2014/main" id="{349D251E-CDF6-C762-A578-0852D5827658}"/>
                </a:ext>
              </a:extLst>
            </p:cNvPr>
            <p:cNvGrpSpPr/>
            <p:nvPr/>
          </p:nvGrpSpPr>
          <p:grpSpPr>
            <a:xfrm>
              <a:off x="0" y="0"/>
              <a:ext cx="25646282" cy="2843793"/>
              <a:chOff x="0" y="0"/>
              <a:chExt cx="5065932" cy="561737"/>
            </a:xfrm>
          </p:grpSpPr>
          <p:sp>
            <p:nvSpPr>
              <p:cNvPr id="31" name="Freeform 5">
                <a:extLst>
                  <a:ext uri="{FF2B5EF4-FFF2-40B4-BE49-F238E27FC236}">
                    <a16:creationId xmlns:a16="http://schemas.microsoft.com/office/drawing/2014/main" id="{228E30EB-C0AB-75CA-5FF4-F9C08B875007}"/>
                  </a:ext>
                </a:extLst>
              </p:cNvPr>
              <p:cNvSpPr/>
              <p:nvPr/>
            </p:nvSpPr>
            <p:spPr>
              <a:xfrm>
                <a:off x="0" y="0"/>
                <a:ext cx="5065932" cy="561737"/>
              </a:xfrm>
              <a:custGeom>
                <a:avLst/>
                <a:gdLst/>
                <a:ahLst/>
                <a:cxnLst/>
                <a:rect l="l" t="t" r="r" b="b"/>
                <a:pathLst>
                  <a:path w="5065932" h="561737">
                    <a:moveTo>
                      <a:pt x="0" y="0"/>
                    </a:moveTo>
                    <a:lnTo>
                      <a:pt x="5065932" y="0"/>
                    </a:lnTo>
                    <a:lnTo>
                      <a:pt x="5065932" y="561737"/>
                    </a:lnTo>
                    <a:lnTo>
                      <a:pt x="0" y="561737"/>
                    </a:lnTo>
                    <a:close/>
                  </a:path>
                </a:pathLst>
              </a:custGeom>
              <a:solidFill>
                <a:srgbClr val="506D22"/>
              </a:solidFill>
            </p:spPr>
          </p:sp>
          <p:sp>
            <p:nvSpPr>
              <p:cNvPr id="32" name="TextBox 6">
                <a:extLst>
                  <a:ext uri="{FF2B5EF4-FFF2-40B4-BE49-F238E27FC236}">
                    <a16:creationId xmlns:a16="http://schemas.microsoft.com/office/drawing/2014/main" id="{E9247644-241D-6489-5A6B-1E06E091606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065932" cy="609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7">
              <a:extLst>
                <a:ext uri="{FF2B5EF4-FFF2-40B4-BE49-F238E27FC236}">
                  <a16:creationId xmlns:a16="http://schemas.microsoft.com/office/drawing/2014/main" id="{17AA07EC-1BD5-9905-C551-2BB923465A7E}"/>
                </a:ext>
              </a:extLst>
            </p:cNvPr>
            <p:cNvSpPr txBox="1"/>
            <p:nvPr/>
          </p:nvSpPr>
          <p:spPr>
            <a:xfrm>
              <a:off x="9011460" y="28575"/>
              <a:ext cx="7533464" cy="813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36"/>
                </a:lnSpc>
              </a:pPr>
              <a:r>
                <a:rPr lang="en-US" sz="3424">
                  <a:solidFill>
                    <a:srgbClr val="FFFFFF"/>
                  </a:solidFill>
                  <a:latin typeface="Was MarinaNP"/>
                  <a:ea typeface="Was MarinaNP"/>
                  <a:cs typeface="Was MarinaNP"/>
                  <a:sym typeface="Was MarinaNP"/>
                </a:rPr>
                <a:t>ศูนย์ปฏิบัติการต่อต้านการทุจริต กระทรวงสาธารณสุข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61302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127494">
            <a:off x="-3485234" y="1479792"/>
            <a:ext cx="23810304" cy="510839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366530" y="1426925"/>
            <a:ext cx="3369296" cy="3053426"/>
          </a:xfrm>
          <a:prstGeom prst="rect">
            <a:avLst/>
          </a:prstGeom>
        </p:spPr>
        <p:txBody>
          <a:bodyPr lIns="55462" tIns="55462" rIns="55462" bIns="55462" rtlCol="0" anchor="ctr"/>
          <a:lstStyle/>
          <a:p>
            <a:pPr algn="ctr">
              <a:lnSpc>
                <a:spcPts val="800"/>
              </a:lnSpc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43004" y="1578671"/>
            <a:ext cx="3586812" cy="43041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9972" y="246957"/>
            <a:ext cx="5052876" cy="129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20"/>
              </a:lnSpc>
            </a:pPr>
            <a:r>
              <a:rPr lang="en-US" sz="8800" spc="-176" dirty="0">
                <a:solidFill>
                  <a:srgbClr val="FF3300"/>
                </a:solidFill>
                <a:latin typeface="Heading Now 71-78"/>
              </a:rPr>
              <a:t>Agenda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7CF2EA3-D7F3-404C-AAD9-32EB0F16EB44}"/>
              </a:ext>
            </a:extLst>
          </p:cNvPr>
          <p:cNvSpPr txBox="1">
            <a:spLocks/>
          </p:cNvSpPr>
          <p:nvPr/>
        </p:nvSpPr>
        <p:spPr>
          <a:xfrm>
            <a:off x="4823520" y="442287"/>
            <a:ext cx="13681520" cy="1474774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828800">
              <a:lnSpc>
                <a:spcPts val="7000"/>
              </a:lnSpc>
              <a:spcBef>
                <a:spcPts val="0"/>
              </a:spcBef>
              <a:buNone/>
              <a:defRPr/>
            </a:pPr>
            <a:r>
              <a:rPr lang="th-TH" sz="6400" b="1" dirty="0"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rPr>
              <a:t>การจัดส่งผลการส่งเสริมคุณธรรมฯ</a:t>
            </a:r>
          </a:p>
          <a:p>
            <a:pPr marL="0" indent="0" defTabSz="1828800">
              <a:lnSpc>
                <a:spcPts val="7000"/>
              </a:lnSpc>
              <a:spcBef>
                <a:spcPts val="0"/>
              </a:spcBef>
              <a:buNone/>
              <a:defRPr/>
            </a:pPr>
            <a:r>
              <a:rPr lang="th-TH" sz="6400" b="1" dirty="0"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rPr>
              <a:t>ประจำปีงบประมาณ พ.ศ. 2568</a:t>
            </a:r>
            <a:endParaRPr lang="en-US" sz="6400" b="1" dirty="0">
              <a:latin typeface="DB BrandVoice X" panose="02000506090000020004" pitchFamily="2" charset="-34"/>
              <a:ea typeface="Arial Unicode MS"/>
              <a:cs typeface="DB BrandVoice X" panose="02000506090000020004" pitchFamily="2" charset="-34"/>
            </a:endParaRPr>
          </a:p>
        </p:txBody>
      </p:sp>
      <p:graphicFrame>
        <p:nvGraphicFramePr>
          <p:cNvPr id="18" name="ตาราง 3">
            <a:extLst>
              <a:ext uri="{FF2B5EF4-FFF2-40B4-BE49-F238E27FC236}">
                <a16:creationId xmlns:a16="http://schemas.microsoft.com/office/drawing/2014/main" id="{39F48598-55A3-44C1-8475-2A269E99A4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945189"/>
              </p:ext>
            </p:extLst>
          </p:nvPr>
        </p:nvGraphicFramePr>
        <p:xfrm>
          <a:off x="331912" y="2261328"/>
          <a:ext cx="17624176" cy="7540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9104">
                  <a:extLst>
                    <a:ext uri="{9D8B030D-6E8A-4147-A177-3AD203B41FA5}">
                      <a16:colId xmlns:a16="http://schemas.microsoft.com/office/drawing/2014/main" val="3834952369"/>
                    </a:ext>
                  </a:extLst>
                </a:gridCol>
                <a:gridCol w="7732984">
                  <a:extLst>
                    <a:ext uri="{9D8B030D-6E8A-4147-A177-3AD203B41FA5}">
                      <a16:colId xmlns:a16="http://schemas.microsoft.com/office/drawing/2014/main" val="1993426064"/>
                    </a:ext>
                  </a:extLst>
                </a:gridCol>
                <a:gridCol w="4690040">
                  <a:extLst>
                    <a:ext uri="{9D8B030D-6E8A-4147-A177-3AD203B41FA5}">
                      <a16:colId xmlns:a16="http://schemas.microsoft.com/office/drawing/2014/main" val="3185743587"/>
                    </a:ext>
                  </a:extLst>
                </a:gridCol>
                <a:gridCol w="4122048">
                  <a:extLst>
                    <a:ext uri="{9D8B030D-6E8A-4147-A177-3AD203B41FA5}">
                      <a16:colId xmlns:a16="http://schemas.microsoft.com/office/drawing/2014/main" val="1185956375"/>
                    </a:ext>
                  </a:extLst>
                </a:gridCol>
              </a:tblGrid>
              <a:tr h="840944"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182880" marR="182880" marT="91440" marB="9144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การดำเนินงาน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182880" marR="182880" marT="91440" marB="9144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กำหนดการจัดส่ง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182880" marR="182880" marT="91440" marB="9144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แบบฟอร์มที่ใช้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182880" marR="182880" marT="91440" marB="9144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066092"/>
                  </a:ext>
                </a:extLst>
              </a:tr>
              <a:tr h="9367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1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จัดทำเมนูองค์กรคุณธรรมจริยธรรม บนเว็บไซต์หลัก</a:t>
                      </a:r>
                      <a:br>
                        <a:rPr lang="th-TH" sz="32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ของหน่วยงาน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rgbClr val="C00000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30 ตุลาคม 2567</a:t>
                      </a:r>
                      <a:endParaRPr lang="en-US" sz="3200" b="1" dirty="0">
                        <a:solidFill>
                          <a:srgbClr val="C00000"/>
                        </a:solidFill>
                        <a:effectLst/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-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3722745260"/>
                  </a:ext>
                </a:extLst>
              </a:tr>
              <a:tr h="9367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2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จัดส่งแผนปฏิบัติการส่งเสริมคุณธรรมของหน่วยงานฯ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rgbClr val="C00000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25 พฤศจิกายน 2567</a:t>
                      </a:r>
                      <a:endParaRPr lang="en-US" sz="3200" b="1" dirty="0">
                        <a:solidFill>
                          <a:srgbClr val="C00000"/>
                        </a:solidFill>
                        <a:effectLst/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rgbClr val="3366FF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เอกสารหมายเลข 1</a:t>
                      </a:r>
                      <a:endParaRPr lang="en-US" sz="3200" b="1" dirty="0">
                        <a:solidFill>
                          <a:srgbClr val="3366FF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2649029924"/>
                  </a:ext>
                </a:extLst>
              </a:tr>
              <a:tr h="11582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3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จัดส่งคลิปวิดีโอการส่งเสริมคุณธรรมฯ</a:t>
                      </a:r>
                      <a:br>
                        <a:rPr lang="th-TH" sz="32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ที่เผยแพร่ในสื่อโซ</a:t>
                      </a:r>
                      <a:r>
                        <a:rPr lang="th-TH" sz="3200" b="1" dirty="0" err="1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เชีย</a:t>
                      </a:r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ล</a:t>
                      </a: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rgbClr val="C00000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22 มกราคม 2568</a:t>
                      </a:r>
                      <a:endParaRPr lang="en-US" sz="3200" b="1" dirty="0">
                        <a:solidFill>
                          <a:srgbClr val="C00000"/>
                        </a:solidFill>
                        <a:effectLst/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rgbClr val="0B35E5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เอกสารหมายเลข 2</a:t>
                      </a:r>
                      <a:br>
                        <a:rPr lang="th-TH" sz="32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endParaRPr lang="th-TH" sz="32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2896935899"/>
                  </a:ext>
                </a:extLst>
              </a:tr>
              <a:tr h="17186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4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จัดส่งผลการประเมินชุมชน องค์กร อำเภอ และจังหวัดคุณธรรม ของหน่วยงานฯ</a:t>
                      </a: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rgbClr val="C00000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25 กรกฎาคม 2568</a:t>
                      </a:r>
                      <a:endParaRPr lang="en-US" sz="3200" b="1" dirty="0">
                        <a:solidFill>
                          <a:srgbClr val="C00000"/>
                        </a:solidFill>
                        <a:effectLst/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rgbClr val="0B35E5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เอกสารหมายเลข 3</a:t>
                      </a: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2499922301"/>
                  </a:ext>
                </a:extLst>
              </a:tr>
              <a:tr h="17281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5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รายงานผลการดำเนินงานตามแผนปฏิบัติการส่งเสริมคุณธรรมฯ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rgbClr val="FF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รอบ 12 เดือน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rgbClr val="C00000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30 กันยายน 2568</a:t>
                      </a:r>
                      <a:endParaRPr lang="en-US" sz="3200" b="1" dirty="0">
                        <a:solidFill>
                          <a:srgbClr val="C00000"/>
                        </a:solidFill>
                        <a:effectLst/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rgbClr val="0B35E5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เอกสารหมายเลข 4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th-TH" sz="32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146672103"/>
                  </a:ext>
                </a:extLst>
              </a:tr>
            </a:tbl>
          </a:graphicData>
        </a:graphic>
      </p:graphicFrame>
      <p:grpSp>
        <p:nvGrpSpPr>
          <p:cNvPr id="3" name="Group 3">
            <a:extLst>
              <a:ext uri="{FF2B5EF4-FFF2-40B4-BE49-F238E27FC236}">
                <a16:creationId xmlns:a16="http://schemas.microsoft.com/office/drawing/2014/main" id="{1CDAE409-F810-C757-9730-4C2A33F50B01}"/>
              </a:ext>
            </a:extLst>
          </p:cNvPr>
          <p:cNvGrpSpPr/>
          <p:nvPr/>
        </p:nvGrpSpPr>
        <p:grpSpPr>
          <a:xfrm>
            <a:off x="-382438" y="9675062"/>
            <a:ext cx="19234712" cy="2132845"/>
            <a:chOff x="0" y="0"/>
            <a:chExt cx="25646282" cy="2843793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F9ED5552-6558-9BE4-96A7-EBAAEC726AC3}"/>
                </a:ext>
              </a:extLst>
            </p:cNvPr>
            <p:cNvGrpSpPr/>
            <p:nvPr/>
          </p:nvGrpSpPr>
          <p:grpSpPr>
            <a:xfrm>
              <a:off x="0" y="0"/>
              <a:ext cx="25646282" cy="2843793"/>
              <a:chOff x="0" y="0"/>
              <a:chExt cx="5065932" cy="561737"/>
            </a:xfrm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0280B187-69C2-9DDA-5C67-4D5328BA1254}"/>
                  </a:ext>
                </a:extLst>
              </p:cNvPr>
              <p:cNvSpPr/>
              <p:nvPr/>
            </p:nvSpPr>
            <p:spPr>
              <a:xfrm>
                <a:off x="0" y="0"/>
                <a:ext cx="5065932" cy="561737"/>
              </a:xfrm>
              <a:custGeom>
                <a:avLst/>
                <a:gdLst/>
                <a:ahLst/>
                <a:cxnLst/>
                <a:rect l="l" t="t" r="r" b="b"/>
                <a:pathLst>
                  <a:path w="5065932" h="561737">
                    <a:moveTo>
                      <a:pt x="0" y="0"/>
                    </a:moveTo>
                    <a:lnTo>
                      <a:pt x="5065932" y="0"/>
                    </a:lnTo>
                    <a:lnTo>
                      <a:pt x="5065932" y="561737"/>
                    </a:lnTo>
                    <a:lnTo>
                      <a:pt x="0" y="561737"/>
                    </a:lnTo>
                    <a:close/>
                  </a:path>
                </a:pathLst>
              </a:custGeom>
              <a:solidFill>
                <a:srgbClr val="506D22"/>
              </a:solidFill>
            </p:spPr>
          </p:sp>
          <p:sp>
            <p:nvSpPr>
              <p:cNvPr id="8" name="TextBox 6">
                <a:extLst>
                  <a:ext uri="{FF2B5EF4-FFF2-40B4-BE49-F238E27FC236}">
                    <a16:creationId xmlns:a16="http://schemas.microsoft.com/office/drawing/2014/main" id="{A0C055AB-DDB2-B5A8-29DB-EE93C5C38A2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065932" cy="609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" name="TextBox 7">
              <a:extLst>
                <a:ext uri="{FF2B5EF4-FFF2-40B4-BE49-F238E27FC236}">
                  <a16:creationId xmlns:a16="http://schemas.microsoft.com/office/drawing/2014/main" id="{232C13E8-CF46-944F-C6C4-D927CFE307F7}"/>
                </a:ext>
              </a:extLst>
            </p:cNvPr>
            <p:cNvSpPr txBox="1"/>
            <p:nvPr/>
          </p:nvSpPr>
          <p:spPr>
            <a:xfrm>
              <a:off x="9011460" y="28575"/>
              <a:ext cx="7533464" cy="813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36"/>
                </a:lnSpc>
              </a:pPr>
              <a:r>
                <a:rPr lang="en-US" sz="3424">
                  <a:solidFill>
                    <a:srgbClr val="FFFFFF"/>
                  </a:solidFill>
                  <a:latin typeface="Was MarinaNP"/>
                  <a:ea typeface="Was MarinaNP"/>
                  <a:cs typeface="Was MarinaNP"/>
                  <a:sym typeface="Was MarinaNP"/>
                </a:rPr>
                <a:t>ศูนย์ปฏิบัติการต่อต้านการทุจริต กระทรวงสาธารณสุข </a:t>
              </a:r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5312" y="0"/>
            <a:ext cx="18533312" cy="9275012"/>
            <a:chOff x="0" y="0"/>
            <a:chExt cx="24711083" cy="123666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66683" cy="12366683"/>
            </a:xfrm>
            <a:custGeom>
              <a:avLst/>
              <a:gdLst/>
              <a:ahLst/>
              <a:cxnLst/>
              <a:rect l="l" t="t" r="r" b="b"/>
              <a:pathLst>
                <a:path w="12366683" h="12366683">
                  <a:moveTo>
                    <a:pt x="0" y="0"/>
                  </a:moveTo>
                  <a:lnTo>
                    <a:pt x="12366683" y="0"/>
                  </a:lnTo>
                  <a:lnTo>
                    <a:pt x="12366683" y="12366683"/>
                  </a:lnTo>
                  <a:lnTo>
                    <a:pt x="0" y="12366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366683" y="0"/>
              <a:ext cx="12344400" cy="12344400"/>
            </a:xfrm>
            <a:custGeom>
              <a:avLst/>
              <a:gdLst/>
              <a:ahLst/>
              <a:cxnLst/>
              <a:rect l="l" t="t" r="r" b="b"/>
              <a:pathLst>
                <a:path w="12344400" h="12344400">
                  <a:moveTo>
                    <a:pt x="12344400" y="0"/>
                  </a:moveTo>
                  <a:lnTo>
                    <a:pt x="0" y="0"/>
                  </a:lnTo>
                  <a:lnTo>
                    <a:pt x="0" y="12344400"/>
                  </a:lnTo>
                  <a:lnTo>
                    <a:pt x="12344400" y="12344400"/>
                  </a:lnTo>
                  <a:lnTo>
                    <a:pt x="1234440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280227" y="234644"/>
            <a:ext cx="17727545" cy="9040368"/>
            <a:chOff x="0" y="0"/>
            <a:chExt cx="4668983" cy="23810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68983" cy="2381002"/>
            </a:xfrm>
            <a:custGeom>
              <a:avLst/>
              <a:gdLst/>
              <a:ahLst/>
              <a:cxnLst/>
              <a:rect l="l" t="t" r="r" b="b"/>
              <a:pathLst>
                <a:path w="4668983" h="2381002">
                  <a:moveTo>
                    <a:pt x="22273" y="0"/>
                  </a:moveTo>
                  <a:lnTo>
                    <a:pt x="4646711" y="0"/>
                  </a:lnTo>
                  <a:cubicBezTo>
                    <a:pt x="4659011" y="0"/>
                    <a:pt x="4668983" y="9972"/>
                    <a:pt x="4668983" y="22273"/>
                  </a:cubicBezTo>
                  <a:lnTo>
                    <a:pt x="4668983" y="2358730"/>
                  </a:lnTo>
                  <a:cubicBezTo>
                    <a:pt x="4668983" y="2371031"/>
                    <a:pt x="4659011" y="2381002"/>
                    <a:pt x="4646711" y="2381002"/>
                  </a:cubicBezTo>
                  <a:lnTo>
                    <a:pt x="22273" y="2381002"/>
                  </a:lnTo>
                  <a:cubicBezTo>
                    <a:pt x="9972" y="2381002"/>
                    <a:pt x="0" y="2371031"/>
                    <a:pt x="0" y="2358730"/>
                  </a:cubicBezTo>
                  <a:lnTo>
                    <a:pt x="0" y="22273"/>
                  </a:lnTo>
                  <a:cubicBezTo>
                    <a:pt x="0" y="9972"/>
                    <a:pt x="9972" y="0"/>
                    <a:pt x="22273" y="0"/>
                  </a:cubicBezTo>
                  <a:close/>
                </a:path>
              </a:pathLst>
            </a:custGeom>
            <a:solidFill>
              <a:srgbClr val="FFFFFF">
                <a:alpha val="45882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668983" cy="24286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368126" y="8154694"/>
            <a:ext cx="19022077" cy="1578564"/>
            <a:chOff x="0" y="0"/>
            <a:chExt cx="25362769" cy="210475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043855" cy="2104752"/>
            </a:xfrm>
            <a:custGeom>
              <a:avLst/>
              <a:gdLst/>
              <a:ahLst/>
              <a:cxnLst/>
              <a:rect l="l" t="t" r="r" b="b"/>
              <a:pathLst>
                <a:path w="9043855" h="2104752">
                  <a:moveTo>
                    <a:pt x="0" y="0"/>
                  </a:moveTo>
                  <a:lnTo>
                    <a:pt x="9043855" y="0"/>
                  </a:lnTo>
                  <a:lnTo>
                    <a:pt x="9043855" y="2104752"/>
                  </a:lnTo>
                  <a:lnTo>
                    <a:pt x="0" y="2104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8159457" y="0"/>
              <a:ext cx="9043855" cy="2104752"/>
            </a:xfrm>
            <a:custGeom>
              <a:avLst/>
              <a:gdLst/>
              <a:ahLst/>
              <a:cxnLst/>
              <a:rect l="l" t="t" r="r" b="b"/>
              <a:pathLst>
                <a:path w="9043855" h="2104752">
                  <a:moveTo>
                    <a:pt x="0" y="0"/>
                  </a:moveTo>
                  <a:lnTo>
                    <a:pt x="9043855" y="0"/>
                  </a:lnTo>
                  <a:lnTo>
                    <a:pt x="9043855" y="2104752"/>
                  </a:lnTo>
                  <a:lnTo>
                    <a:pt x="0" y="2104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6318914" y="0"/>
              <a:ext cx="9043855" cy="2104752"/>
            </a:xfrm>
            <a:custGeom>
              <a:avLst/>
              <a:gdLst/>
              <a:ahLst/>
              <a:cxnLst/>
              <a:rect l="l" t="t" r="r" b="b"/>
              <a:pathLst>
                <a:path w="9043855" h="2104752">
                  <a:moveTo>
                    <a:pt x="0" y="0"/>
                  </a:moveTo>
                  <a:lnTo>
                    <a:pt x="9043855" y="0"/>
                  </a:lnTo>
                  <a:lnTo>
                    <a:pt x="9043855" y="2104752"/>
                  </a:lnTo>
                  <a:lnTo>
                    <a:pt x="0" y="2104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 flipV="1">
            <a:off x="5956575" y="5280261"/>
            <a:ext cx="6374851" cy="844668"/>
          </a:xfrm>
          <a:custGeom>
            <a:avLst/>
            <a:gdLst/>
            <a:ahLst/>
            <a:cxnLst/>
            <a:rect l="l" t="t" r="r" b="b"/>
            <a:pathLst>
              <a:path w="6374851" h="844668">
                <a:moveTo>
                  <a:pt x="0" y="844667"/>
                </a:moveTo>
                <a:lnTo>
                  <a:pt x="6374850" y="844667"/>
                </a:lnTo>
                <a:lnTo>
                  <a:pt x="6374850" y="0"/>
                </a:lnTo>
                <a:lnTo>
                  <a:pt x="0" y="0"/>
                </a:lnTo>
                <a:lnTo>
                  <a:pt x="0" y="84466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8611387" y="3412902"/>
            <a:ext cx="1065226" cy="331777"/>
            <a:chOff x="0" y="0"/>
            <a:chExt cx="1420301" cy="442370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442370" cy="442370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C6627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</p:spPr>
            <p:txBody>
              <a:bodyPr lIns="38436" tIns="38436" rIns="38436" bIns="38436" rtlCol="0" anchor="ctr"/>
              <a:lstStyle/>
              <a:p>
                <a:pPr algn="ctr">
                  <a:lnSpc>
                    <a:spcPts val="1539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487516" y="0"/>
              <a:ext cx="442370" cy="442370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D9826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</p:spPr>
            <p:txBody>
              <a:bodyPr lIns="38436" tIns="38436" rIns="38436" bIns="38436" rtlCol="0" anchor="ctr"/>
              <a:lstStyle/>
              <a:p>
                <a:pPr algn="ctr">
                  <a:lnSpc>
                    <a:spcPts val="1539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977931" y="0"/>
              <a:ext cx="442370" cy="442370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DE18B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</p:spPr>
            <p:txBody>
              <a:bodyPr lIns="38436" tIns="38436" rIns="38436" bIns="38436" rtlCol="0" anchor="ctr"/>
              <a:lstStyle/>
              <a:p>
                <a:pPr algn="ctr">
                  <a:lnSpc>
                    <a:spcPts val="1539"/>
                  </a:lnSpc>
                </a:pPr>
                <a:endParaRPr/>
              </a:p>
            </p:txBody>
          </p:sp>
        </p:grpSp>
      </p:grpSp>
      <p:pic>
        <p:nvPicPr>
          <p:cNvPr id="32" name="Picture 3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180094">
            <a:off x="3863214" y="7232866"/>
            <a:ext cx="606189" cy="631447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564630">
            <a:off x="4723478" y="6916083"/>
            <a:ext cx="634938" cy="619577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4415365" flipH="1">
            <a:off x="1114097" y="7125256"/>
            <a:ext cx="606189" cy="631447"/>
          </a:xfrm>
          <a:prstGeom prst="rect">
            <a:avLst/>
          </a:prstGeom>
        </p:spPr>
      </p:pic>
      <p:sp>
        <p:nvSpPr>
          <p:cNvPr id="36" name="Freeform 36"/>
          <p:cNvSpPr/>
          <p:nvPr/>
        </p:nvSpPr>
        <p:spPr>
          <a:xfrm rot="-2241366">
            <a:off x="14102031" y="-671701"/>
            <a:ext cx="6517039" cy="5936103"/>
          </a:xfrm>
          <a:custGeom>
            <a:avLst/>
            <a:gdLst/>
            <a:ahLst/>
            <a:cxnLst/>
            <a:rect l="l" t="t" r="r" b="b"/>
            <a:pathLst>
              <a:path w="6517039" h="5936103">
                <a:moveTo>
                  <a:pt x="0" y="0"/>
                </a:moveTo>
                <a:lnTo>
                  <a:pt x="6517039" y="0"/>
                </a:lnTo>
                <a:lnTo>
                  <a:pt x="6517039" y="5936103"/>
                </a:lnTo>
                <a:lnTo>
                  <a:pt x="0" y="59361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 rot="2220367" flipH="1">
            <a:off x="-2333485" y="-671701"/>
            <a:ext cx="6517039" cy="5936103"/>
          </a:xfrm>
          <a:custGeom>
            <a:avLst/>
            <a:gdLst/>
            <a:ahLst/>
            <a:cxnLst/>
            <a:rect l="l" t="t" r="r" b="b"/>
            <a:pathLst>
              <a:path w="6517039" h="5936103">
                <a:moveTo>
                  <a:pt x="6517039" y="0"/>
                </a:moveTo>
                <a:lnTo>
                  <a:pt x="0" y="0"/>
                </a:lnTo>
                <a:lnTo>
                  <a:pt x="0" y="5936103"/>
                </a:lnTo>
                <a:lnTo>
                  <a:pt x="6517039" y="5936103"/>
                </a:lnTo>
                <a:lnTo>
                  <a:pt x="651703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rot="881274">
            <a:off x="6234201" y="-2797635"/>
            <a:ext cx="5574287" cy="5595269"/>
          </a:xfrm>
          <a:custGeom>
            <a:avLst/>
            <a:gdLst/>
            <a:ahLst/>
            <a:cxnLst/>
            <a:rect l="l" t="t" r="r" b="b"/>
            <a:pathLst>
              <a:path w="5574287" h="5595269">
                <a:moveTo>
                  <a:pt x="0" y="0"/>
                </a:moveTo>
                <a:lnTo>
                  <a:pt x="5574286" y="0"/>
                </a:lnTo>
                <a:lnTo>
                  <a:pt x="5574286" y="5595270"/>
                </a:lnTo>
                <a:lnTo>
                  <a:pt x="0" y="55952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9" name="TextBox 39"/>
          <p:cNvSpPr txBox="1"/>
          <p:nvPr/>
        </p:nvSpPr>
        <p:spPr>
          <a:xfrm>
            <a:off x="2220932" y="3421755"/>
            <a:ext cx="14247806" cy="17254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140"/>
              </a:lnSpc>
            </a:pPr>
            <a:r>
              <a:rPr lang="en-US" sz="9600" b="1" dirty="0" err="1">
                <a:solidFill>
                  <a:srgbClr val="3C6627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ขอบคุณ</a:t>
            </a:r>
            <a:r>
              <a:rPr lang="th-TH" sz="9600" b="1" dirty="0">
                <a:solidFill>
                  <a:srgbClr val="3C6627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ค่ะ</a:t>
            </a:r>
            <a:endParaRPr lang="en-US" sz="9600" b="1" dirty="0">
              <a:solidFill>
                <a:srgbClr val="3C6627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</p:txBody>
      </p:sp>
      <p:grpSp>
        <p:nvGrpSpPr>
          <p:cNvPr id="40" name="Group 3">
            <a:extLst>
              <a:ext uri="{FF2B5EF4-FFF2-40B4-BE49-F238E27FC236}">
                <a16:creationId xmlns:a16="http://schemas.microsoft.com/office/drawing/2014/main" id="{3D4BDAF0-9843-2302-4F44-21B1CDE88CED}"/>
              </a:ext>
            </a:extLst>
          </p:cNvPr>
          <p:cNvGrpSpPr/>
          <p:nvPr/>
        </p:nvGrpSpPr>
        <p:grpSpPr>
          <a:xfrm>
            <a:off x="-382438" y="9675062"/>
            <a:ext cx="19234712" cy="2132845"/>
            <a:chOff x="0" y="0"/>
            <a:chExt cx="25646282" cy="2843793"/>
          </a:xfrm>
        </p:grpSpPr>
        <p:grpSp>
          <p:nvGrpSpPr>
            <p:cNvPr id="41" name="Group 4">
              <a:extLst>
                <a:ext uri="{FF2B5EF4-FFF2-40B4-BE49-F238E27FC236}">
                  <a16:creationId xmlns:a16="http://schemas.microsoft.com/office/drawing/2014/main" id="{3E41A4B5-B32D-BF7E-D2A6-F44CB80449FF}"/>
                </a:ext>
              </a:extLst>
            </p:cNvPr>
            <p:cNvGrpSpPr/>
            <p:nvPr/>
          </p:nvGrpSpPr>
          <p:grpSpPr>
            <a:xfrm>
              <a:off x="0" y="0"/>
              <a:ext cx="25646282" cy="2843793"/>
              <a:chOff x="0" y="0"/>
              <a:chExt cx="5065932" cy="561737"/>
            </a:xfrm>
          </p:grpSpPr>
          <p:sp>
            <p:nvSpPr>
              <p:cNvPr id="43" name="Freeform 5">
                <a:extLst>
                  <a:ext uri="{FF2B5EF4-FFF2-40B4-BE49-F238E27FC236}">
                    <a16:creationId xmlns:a16="http://schemas.microsoft.com/office/drawing/2014/main" id="{9ED23F31-8FCF-FB70-BFDC-89A926C25170}"/>
                  </a:ext>
                </a:extLst>
              </p:cNvPr>
              <p:cNvSpPr/>
              <p:nvPr/>
            </p:nvSpPr>
            <p:spPr>
              <a:xfrm>
                <a:off x="0" y="0"/>
                <a:ext cx="5065932" cy="561737"/>
              </a:xfrm>
              <a:custGeom>
                <a:avLst/>
                <a:gdLst/>
                <a:ahLst/>
                <a:cxnLst/>
                <a:rect l="l" t="t" r="r" b="b"/>
                <a:pathLst>
                  <a:path w="5065932" h="561737">
                    <a:moveTo>
                      <a:pt x="0" y="0"/>
                    </a:moveTo>
                    <a:lnTo>
                      <a:pt x="5065932" y="0"/>
                    </a:lnTo>
                    <a:lnTo>
                      <a:pt x="5065932" y="561737"/>
                    </a:lnTo>
                    <a:lnTo>
                      <a:pt x="0" y="561737"/>
                    </a:lnTo>
                    <a:close/>
                  </a:path>
                </a:pathLst>
              </a:custGeom>
              <a:solidFill>
                <a:srgbClr val="506D22"/>
              </a:solidFill>
            </p:spPr>
          </p:sp>
          <p:sp>
            <p:nvSpPr>
              <p:cNvPr id="44" name="TextBox 6">
                <a:extLst>
                  <a:ext uri="{FF2B5EF4-FFF2-40B4-BE49-F238E27FC236}">
                    <a16:creationId xmlns:a16="http://schemas.microsoft.com/office/drawing/2014/main" id="{7031E2B2-9972-DD28-8F52-1A56B72DB95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065932" cy="609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2" name="TextBox 7">
              <a:extLst>
                <a:ext uri="{FF2B5EF4-FFF2-40B4-BE49-F238E27FC236}">
                  <a16:creationId xmlns:a16="http://schemas.microsoft.com/office/drawing/2014/main" id="{1510289C-8C55-408C-AB54-88E679D6CEBD}"/>
                </a:ext>
              </a:extLst>
            </p:cNvPr>
            <p:cNvSpPr txBox="1"/>
            <p:nvPr/>
          </p:nvSpPr>
          <p:spPr>
            <a:xfrm>
              <a:off x="9011460" y="28575"/>
              <a:ext cx="7533464" cy="813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36"/>
                </a:lnSpc>
              </a:pPr>
              <a:r>
                <a:rPr lang="en-US" sz="3424">
                  <a:solidFill>
                    <a:srgbClr val="FFFFFF"/>
                  </a:solidFill>
                  <a:latin typeface="Was MarinaNP"/>
                  <a:ea typeface="Was MarinaNP"/>
                  <a:cs typeface="Was MarinaNP"/>
                  <a:sym typeface="Was MarinaNP"/>
                </a:rPr>
                <a:t>ศูนย์ปฏิบัติการต่อต้านการทุจริต กระทรวงสาธารณสุข </a:t>
              </a:r>
            </a:p>
          </p:txBody>
        </p:sp>
      </p:grpSp>
      <p:pic>
        <p:nvPicPr>
          <p:cNvPr id="45" name="Picture 5">
            <a:extLst>
              <a:ext uri="{FF2B5EF4-FFF2-40B4-BE49-F238E27FC236}">
                <a16:creationId xmlns:a16="http://schemas.microsoft.com/office/drawing/2014/main" id="{FAECF1FE-087D-1BB1-2FC7-D8312588BC7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0274" y="6124929"/>
            <a:ext cx="2975707" cy="386958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605072" y="-680679"/>
            <a:ext cx="4683166" cy="4226557"/>
          </a:xfrm>
          <a:custGeom>
            <a:avLst/>
            <a:gdLst/>
            <a:ahLst/>
            <a:cxnLst/>
            <a:rect l="l" t="t" r="r" b="b"/>
            <a:pathLst>
              <a:path w="4683166" h="4226557">
                <a:moveTo>
                  <a:pt x="0" y="0"/>
                </a:moveTo>
                <a:lnTo>
                  <a:pt x="4683166" y="0"/>
                </a:lnTo>
                <a:lnTo>
                  <a:pt x="4683166" y="4226557"/>
                </a:lnTo>
                <a:lnTo>
                  <a:pt x="0" y="42265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36804" y="1263654"/>
            <a:ext cx="3614930" cy="363309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925965" y="889724"/>
            <a:ext cx="13803440" cy="11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6"/>
              </a:lnSpc>
            </a:pPr>
            <a:r>
              <a:rPr lang="en-US" sz="4496">
                <a:solidFill>
                  <a:srgbClr val="0E0603"/>
                </a:solidFill>
                <a:latin typeface="Niramit"/>
                <a:ea typeface="Niramit"/>
                <a:cs typeface="Niramit"/>
                <a:sym typeface="Niramit"/>
              </a:rPr>
              <a:t>การดำเนินการไปสู่องค์กรคุณธรรมต้นแบบแต่และระดับ</a:t>
            </a:r>
          </a:p>
          <a:p>
            <a:pPr algn="l">
              <a:lnSpc>
                <a:spcPts val="4496"/>
              </a:lnSpc>
            </a:pPr>
            <a:endParaRPr lang="en-US" sz="4496">
              <a:solidFill>
                <a:srgbClr val="0E0603"/>
              </a:solidFill>
              <a:latin typeface="Niramit"/>
              <a:ea typeface="Niramit"/>
              <a:cs typeface="Niramit"/>
              <a:sym typeface="Niramit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0918" y="1683645"/>
            <a:ext cx="18288000" cy="8169095"/>
          </a:xfrm>
          <a:custGeom>
            <a:avLst/>
            <a:gdLst/>
            <a:ahLst/>
            <a:cxnLst/>
            <a:rect l="l" t="t" r="r" b="b"/>
            <a:pathLst>
              <a:path w="18288000" h="8169095">
                <a:moveTo>
                  <a:pt x="0" y="0"/>
                </a:moveTo>
                <a:lnTo>
                  <a:pt x="18288000" y="0"/>
                </a:lnTo>
                <a:lnTo>
                  <a:pt x="18288000" y="8169095"/>
                </a:lnTo>
                <a:lnTo>
                  <a:pt x="0" y="81690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70" b="-370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382438" y="9675062"/>
            <a:ext cx="19234712" cy="2132845"/>
            <a:chOff x="0" y="0"/>
            <a:chExt cx="25646282" cy="2843793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25646282" cy="2843793"/>
              <a:chOff x="0" y="0"/>
              <a:chExt cx="5065932" cy="56173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5065932" cy="561737"/>
              </a:xfrm>
              <a:custGeom>
                <a:avLst/>
                <a:gdLst/>
                <a:ahLst/>
                <a:cxnLst/>
                <a:rect l="l" t="t" r="r" b="b"/>
                <a:pathLst>
                  <a:path w="5065932" h="561737">
                    <a:moveTo>
                      <a:pt x="0" y="0"/>
                    </a:moveTo>
                    <a:lnTo>
                      <a:pt x="5065932" y="0"/>
                    </a:lnTo>
                    <a:lnTo>
                      <a:pt x="5065932" y="561737"/>
                    </a:lnTo>
                    <a:lnTo>
                      <a:pt x="0" y="561737"/>
                    </a:lnTo>
                    <a:close/>
                  </a:path>
                </a:pathLst>
              </a:custGeom>
              <a:solidFill>
                <a:srgbClr val="506D22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5065932" cy="609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9011460" y="28575"/>
              <a:ext cx="7533464" cy="813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36"/>
                </a:lnSpc>
              </a:pPr>
              <a:r>
                <a:rPr lang="en-US" sz="3424">
                  <a:solidFill>
                    <a:srgbClr val="FFFFFF"/>
                  </a:solidFill>
                  <a:latin typeface="Was MarinaNP"/>
                  <a:ea typeface="Was MarinaNP"/>
                  <a:cs typeface="Was MarinaNP"/>
                  <a:sym typeface="Was MarinaNP"/>
                </a:rPr>
                <a:t>ศูนย์ปฏิบัติการต่อต้านการทุจริต กระทรวงสาธารณสุข 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82438" y="9675062"/>
            <a:ext cx="19234712" cy="2132845"/>
            <a:chOff x="0" y="0"/>
            <a:chExt cx="25646282" cy="284379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5646282" cy="2843793"/>
              <a:chOff x="0" y="0"/>
              <a:chExt cx="5065932" cy="56173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5065932" cy="561737"/>
              </a:xfrm>
              <a:custGeom>
                <a:avLst/>
                <a:gdLst/>
                <a:ahLst/>
                <a:cxnLst/>
                <a:rect l="l" t="t" r="r" b="b"/>
                <a:pathLst>
                  <a:path w="5065932" h="561737">
                    <a:moveTo>
                      <a:pt x="0" y="0"/>
                    </a:moveTo>
                    <a:lnTo>
                      <a:pt x="5065932" y="0"/>
                    </a:lnTo>
                    <a:lnTo>
                      <a:pt x="5065932" y="561737"/>
                    </a:lnTo>
                    <a:lnTo>
                      <a:pt x="0" y="561737"/>
                    </a:lnTo>
                    <a:close/>
                  </a:path>
                </a:pathLst>
              </a:custGeom>
              <a:solidFill>
                <a:srgbClr val="506D22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47625"/>
                <a:ext cx="5065932" cy="609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9011460" y="28575"/>
              <a:ext cx="7533464" cy="813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36"/>
                </a:lnSpc>
              </a:pPr>
              <a:r>
                <a:rPr lang="en-US" sz="3424">
                  <a:solidFill>
                    <a:srgbClr val="FFFFFF"/>
                  </a:solidFill>
                  <a:latin typeface="Was MarinaNP"/>
                  <a:ea typeface="Was MarinaNP"/>
                  <a:cs typeface="Was MarinaNP"/>
                  <a:sym typeface="Was MarinaNP"/>
                </a:rPr>
                <a:t>ศูนย์ปฏิบัติการต่อต้านการทุจริต กระทรวงสาธารณสุข 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2361459" y="1497593"/>
            <a:ext cx="12856614" cy="8069256"/>
          </a:xfrm>
          <a:custGeom>
            <a:avLst/>
            <a:gdLst/>
            <a:ahLst/>
            <a:cxnLst/>
            <a:rect l="l" t="t" r="r" b="b"/>
            <a:pathLst>
              <a:path w="12856614" h="8069256">
                <a:moveTo>
                  <a:pt x="0" y="0"/>
                </a:moveTo>
                <a:lnTo>
                  <a:pt x="12856614" y="0"/>
                </a:lnTo>
                <a:lnTo>
                  <a:pt x="12856614" y="8069257"/>
                </a:lnTo>
                <a:lnTo>
                  <a:pt x="0" y="80692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15" t="-9846" r="-4461" b="-12196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29884" y="-343541"/>
            <a:ext cx="2393695" cy="3206821"/>
          </a:xfrm>
          <a:custGeom>
            <a:avLst/>
            <a:gdLst/>
            <a:ahLst/>
            <a:cxnLst/>
            <a:rect l="l" t="t" r="r" b="b"/>
            <a:pathLst>
              <a:path w="2393695" h="3206821">
                <a:moveTo>
                  <a:pt x="0" y="0"/>
                </a:moveTo>
                <a:lnTo>
                  <a:pt x="2393696" y="0"/>
                </a:lnTo>
                <a:lnTo>
                  <a:pt x="2393696" y="3206821"/>
                </a:lnTo>
                <a:lnTo>
                  <a:pt x="0" y="32068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992241" y="608329"/>
            <a:ext cx="11595050" cy="762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00000"/>
                </a:solidFill>
                <a:latin typeface="Niramit"/>
                <a:ea typeface="Niramit"/>
                <a:cs typeface="Niramit"/>
                <a:sym typeface="Niramit"/>
              </a:rPr>
              <a:t>ตัวอย่าง การติดตามผลการดำเนินการ 9 ขั้นตอน</a:t>
            </a:r>
          </a:p>
        </p:txBody>
      </p:sp>
      <p:sp>
        <p:nvSpPr>
          <p:cNvPr id="11" name="Freeform 11"/>
          <p:cNvSpPr/>
          <p:nvPr/>
        </p:nvSpPr>
        <p:spPr>
          <a:xfrm rot="-2174329">
            <a:off x="16397337" y="7290775"/>
            <a:ext cx="2708224" cy="3904767"/>
          </a:xfrm>
          <a:custGeom>
            <a:avLst/>
            <a:gdLst/>
            <a:ahLst/>
            <a:cxnLst/>
            <a:rect l="l" t="t" r="r" b="b"/>
            <a:pathLst>
              <a:path w="2708224" h="3904767">
                <a:moveTo>
                  <a:pt x="0" y="0"/>
                </a:moveTo>
                <a:lnTo>
                  <a:pt x="2708225" y="0"/>
                </a:lnTo>
                <a:lnTo>
                  <a:pt x="2708225" y="3904768"/>
                </a:lnTo>
                <a:lnTo>
                  <a:pt x="0" y="39047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66"/>
            </a:stretch>
          </a:blipFill>
        </p:spPr>
      </p:sp>
      <p:sp>
        <p:nvSpPr>
          <p:cNvPr id="12" name="Freeform 12"/>
          <p:cNvSpPr/>
          <p:nvPr/>
        </p:nvSpPr>
        <p:spPr>
          <a:xfrm rot="1699051" flipH="1">
            <a:off x="-2219633" y="5143540"/>
            <a:ext cx="4439266" cy="6400615"/>
          </a:xfrm>
          <a:custGeom>
            <a:avLst/>
            <a:gdLst/>
            <a:ahLst/>
            <a:cxnLst/>
            <a:rect l="l" t="t" r="r" b="b"/>
            <a:pathLst>
              <a:path w="4439266" h="6400615">
                <a:moveTo>
                  <a:pt x="4439266" y="0"/>
                </a:moveTo>
                <a:lnTo>
                  <a:pt x="0" y="0"/>
                </a:lnTo>
                <a:lnTo>
                  <a:pt x="0" y="6400614"/>
                </a:lnTo>
                <a:lnTo>
                  <a:pt x="4439266" y="6400614"/>
                </a:lnTo>
                <a:lnTo>
                  <a:pt x="4439266" y="0"/>
                </a:lnTo>
                <a:close/>
              </a:path>
            </a:pathLst>
          </a:custGeom>
          <a:blipFill>
            <a:blip r:embed="rId5"/>
            <a:stretch>
              <a:fillRect t="-1066"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82438" y="9675062"/>
            <a:ext cx="19234712" cy="2132845"/>
            <a:chOff x="0" y="0"/>
            <a:chExt cx="25646282" cy="284379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5646282" cy="2843793"/>
              <a:chOff x="0" y="0"/>
              <a:chExt cx="5065932" cy="56173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5065932" cy="561737"/>
              </a:xfrm>
              <a:custGeom>
                <a:avLst/>
                <a:gdLst/>
                <a:ahLst/>
                <a:cxnLst/>
                <a:rect l="l" t="t" r="r" b="b"/>
                <a:pathLst>
                  <a:path w="5065932" h="561737">
                    <a:moveTo>
                      <a:pt x="0" y="0"/>
                    </a:moveTo>
                    <a:lnTo>
                      <a:pt x="5065932" y="0"/>
                    </a:lnTo>
                    <a:lnTo>
                      <a:pt x="5065932" y="561737"/>
                    </a:lnTo>
                    <a:lnTo>
                      <a:pt x="0" y="561737"/>
                    </a:lnTo>
                    <a:close/>
                  </a:path>
                </a:pathLst>
              </a:custGeom>
              <a:solidFill>
                <a:srgbClr val="506D22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47625"/>
                <a:ext cx="5065932" cy="609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9011460" y="28575"/>
              <a:ext cx="7533464" cy="813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36"/>
                </a:lnSpc>
              </a:pPr>
              <a:r>
                <a:rPr lang="en-US" sz="3424">
                  <a:solidFill>
                    <a:srgbClr val="FFFFFF"/>
                  </a:solidFill>
                  <a:latin typeface="Was MarinaNP"/>
                  <a:ea typeface="Was MarinaNP"/>
                  <a:cs typeface="Was MarinaNP"/>
                  <a:sym typeface="Was MarinaNP"/>
                </a:rPr>
                <a:t>ศูนย์ปฏิบัติการต่อต้านการทุจริต กระทรวงสาธารณสุข 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2287001" y="2385940"/>
            <a:ext cx="14494830" cy="7301771"/>
          </a:xfrm>
          <a:custGeom>
            <a:avLst/>
            <a:gdLst/>
            <a:ahLst/>
            <a:cxnLst/>
            <a:rect l="l" t="t" r="r" b="b"/>
            <a:pathLst>
              <a:path w="14494830" h="7301771">
                <a:moveTo>
                  <a:pt x="0" y="0"/>
                </a:moveTo>
                <a:lnTo>
                  <a:pt x="14494830" y="0"/>
                </a:lnTo>
                <a:lnTo>
                  <a:pt x="14494830" y="7301771"/>
                </a:lnTo>
                <a:lnTo>
                  <a:pt x="0" y="73017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251266" y="-542512"/>
            <a:ext cx="2867253" cy="2899877"/>
          </a:xfrm>
          <a:custGeom>
            <a:avLst/>
            <a:gdLst/>
            <a:ahLst/>
            <a:cxnLst/>
            <a:rect l="l" t="t" r="r" b="b"/>
            <a:pathLst>
              <a:path w="2867253" h="2899877">
                <a:moveTo>
                  <a:pt x="0" y="0"/>
                </a:moveTo>
                <a:lnTo>
                  <a:pt x="2867254" y="0"/>
                </a:lnTo>
                <a:lnTo>
                  <a:pt x="2867254" y="2899877"/>
                </a:lnTo>
                <a:lnTo>
                  <a:pt x="0" y="28998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109013" y="8753105"/>
            <a:ext cx="2867253" cy="2899877"/>
          </a:xfrm>
          <a:custGeom>
            <a:avLst/>
            <a:gdLst/>
            <a:ahLst/>
            <a:cxnLst/>
            <a:rect l="l" t="t" r="r" b="b"/>
            <a:pathLst>
              <a:path w="2867253" h="2899877">
                <a:moveTo>
                  <a:pt x="0" y="0"/>
                </a:moveTo>
                <a:lnTo>
                  <a:pt x="2867253" y="0"/>
                </a:lnTo>
                <a:lnTo>
                  <a:pt x="2867253" y="2899877"/>
                </a:lnTo>
                <a:lnTo>
                  <a:pt x="0" y="28998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62236" y="2013195"/>
            <a:ext cx="2381873" cy="2167504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182361" y="7975308"/>
            <a:ext cx="1778224" cy="2311692"/>
          </a:xfrm>
          <a:custGeom>
            <a:avLst/>
            <a:gdLst/>
            <a:ahLst/>
            <a:cxnLst/>
            <a:rect l="l" t="t" r="r" b="b"/>
            <a:pathLst>
              <a:path w="1778224" h="2311692">
                <a:moveTo>
                  <a:pt x="0" y="0"/>
                </a:moveTo>
                <a:lnTo>
                  <a:pt x="1778224" y="0"/>
                </a:lnTo>
                <a:lnTo>
                  <a:pt x="1778224" y="2311692"/>
                </a:lnTo>
                <a:lnTo>
                  <a:pt x="0" y="23116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378393" y="161255"/>
            <a:ext cx="1489107" cy="1492344"/>
          </a:xfrm>
          <a:custGeom>
            <a:avLst/>
            <a:gdLst/>
            <a:ahLst/>
            <a:cxnLst/>
            <a:rect l="l" t="t" r="r" b="b"/>
            <a:pathLst>
              <a:path w="1489107" h="1492344">
                <a:moveTo>
                  <a:pt x="0" y="0"/>
                </a:moveTo>
                <a:lnTo>
                  <a:pt x="1489107" y="0"/>
                </a:lnTo>
                <a:lnTo>
                  <a:pt x="1489107" y="1492344"/>
                </a:lnTo>
                <a:lnTo>
                  <a:pt x="0" y="14923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28700" y="1583300"/>
            <a:ext cx="16188493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>
                <a:solidFill>
                  <a:srgbClr val="000000"/>
                </a:solidFill>
                <a:latin typeface="Niramit"/>
                <a:ea typeface="Niramit"/>
                <a:cs typeface="Niramit"/>
                <a:sym typeface="Niramit"/>
              </a:rPr>
              <a:t>เกณฑ์การประเมินองค์กรคุณธรรมต้นแบบ (กรมการศาสนา)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463044" y="372087"/>
            <a:ext cx="468077" cy="468077"/>
          </a:xfrm>
          <a:custGeom>
            <a:avLst/>
            <a:gdLst/>
            <a:ahLst/>
            <a:cxnLst/>
            <a:rect l="l" t="t" r="r" b="b"/>
            <a:pathLst>
              <a:path w="468077" h="468077">
                <a:moveTo>
                  <a:pt x="0" y="0"/>
                </a:moveTo>
                <a:lnTo>
                  <a:pt x="468077" y="0"/>
                </a:lnTo>
                <a:lnTo>
                  <a:pt x="468077" y="468076"/>
                </a:lnTo>
                <a:lnTo>
                  <a:pt x="0" y="4680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382438" y="9675062"/>
            <a:ext cx="19234712" cy="2132845"/>
            <a:chOff x="0" y="0"/>
            <a:chExt cx="25646282" cy="2843793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5646282" cy="2843793"/>
              <a:chOff x="0" y="0"/>
              <a:chExt cx="5065932" cy="56173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5065932" cy="561737"/>
              </a:xfrm>
              <a:custGeom>
                <a:avLst/>
                <a:gdLst/>
                <a:ahLst/>
                <a:cxnLst/>
                <a:rect l="l" t="t" r="r" b="b"/>
                <a:pathLst>
                  <a:path w="5065932" h="561737">
                    <a:moveTo>
                      <a:pt x="0" y="0"/>
                    </a:moveTo>
                    <a:lnTo>
                      <a:pt x="5065932" y="0"/>
                    </a:lnTo>
                    <a:lnTo>
                      <a:pt x="5065932" y="561737"/>
                    </a:lnTo>
                    <a:lnTo>
                      <a:pt x="0" y="561737"/>
                    </a:lnTo>
                    <a:close/>
                  </a:path>
                </a:pathLst>
              </a:custGeom>
              <a:solidFill>
                <a:srgbClr val="506D22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5065932" cy="609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9011460" y="28575"/>
              <a:ext cx="7533464" cy="813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36"/>
                </a:lnSpc>
              </a:pPr>
              <a:r>
                <a:rPr lang="en-US" sz="3424">
                  <a:solidFill>
                    <a:srgbClr val="FFFFFF"/>
                  </a:solidFill>
                  <a:latin typeface="Was MarinaNP"/>
                  <a:ea typeface="Was MarinaNP"/>
                  <a:cs typeface="Was MarinaNP"/>
                  <a:sym typeface="Was MarinaNP"/>
                </a:rPr>
                <a:t>ศูนย์ปฏิบัติการต่อต้านการทุจริต กระทรวงสาธารณสุข 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176135" y="1028700"/>
            <a:ext cx="16117565" cy="8320693"/>
          </a:xfrm>
          <a:custGeom>
            <a:avLst/>
            <a:gdLst/>
            <a:ahLst/>
            <a:cxnLst/>
            <a:rect l="l" t="t" r="r" b="b"/>
            <a:pathLst>
              <a:path w="16117565" h="8320693">
                <a:moveTo>
                  <a:pt x="0" y="0"/>
                </a:moveTo>
                <a:lnTo>
                  <a:pt x="16117565" y="0"/>
                </a:lnTo>
                <a:lnTo>
                  <a:pt x="16117565" y="8320693"/>
                </a:lnTo>
                <a:lnTo>
                  <a:pt x="0" y="83206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202433" y="7885504"/>
            <a:ext cx="2521222" cy="2745593"/>
          </a:xfrm>
          <a:custGeom>
            <a:avLst/>
            <a:gdLst/>
            <a:ahLst/>
            <a:cxnLst/>
            <a:rect l="l" t="t" r="r" b="b"/>
            <a:pathLst>
              <a:path w="2521222" h="2745593">
                <a:moveTo>
                  <a:pt x="0" y="0"/>
                </a:moveTo>
                <a:lnTo>
                  <a:pt x="2521222" y="0"/>
                </a:lnTo>
                <a:lnTo>
                  <a:pt x="2521222" y="2745592"/>
                </a:lnTo>
                <a:lnTo>
                  <a:pt x="0" y="27455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530334" y="-691531"/>
            <a:ext cx="2801574" cy="3063390"/>
          </a:xfrm>
          <a:custGeom>
            <a:avLst/>
            <a:gdLst/>
            <a:ahLst/>
            <a:cxnLst/>
            <a:rect l="l" t="t" r="r" b="b"/>
            <a:pathLst>
              <a:path w="2801574" h="3063390">
                <a:moveTo>
                  <a:pt x="0" y="0"/>
                </a:moveTo>
                <a:lnTo>
                  <a:pt x="2801574" y="0"/>
                </a:lnTo>
                <a:lnTo>
                  <a:pt x="2801574" y="3063389"/>
                </a:lnTo>
                <a:lnTo>
                  <a:pt x="0" y="30633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91330" y="7271973"/>
            <a:ext cx="3186290" cy="3015027"/>
          </a:xfrm>
          <a:custGeom>
            <a:avLst/>
            <a:gdLst/>
            <a:ahLst/>
            <a:cxnLst/>
            <a:rect l="l" t="t" r="r" b="b"/>
            <a:pathLst>
              <a:path w="3186290" h="3015027">
                <a:moveTo>
                  <a:pt x="0" y="0"/>
                </a:moveTo>
                <a:lnTo>
                  <a:pt x="3186291" y="0"/>
                </a:lnTo>
                <a:lnTo>
                  <a:pt x="3186291" y="3015027"/>
                </a:lnTo>
                <a:lnTo>
                  <a:pt x="0" y="30150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463044" y="372087"/>
            <a:ext cx="468077" cy="468077"/>
          </a:xfrm>
          <a:custGeom>
            <a:avLst/>
            <a:gdLst/>
            <a:ahLst/>
            <a:cxnLst/>
            <a:rect l="l" t="t" r="r" b="b"/>
            <a:pathLst>
              <a:path w="468077" h="468077">
                <a:moveTo>
                  <a:pt x="0" y="0"/>
                </a:moveTo>
                <a:lnTo>
                  <a:pt x="468077" y="0"/>
                </a:lnTo>
                <a:lnTo>
                  <a:pt x="468077" y="468076"/>
                </a:lnTo>
                <a:lnTo>
                  <a:pt x="0" y="4680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711136"/>
            <a:ext cx="15665392" cy="8537638"/>
          </a:xfrm>
          <a:custGeom>
            <a:avLst/>
            <a:gdLst/>
            <a:ahLst/>
            <a:cxnLst/>
            <a:rect l="l" t="t" r="r" b="b"/>
            <a:pathLst>
              <a:path w="15665392" h="8537638">
                <a:moveTo>
                  <a:pt x="0" y="0"/>
                </a:moveTo>
                <a:lnTo>
                  <a:pt x="15665392" y="0"/>
                </a:lnTo>
                <a:lnTo>
                  <a:pt x="15665392" y="8537639"/>
                </a:lnTo>
                <a:lnTo>
                  <a:pt x="0" y="85376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382438" y="9675062"/>
            <a:ext cx="19234712" cy="2132845"/>
            <a:chOff x="0" y="0"/>
            <a:chExt cx="25646282" cy="2843793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5646282" cy="2843793"/>
              <a:chOff x="0" y="0"/>
              <a:chExt cx="5065932" cy="56173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065932" cy="561737"/>
              </a:xfrm>
              <a:custGeom>
                <a:avLst/>
                <a:gdLst/>
                <a:ahLst/>
                <a:cxnLst/>
                <a:rect l="l" t="t" r="r" b="b"/>
                <a:pathLst>
                  <a:path w="5065932" h="561737">
                    <a:moveTo>
                      <a:pt x="0" y="0"/>
                    </a:moveTo>
                    <a:lnTo>
                      <a:pt x="5065932" y="0"/>
                    </a:lnTo>
                    <a:lnTo>
                      <a:pt x="5065932" y="561737"/>
                    </a:lnTo>
                    <a:lnTo>
                      <a:pt x="0" y="561737"/>
                    </a:lnTo>
                    <a:close/>
                  </a:path>
                </a:pathLst>
              </a:custGeom>
              <a:solidFill>
                <a:srgbClr val="506D22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5065932" cy="609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9011460" y="28575"/>
              <a:ext cx="7533464" cy="813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36"/>
                </a:lnSpc>
              </a:pPr>
              <a:r>
                <a:rPr lang="en-US" sz="3424">
                  <a:solidFill>
                    <a:srgbClr val="FFFFFF"/>
                  </a:solidFill>
                  <a:latin typeface="Was MarinaNP"/>
                  <a:ea typeface="Was MarinaNP"/>
                  <a:cs typeface="Was MarinaNP"/>
                  <a:sym typeface="Was MarinaNP"/>
                </a:rPr>
                <a:t>ศูนย์ปฏิบัติการต่อต้านการทุจริต กระทรวงสาธารณสุข </a:t>
              </a:r>
            </a:p>
          </p:txBody>
        </p:sp>
      </p:grpSp>
      <p:sp>
        <p:nvSpPr>
          <p:cNvPr id="10" name="AutoShape 10"/>
          <p:cNvSpPr/>
          <p:nvPr/>
        </p:nvSpPr>
        <p:spPr>
          <a:xfrm>
            <a:off x="13205876" y="1019175"/>
            <a:ext cx="5082124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11"/>
          <p:cNvSpPr/>
          <p:nvPr/>
        </p:nvSpPr>
        <p:spPr>
          <a:xfrm>
            <a:off x="11379483" y="116252"/>
            <a:ext cx="1826393" cy="1805846"/>
          </a:xfrm>
          <a:custGeom>
            <a:avLst/>
            <a:gdLst/>
            <a:ahLst/>
            <a:cxnLst/>
            <a:rect l="l" t="t" r="r" b="b"/>
            <a:pathLst>
              <a:path w="1826393" h="1805846">
                <a:moveTo>
                  <a:pt x="0" y="0"/>
                </a:moveTo>
                <a:lnTo>
                  <a:pt x="1826393" y="0"/>
                </a:lnTo>
                <a:lnTo>
                  <a:pt x="1826393" y="1805846"/>
                </a:lnTo>
                <a:lnTo>
                  <a:pt x="0" y="18058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693384" y="7779104"/>
            <a:ext cx="2895727" cy="2962381"/>
          </a:xfrm>
          <a:custGeom>
            <a:avLst/>
            <a:gdLst/>
            <a:ahLst/>
            <a:cxnLst/>
            <a:rect l="l" t="t" r="r" b="b"/>
            <a:pathLst>
              <a:path w="2895727" h="2962381">
                <a:moveTo>
                  <a:pt x="0" y="0"/>
                </a:moveTo>
                <a:lnTo>
                  <a:pt x="2895727" y="0"/>
                </a:lnTo>
                <a:lnTo>
                  <a:pt x="2895727" y="2962380"/>
                </a:lnTo>
                <a:lnTo>
                  <a:pt x="0" y="29623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015180" y="8193872"/>
            <a:ext cx="2895727" cy="2962381"/>
          </a:xfrm>
          <a:custGeom>
            <a:avLst/>
            <a:gdLst/>
            <a:ahLst/>
            <a:cxnLst/>
            <a:rect l="l" t="t" r="r" b="b"/>
            <a:pathLst>
              <a:path w="2895727" h="2962381">
                <a:moveTo>
                  <a:pt x="0" y="0"/>
                </a:moveTo>
                <a:lnTo>
                  <a:pt x="2895727" y="0"/>
                </a:lnTo>
                <a:lnTo>
                  <a:pt x="2895727" y="2962380"/>
                </a:lnTo>
                <a:lnTo>
                  <a:pt x="0" y="29623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510884" y="5756607"/>
            <a:ext cx="5716524" cy="5194892"/>
          </a:xfrm>
          <a:custGeom>
            <a:avLst/>
            <a:gdLst/>
            <a:ahLst/>
            <a:cxnLst/>
            <a:rect l="l" t="t" r="r" b="b"/>
            <a:pathLst>
              <a:path w="5716524" h="5194892">
                <a:moveTo>
                  <a:pt x="0" y="0"/>
                </a:moveTo>
                <a:lnTo>
                  <a:pt x="5716525" y="0"/>
                </a:lnTo>
                <a:lnTo>
                  <a:pt x="5716525" y="5194892"/>
                </a:lnTo>
                <a:lnTo>
                  <a:pt x="0" y="51948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956</Words>
  <Application>Microsoft Office PowerPoint</Application>
  <PresentationFormat>กำหนดเอง</PresentationFormat>
  <Paragraphs>178</Paragraphs>
  <Slides>42</Slides>
  <Notes>17</Notes>
  <HiddenSlides>0</HiddenSlides>
  <MMClips>0</MMClips>
  <ScaleCrop>false</ScaleCrop>
  <HeadingPairs>
    <vt:vector size="8" baseType="variant">
      <vt:variant>
        <vt:lpstr>ฟอนต์ที่ถูกใช้</vt:lpstr>
      </vt:variant>
      <vt:variant>
        <vt:i4>13</vt:i4>
      </vt:variant>
      <vt:variant>
        <vt:lpstr>ธีม</vt:lpstr>
      </vt:variant>
      <vt:variant>
        <vt:i4>1</vt:i4>
      </vt:variant>
      <vt:variant>
        <vt:lpstr>เซิร์ฟเวอร์ OLE ฝังตัว</vt:lpstr>
      </vt:variant>
      <vt:variant>
        <vt:i4>1</vt:i4>
      </vt:variant>
      <vt:variant>
        <vt:lpstr>ชื่อเรื่องสไลด์</vt:lpstr>
      </vt:variant>
      <vt:variant>
        <vt:i4>42</vt:i4>
      </vt:variant>
    </vt:vector>
  </HeadingPairs>
  <TitlesOfParts>
    <vt:vector size="57" baseType="lpstr">
      <vt:lpstr>Heading Now 71-78</vt:lpstr>
      <vt:lpstr>Arial</vt:lpstr>
      <vt:lpstr>เอฟซี ซับเจค Bold</vt:lpstr>
      <vt:lpstr>DB BrandVoice X</vt:lpstr>
      <vt:lpstr>DB Adman X</vt:lpstr>
      <vt:lpstr>RSU</vt:lpstr>
      <vt:lpstr>맑은 고딕</vt:lpstr>
      <vt:lpstr>TH SarabunIT๙</vt:lpstr>
      <vt:lpstr>Was MarinaNP</vt:lpstr>
      <vt:lpstr>Calibri</vt:lpstr>
      <vt:lpstr>DB Admanx</vt:lpstr>
      <vt:lpstr>เอฟซี ซับเจค</vt:lpstr>
      <vt:lpstr>Niramit</vt:lpstr>
      <vt:lpstr>Office Theme</vt:lpstr>
      <vt:lpstr>Acrobat Document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สีเขียว น่ารัก สิ่งแวดล้อม ธรรมชาติ โลก ต้นไม้  พรีเซนเทชั่น</dc:title>
  <dc:creator>MOPH-PC-25</dc:creator>
  <cp:lastModifiedBy>ศูนย์ปฏิบัติการต่อต้านการทุจริต กระทรวงสาธารณสุข</cp:lastModifiedBy>
  <cp:revision>18</cp:revision>
  <dcterms:created xsi:type="dcterms:W3CDTF">2006-08-16T00:00:00Z</dcterms:created>
  <dcterms:modified xsi:type="dcterms:W3CDTF">2025-05-20T08:26:15Z</dcterms:modified>
  <dc:identifier>DAGnYsUg3TA</dc:identifier>
</cp:coreProperties>
</file>