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RSU" panose="02000506040000020003" pitchFamily="2" charset="-34"/>
      <p:regular r:id="rId21"/>
      <p:bold r:id="rId22"/>
    </p:embeddedFont>
    <p:embeddedFont>
      <p:font typeface="TH Sarabun New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381000" y="1478597"/>
            <a:ext cx="19202400" cy="101600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6" name="AutoShape 6"/>
          <p:cNvSpPr/>
          <p:nvPr/>
        </p:nvSpPr>
        <p:spPr>
          <a:xfrm>
            <a:off x="-292100" y="8496300"/>
            <a:ext cx="18986500" cy="1803400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1285430" y="2138779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8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8800" b="1" dirty="0">
                <a:latin typeface="RSU" panose="02000506040000020003" pitchFamily="2" charset="-34"/>
                <a:cs typeface="RSU" panose="02000506040000020003" pitchFamily="2" charset="-34"/>
              </a:rPr>
              <a:t>We Learn</a:t>
            </a:r>
            <a:r>
              <a:rPr lang="th-TH" sz="88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B3E7980-583E-45AF-BD60-98B85CF91710}"/>
              </a:ext>
            </a:extLst>
          </p:cNvPr>
          <p:cNvSpPr txBox="1"/>
          <p:nvPr/>
        </p:nvSpPr>
        <p:spPr>
          <a:xfrm>
            <a:off x="1981200" y="3585329"/>
            <a:ext cx="1539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b="1" dirty="0">
                <a:latin typeface="RSU" panose="02000506040000020003" pitchFamily="2" charset="-34"/>
                <a:cs typeface="RSU" panose="02000506040000020003" pitchFamily="2" charset="-34"/>
              </a:rPr>
              <a:t>ตามแผนปฏิบัติการส่งเสริมคุณธรรม </a:t>
            </a:r>
            <a:br>
              <a:rPr lang="th-TH" sz="5400" b="1" dirty="0"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5400" b="1" dirty="0">
                <a:latin typeface="RSU" panose="02000506040000020003" pitchFamily="2" charset="-34"/>
                <a:cs typeface="RSU" panose="02000506040000020003" pitchFamily="2" charset="-34"/>
              </a:rPr>
              <a:t>ศูนย์ปฏิบัติการต่อต้านการทุจริต กระทรวงสาธารณสุข </a:t>
            </a:r>
            <a:br>
              <a:rPr lang="th-TH" sz="5400" b="1" dirty="0">
                <a:latin typeface="RSU" panose="02000506040000020003" pitchFamily="2" charset="-34"/>
                <a:cs typeface="RSU" panose="02000506040000020003" pitchFamily="2" charset="-34"/>
              </a:rPr>
            </a:br>
            <a:r>
              <a:rPr lang="th-TH" sz="5400" b="1" dirty="0">
                <a:latin typeface="RSU" panose="02000506040000020003" pitchFamily="2" charset="-34"/>
                <a:cs typeface="RSU" panose="02000506040000020003" pitchFamily="2" charset="-34"/>
              </a:rPr>
              <a:t>ประจำปีงบประมาณ พ.ศ. 2564</a:t>
            </a:r>
          </a:p>
          <a:p>
            <a:pPr algn="ctr"/>
            <a:r>
              <a:rPr lang="th-TH" sz="5400" b="1" dirty="0">
                <a:latin typeface="RSU" panose="02000506040000020003" pitchFamily="2" charset="-34"/>
                <a:cs typeface="RSU" panose="02000506040000020003" pitchFamily="2" charset="-34"/>
              </a:rPr>
              <a:t>วันที่ 12 กรกฎาคม 2564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8EC22DC1-7F92-4CD4-AC01-2AC0752065F4}"/>
              </a:ext>
            </a:extLst>
          </p:cNvPr>
          <p:cNvSpPr txBox="1"/>
          <p:nvPr/>
        </p:nvSpPr>
        <p:spPr>
          <a:xfrm>
            <a:off x="2286000" y="6972300"/>
            <a:ext cx="1539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RSU" panose="02000506040000020003" pitchFamily="2" charset="-34"/>
                <a:cs typeface="RSU" panose="02000506040000020003" pitchFamily="2" charset="-34"/>
              </a:rPr>
              <a:t>ณ ห้องประชุมศูนย์ปฏิบัติการต่อต้านการทุจริต กระทรวงสาธารณสุข </a:t>
            </a:r>
          </a:p>
          <a:p>
            <a:pPr algn="ctr"/>
            <a:r>
              <a:rPr lang="th-TH" sz="4000" b="1" dirty="0">
                <a:latin typeface="RSU" panose="02000506040000020003" pitchFamily="2" charset="-34"/>
                <a:cs typeface="RSU" panose="02000506040000020003" pitchFamily="2" charset="-34"/>
              </a:rPr>
              <a:t>อาคาร 7 ชั้น 8 ตึกสำนักงานปลัดกระทรวงสาธารณสุข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54D65DBC-CB0B-41DB-9611-691377A9E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92" y="8496300"/>
            <a:ext cx="8782338" cy="18252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You care You clean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4D2B8F2-AE39-4DA8-89EB-5D6834D5B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31" y="6141485"/>
            <a:ext cx="4800000" cy="3600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F11F1F8-5928-4731-8904-219AB6E1B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55425"/>
            <a:ext cx="4800000" cy="36000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673C3FB-CCB2-4FB3-A14A-A56A4814C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6120970"/>
            <a:ext cx="4800000" cy="36000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6ADD570-E907-4EDC-AC60-CCEF6E405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771" y="2255425"/>
            <a:ext cx="4800000" cy="36000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0C80279-F0F8-4FFE-8660-2DCF65E05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07" y="6120970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We firm We fit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18C27EE-9965-4CFF-9010-640496909D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555" y="5836198"/>
            <a:ext cx="5257799" cy="394423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6A49D82-E36B-4533-A92E-51698959B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846146"/>
            <a:ext cx="5257800" cy="394424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955BA67-136C-4E73-9A7E-CEFF36E21A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786" y="5846145"/>
            <a:ext cx="5257799" cy="3944239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F0D80F7D-8F9D-4319-995F-50C1F9789E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37" y="1104900"/>
            <a:ext cx="8188447" cy="4606001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EF8178D8-DB27-4EE5-8A51-8C3A7339F1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29259" r="19301" b="26943"/>
          <a:stretch/>
        </p:blipFill>
        <p:spPr>
          <a:xfrm>
            <a:off x="1395046" y="2357283"/>
            <a:ext cx="7748954" cy="33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2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796581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Let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 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it Share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56392CB-2E67-4544-8E69-574276DD2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9" b="18381"/>
          <a:stretch/>
        </p:blipFill>
        <p:spPr>
          <a:xfrm>
            <a:off x="10097400" y="6342655"/>
            <a:ext cx="7200000" cy="348468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8131EDD-F603-4C1D-B936-C2BE1885E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9" b="8277"/>
          <a:stretch/>
        </p:blipFill>
        <p:spPr>
          <a:xfrm>
            <a:off x="1447800" y="6212557"/>
            <a:ext cx="7200000" cy="36576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976C3C51-7761-4808-9A3D-3B1C72A71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6931"/>
          <a:stretch/>
        </p:blipFill>
        <p:spPr>
          <a:xfrm>
            <a:off x="10097400" y="2245644"/>
            <a:ext cx="7200000" cy="381603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657C789-CDCA-47F6-89CD-4158F99CEE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7" b="6587"/>
          <a:stretch/>
        </p:blipFill>
        <p:spPr>
          <a:xfrm>
            <a:off x="1447800" y="2245643"/>
            <a:ext cx="7200000" cy="38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6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796581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We are STRONG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E4479E0-ABA9-4C6F-A45A-6412E0B8E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8" y="3978166"/>
            <a:ext cx="7723661" cy="579013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30A35AD-016A-410A-936A-BDA7ACD85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883" y="5448300"/>
            <a:ext cx="5758917" cy="43200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F7DAF9C-DD41-453C-B933-0B486C7B7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r="5652"/>
          <a:stretch/>
        </p:blipFill>
        <p:spPr>
          <a:xfrm>
            <a:off x="8264769" y="3978166"/>
            <a:ext cx="3349914" cy="579013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CC15EC7-1B9A-4F51-B4DF-74C42A95F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883" y="1096062"/>
            <a:ext cx="575891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0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796581"/>
            <a:ext cx="1653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“ศปท. สธ. ซัดโด่ง โด่ง สู่องค์กรคุณธรรม”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FFFE7F5-CF3E-46FB-9F6D-946185FAF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9" b="9688"/>
          <a:stretch/>
        </p:blipFill>
        <p:spPr>
          <a:xfrm>
            <a:off x="9448800" y="6594819"/>
            <a:ext cx="7200000" cy="28956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DA8D822-B084-424F-B745-1E18E258E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0" b="14273"/>
          <a:stretch/>
        </p:blipFill>
        <p:spPr>
          <a:xfrm>
            <a:off x="1495274" y="2332421"/>
            <a:ext cx="7203249" cy="3625362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F8F8D3C-FA3F-4A2E-8B0F-0F3743B1B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t="13290" r="-244" b="26391"/>
          <a:stretch/>
        </p:blipFill>
        <p:spPr>
          <a:xfrm>
            <a:off x="1483551" y="6221492"/>
            <a:ext cx="7203249" cy="325720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57448DF-AA23-4D60-B6D8-922CB7298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0"/>
          <a:stretch/>
        </p:blipFill>
        <p:spPr>
          <a:xfrm>
            <a:off x="9472246" y="2310441"/>
            <a:ext cx="7203249" cy="41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6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796581"/>
            <a:ext cx="1653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th-TH" sz="7200" b="1" dirty="0" err="1">
                <a:latin typeface="RSU" panose="02000506040000020003" pitchFamily="2" charset="-34"/>
                <a:cs typeface="RSU" panose="02000506040000020003" pitchFamily="2" charset="-34"/>
              </a:rPr>
              <a:t>กิ๋น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 ข้าว น้ำ กั่น ม้า</a:t>
            </a:r>
            <a:r>
              <a:rPr lang="th-TH" sz="7200" b="1" dirty="0" err="1">
                <a:latin typeface="RSU" panose="02000506040000020003" pitchFamily="2" charset="-34"/>
                <a:cs typeface="RSU" panose="02000506040000020003" pitchFamily="2" charset="-34"/>
              </a:rPr>
              <a:t>ยยย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 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!!!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7E7C62C-9492-421C-97B2-E7526FE43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00" y="3143020"/>
            <a:ext cx="8160000" cy="6120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92D6834-31FA-46E5-9D30-11D2F3AFD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143020"/>
            <a:ext cx="816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9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“ศปท.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 Good Guy 2021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37F9126-02C9-41EA-A278-4107A20102BC}"/>
              </a:ext>
            </a:extLst>
          </p:cNvPr>
          <p:cNvSpPr txBox="1"/>
          <p:nvPr/>
        </p:nvSpPr>
        <p:spPr>
          <a:xfrm>
            <a:off x="1714500" y="2355929"/>
            <a:ext cx="14859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ผลการคัดเลือกบุคคลที่ได้รับรางวัลจากกิจกรรม “ศปท.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Good Guy 2021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 ดังนี้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ประเภทข้าราชการ ได้แก่ นายวินัย  </a:t>
            </a:r>
            <a:r>
              <a:rPr lang="th-TH" sz="4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คณา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ศรี นักวิเคราะห์นโยบายและแผนปฏิบัติการ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ประเภทพนักงานราชการ ได้แก่ นางสาวชยาภรณ์  โกส</a:t>
            </a:r>
            <a:r>
              <a:rPr lang="th-TH" sz="4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ัยพัฒ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นักวิชาการพัสดุ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ประเภทลูกจ้างเหมาบริการ ได้แก่ นางสาวกฤติยานี  หวาจ้อย จ้างเหมาบริการงานธุรการ</a:t>
            </a:r>
            <a:endParaRPr lang="en-US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5D1BEE0-0733-4DD1-8A71-C795DF1E7D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" t="20000" r="-224" b="14353"/>
          <a:stretch/>
        </p:blipFill>
        <p:spPr>
          <a:xfrm>
            <a:off x="4192588" y="4914900"/>
            <a:ext cx="990282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85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“วินัยเรื่องใหญ่กว่าที่คิด”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737F9126-02C9-41EA-A278-4107A20102BC}"/>
              </a:ext>
            </a:extLst>
          </p:cNvPr>
          <p:cNvSpPr txBox="1"/>
          <p:nvPr/>
        </p:nvSpPr>
        <p:spPr>
          <a:xfrm>
            <a:off x="1714500" y="2355929"/>
            <a:ext cx="1485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เก็บเงินได้ 500 บาท จากพฤติกรรมไม่ใส่ชุดข้าราชการมากที่สุด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1B80A3F-C9FD-4DB6-B8C8-541309E75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66" y="5572397"/>
            <a:ext cx="2700000" cy="3600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C468E97-BF3F-42ED-8359-A31F48B16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310" y="5581189"/>
            <a:ext cx="2700000" cy="36000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C2CF426-769C-4A99-B933-2581E3FF5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92" y="5572397"/>
            <a:ext cx="2698782" cy="36000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A6BC381-3D00-44FB-B4A8-93EF5982A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276" y="1714500"/>
            <a:ext cx="2698782" cy="36000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5CF040C-A538-44F8-A30D-997FE08B4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276" y="5572397"/>
            <a:ext cx="2700000" cy="36000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0616F7E-7DA8-432C-8F72-5C4153B0C5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0" y="5581189"/>
            <a:ext cx="2700000" cy="36000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41D55719-FBD8-4416-A35F-30C5842F65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14" y="5564211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74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“ยืมหิด</a:t>
            </a:r>
            <a:r>
              <a:rPr lang="th-TH" sz="7200" b="1" dirty="0" err="1">
                <a:latin typeface="RSU" panose="02000506040000020003" pitchFamily="2" charset="-34"/>
                <a:cs typeface="RSU" panose="02000506040000020003" pitchFamily="2" charset="-34"/>
              </a:rPr>
              <a:t>ถิ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5799E1D-3E7B-439B-9BBD-57018CC60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61" y="2944309"/>
            <a:ext cx="4050914" cy="54000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675FD02-7D83-4D4E-9590-D0F6FFCFC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085" y="2944309"/>
            <a:ext cx="4050914" cy="540000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63659B4F-3B40-47F2-B9AB-14A8DA777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944309"/>
            <a:ext cx="405091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59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“ยิ่งเปิดเผย ยิ่งโปร่งใส”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F3F7803-1D24-4F1E-8F3E-CB73CAD55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93" y="3467100"/>
            <a:ext cx="8319999" cy="4680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6E6B43B-12D4-4141-9D94-9A8B34EFC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479" y="3458308"/>
            <a:ext cx="832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We Pray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E6A639F-7C70-4064-B094-62576316E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0" t="16934" r="6620"/>
          <a:stretch/>
        </p:blipFill>
        <p:spPr>
          <a:xfrm>
            <a:off x="381000" y="2933700"/>
            <a:ext cx="3809999" cy="59808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077798E0-14A6-41EB-9826-48CAA1599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452" y="3871569"/>
            <a:ext cx="6718484" cy="5040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5A4E747-883D-4A0F-8314-7DB17A7F7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25" y="3871569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5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We Smart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16253DA-58BB-48DD-9275-19CB8F99D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4" b="23167"/>
          <a:stretch/>
        </p:blipFill>
        <p:spPr>
          <a:xfrm>
            <a:off x="1404708" y="6375192"/>
            <a:ext cx="6581674" cy="319171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95EA8E83-8102-4C75-A453-4FA890007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2" b="4845"/>
          <a:stretch/>
        </p:blipFill>
        <p:spPr>
          <a:xfrm>
            <a:off x="1439878" y="2266967"/>
            <a:ext cx="6546504" cy="387989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17CFD82-9D92-48DC-9FFE-FACA996C4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507" y="2029148"/>
            <a:ext cx="5384010" cy="403800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4E3E8ECE-3C9A-4339-985A-D3DE8E3F90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9"/>
          <a:stretch/>
        </p:blipFill>
        <p:spPr>
          <a:xfrm>
            <a:off x="11916507" y="6362700"/>
            <a:ext cx="5384010" cy="320420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265F633-1696-4BFB-A8CE-BF6CF3B87D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9" t="24128" r="38151"/>
          <a:stretch/>
        </p:blipFill>
        <p:spPr>
          <a:xfrm>
            <a:off x="8518806" y="1996910"/>
            <a:ext cx="2895600" cy="760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70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We 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“ถู” </a:t>
            </a:r>
            <a:r>
              <a:rPr lang="en-US" sz="7200" b="1" dirty="0">
                <a:latin typeface="RSU" panose="02000506040000020003" pitchFamily="2" charset="-34"/>
                <a:cs typeface="RSU" panose="02000506040000020003" pitchFamily="2" charset="-34"/>
              </a:rPr>
              <a:t>together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F303257-E37D-4572-982A-C5E6CD9895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008" y="2241288"/>
            <a:ext cx="4800000" cy="36000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01C6CA0-480C-485A-8193-C097653DF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77" y="6245712"/>
            <a:ext cx="4800000" cy="36000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AE9175FE-49C0-4554-B161-63C81491B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011" y="2232496"/>
            <a:ext cx="4800000" cy="3600000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CC1D49B-9621-4412-BA49-3F52D10C3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6011" y="6251170"/>
            <a:ext cx="4800000" cy="360000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A6D3334-A2F0-49C7-B4C3-631EC87660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40" y="2241288"/>
            <a:ext cx="4800000" cy="360000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9955135F-1CFC-414D-A347-FE7370FFF6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35" y="6245712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35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256932" y="1942691"/>
            <a:ext cx="6048131" cy="108438"/>
          </a:xfrm>
          <a:prstGeom prst="rect">
            <a:avLst/>
          </a:prstGeom>
          <a:solidFill>
            <a:srgbClr val="F8AC39"/>
          </a:solidFill>
        </p:spPr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CBE59D3-6565-4C4B-BC30-65340FEEF1AB}"/>
              </a:ext>
            </a:extLst>
          </p:cNvPr>
          <p:cNvSpPr txBox="1"/>
          <p:nvPr/>
        </p:nvSpPr>
        <p:spPr>
          <a:xfrm>
            <a:off x="381000" y="850800"/>
            <a:ext cx="1173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กิจกรรม “นิ้วเดียวเกี่ยว</a:t>
            </a:r>
            <a:r>
              <a:rPr lang="th-TH" sz="7200" b="1" dirty="0" err="1">
                <a:latin typeface="RSU" panose="02000506040000020003" pitchFamily="2" charset="-34"/>
                <a:cs typeface="RSU" panose="02000506040000020003" pitchFamily="2" charset="-34"/>
              </a:rPr>
              <a:t>สวิตซ์</a:t>
            </a:r>
            <a:r>
              <a:rPr lang="th-TH" sz="7200" b="1" dirty="0">
                <a:latin typeface="RSU" panose="02000506040000020003" pitchFamily="2" charset="-34"/>
                <a:cs typeface="RSU" panose="02000506040000020003" pitchFamily="2" charset="-34"/>
              </a:rPr>
              <a:t>”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0EACD6C-6A20-4247-BC7E-E01667741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286" y="2738100"/>
            <a:ext cx="4050914" cy="5400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B3DD955-040C-4AAB-A7FE-52771FBB9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817" y="2738100"/>
            <a:ext cx="4050914" cy="54000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5F9A241-4542-4B23-9E3D-8BB86BC9E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77" y="2738100"/>
            <a:ext cx="4050914" cy="54000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E7176C6-4CC6-409C-997E-73C0F066E6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7" y="2738100"/>
            <a:ext cx="405091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65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199</Words>
  <Application>Microsoft Office PowerPoint</Application>
  <PresentationFormat>กำหนดเอง</PresentationFormat>
  <Paragraphs>24</Paragraphs>
  <Slides>15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15</vt:i4>
      </vt:variant>
    </vt:vector>
  </HeadingPairs>
  <TitlesOfParts>
    <vt:vector size="20" baseType="lpstr">
      <vt:lpstr>Arial</vt:lpstr>
      <vt:lpstr>Calibri</vt:lpstr>
      <vt:lpstr>TH Sarabun New</vt:lpstr>
      <vt:lpstr>RSU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cp:lastModifiedBy>jariya</cp:lastModifiedBy>
  <cp:revision>100</cp:revision>
  <dcterms:created xsi:type="dcterms:W3CDTF">2006-08-16T00:00:00Z</dcterms:created>
  <dcterms:modified xsi:type="dcterms:W3CDTF">2021-07-10T04:31:40Z</dcterms:modified>
  <dc:identifier>DAEUaIJ0JbM</dc:identifier>
</cp:coreProperties>
</file>