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301" r:id="rId6"/>
    <p:sldId id="294" r:id="rId7"/>
    <p:sldId id="298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JS Pisit" panose="02000000000000000000" pitchFamily="2" charset="-34"/>
      <p:regular r:id="rId14"/>
      <p:italic r:id="rId15"/>
    </p:embeddedFont>
    <p:embeddedFont>
      <p:font typeface="RSU" panose="02000506040000020003" pitchFamily="2" charset="-34"/>
      <p:regular r:id="rId16"/>
      <p:bold r:id="rId17"/>
    </p:embeddedFont>
    <p:embeddedFont>
      <p:font typeface="Segoe Print" panose="02000600000000000000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45525-BA2F-428F-B309-06E075BD5314}" type="datetimeFigureOut">
              <a:rPr lang="th-TH" smtClean="0"/>
              <a:t>02/12/65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470C2-AD8D-4EBA-99F9-96CC5EEA326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538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hyperlink" Target="&#3619;&#3632;&#3648;&#3610;&#3637;&#3618;&#3610;&#3623;&#3634;&#3619;&#3632;&#3607;&#3637;&#3656;%201%20&#3648;&#3619;&#3639;&#3656;&#3629;&#3591;&#3649;&#3592;&#3657;&#3591;&#3651;&#3627;&#3657;&#3607;&#3619;&#3634;&#3610;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hyperlink" Target="&#3619;&#3634;&#3618;&#3591;&#3634;&#3609;&#3585;&#3634;&#3619;&#3611;&#3619;&#3632;&#3594;&#3640;&#3617;.pdf" TargetMode="Externa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hyperlink" Target="&#3619;&#3632;&#3648;&#3610;&#3637;&#3618;&#3610;&#3623;&#3634;&#3619;&#3632;&#3607;&#3637;&#3656;%203%20&#3648;&#3619;&#3639;&#3656;&#3629;&#3591;&#3648;&#3614;&#3639;&#3656;&#3629;&#3607;&#3619;&#3634;&#3610;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hyperlink" Target="&#3619;&#3632;&#3648;&#3610;&#3637;&#3618;&#3610;&#3623;&#3634;&#3619;&#3632;&#3607;&#3637;&#3656;%204%20&#3648;&#3619;&#3639;&#3656;&#3629;&#3591;&#3648;&#3614;&#3639;&#3656;&#3629;&#3614;&#3636;&#3592;&#3634;&#3619;&#3603;&#3634;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hyperlink" Target="&#3619;&#3632;&#3648;&#3610;&#3637;&#3618;&#3610;&#3623;&#3634;&#3619;&#3632;&#3607;&#3637;&#3656;%205%20&#3648;&#3619;&#3639;&#3656;&#3629;&#3591;&#3629;&#3639;&#3656;&#3609;&#3654;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381000" y="1478597"/>
            <a:ext cx="19202400" cy="101600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6" name="AutoShape 6"/>
          <p:cNvSpPr/>
          <p:nvPr/>
        </p:nvSpPr>
        <p:spPr>
          <a:xfrm>
            <a:off x="-292100" y="8496300"/>
            <a:ext cx="18986500" cy="1803400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CBE59D3-6565-4C4B-BC30-65340FEEF1AB}"/>
              </a:ext>
            </a:extLst>
          </p:cNvPr>
          <p:cNvSpPr txBox="1"/>
          <p:nvPr/>
        </p:nvSpPr>
        <p:spPr>
          <a:xfrm>
            <a:off x="857250" y="2091774"/>
            <a:ext cx="1668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ประชุมคณะทำงานจัดทำและขับเคลื่อนแผนปฏิบัติการส่งเสริมคุณธรรม ศูนย์ปฏิบัติการต่อต้านการทุจริต กระทรวงสาธารณสุข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CB3E7980-583E-45AF-BD60-98B85CF91710}"/>
              </a:ext>
            </a:extLst>
          </p:cNvPr>
          <p:cNvSpPr txBox="1"/>
          <p:nvPr/>
        </p:nvSpPr>
        <p:spPr>
          <a:xfrm>
            <a:off x="1752600" y="3942434"/>
            <a:ext cx="1539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ครั้งที่ 3/2565 (ประจำปีงบประมาณ พ.ศ. 2566)</a:t>
            </a:r>
          </a:p>
          <a:p>
            <a:pPr algn="ctr"/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วันที่ 2 ธันวาคม 2565 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8EC22DC1-7F92-4CD4-AC01-2AC0752065F4}"/>
              </a:ext>
            </a:extLst>
          </p:cNvPr>
          <p:cNvSpPr txBox="1"/>
          <p:nvPr/>
        </p:nvSpPr>
        <p:spPr>
          <a:xfrm>
            <a:off x="2286000" y="6972300"/>
            <a:ext cx="1539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ณ ห้องประชุมศูนย์ปฏิบัติการต่อต้านการทุจริต กระทรวงสาธารณสุข </a:t>
            </a:r>
          </a:p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อาคาร 7 ชั้น 8 ตึกสำนักงานปลัดกระทรวงสาธารณสุข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54D65DBC-CB0B-41DB-9611-691377A9E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92" y="8496300"/>
            <a:ext cx="8782338" cy="18252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256932" y="1942691"/>
            <a:ext cx="6048131" cy="108438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6" name="AutoShape 6"/>
          <p:cNvSpPr/>
          <p:nvPr/>
        </p:nvSpPr>
        <p:spPr>
          <a:xfrm>
            <a:off x="-292100" y="8496300"/>
            <a:ext cx="18986500" cy="1803400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CBE59D3-6565-4C4B-BC30-65340FEEF1AB}"/>
              </a:ext>
            </a:extLst>
          </p:cNvPr>
          <p:cNvSpPr txBox="1"/>
          <p:nvPr/>
        </p:nvSpPr>
        <p:spPr>
          <a:xfrm>
            <a:off x="381000" y="8508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1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54D65DBC-CB0B-41DB-9611-691377A9E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8801100"/>
            <a:ext cx="6012370" cy="1249534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171919B7-4977-43C7-ABD3-F7091CD51015}"/>
              </a:ext>
            </a:extLst>
          </p:cNvPr>
          <p:cNvSpPr txBox="1"/>
          <p:nvPr/>
        </p:nvSpPr>
        <p:spPr>
          <a:xfrm>
            <a:off x="5791199" y="796581"/>
            <a:ext cx="952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cs typeface="JS Pisit" panose="02000000000000000000" pitchFamily="2" charset="-34"/>
              </a:rPr>
              <a:t>เรื่องที่ประธานแจ้งให้ที่ประชุมทราบ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1D2500-4DB6-42A7-B81B-CC495466D2DF}"/>
              </a:ext>
            </a:extLst>
          </p:cNvPr>
          <p:cNvSpPr txBox="1"/>
          <p:nvPr/>
        </p:nvSpPr>
        <p:spPr>
          <a:xfrm>
            <a:off x="1600200" y="3573839"/>
            <a:ext cx="1508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ทบทวนคำสั่ง</a:t>
            </a:r>
            <a:r>
              <a:rPr lang="th-TH" sz="66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แต่งตั้งคณะทำงานจัดทำและขับเคลื่อน</a:t>
            </a:r>
            <a:br>
              <a:rPr lang="th-TH" sz="66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</a:br>
            <a:r>
              <a:rPr lang="th-TH" sz="66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แผนปฏิบัติการส่งเสริมคุณธรรม ศูนย์ปฏิบัติการต่อต้านการทุจริต</a:t>
            </a:r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 </a:t>
            </a:r>
            <a:b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</a:br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กระทรวงสาธารณสุข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Pisit" panose="02000000000000000000" pitchFamily="2" charset="-34"/>
              <a:cs typeface="JS Pisit" panose="02000000000000000000" pitchFamily="2" charset="-34"/>
            </a:endParaRPr>
          </a:p>
        </p:txBody>
      </p:sp>
      <p:graphicFrame>
        <p:nvGraphicFramePr>
          <p:cNvPr id="5" name="Object 4">
            <a:hlinkClick r:id="rId4" action="ppaction://hlinkfile"/>
            <a:extLst>
              <a:ext uri="{FF2B5EF4-FFF2-40B4-BE49-F238E27FC236}">
                <a16:creationId xmlns:a16="http://schemas.microsoft.com/office/drawing/2014/main" id="{7059A6A9-7E85-417F-B299-1AE60EA2F5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692336"/>
              </p:ext>
            </p:extLst>
          </p:nvPr>
        </p:nvGraphicFramePr>
        <p:xfrm>
          <a:off x="13563600" y="7132802"/>
          <a:ext cx="1066800" cy="2160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showAsIcon="1" r:id="rId5" imgW="380880" imgH="771480" progId="Acrobat.Document.11">
                  <p:embed/>
                </p:oleObj>
              </mc:Choice>
              <mc:Fallback>
                <p:oleObj name="Acrobat Document" showAsIcon="1" r:id="rId5" imgW="380880" imgH="77148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63600" y="7132802"/>
                        <a:ext cx="1066800" cy="2160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48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256932" y="1942691"/>
            <a:ext cx="6048131" cy="108438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6" name="AutoShape 6"/>
          <p:cNvSpPr/>
          <p:nvPr/>
        </p:nvSpPr>
        <p:spPr>
          <a:xfrm>
            <a:off x="-292100" y="8496300"/>
            <a:ext cx="18986500" cy="1803400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CBE59D3-6565-4C4B-BC30-65340FEEF1AB}"/>
              </a:ext>
            </a:extLst>
          </p:cNvPr>
          <p:cNvSpPr txBox="1"/>
          <p:nvPr/>
        </p:nvSpPr>
        <p:spPr>
          <a:xfrm>
            <a:off x="381000" y="8508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2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54D65DBC-CB0B-41DB-9611-691377A9E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8877300"/>
            <a:ext cx="6012370" cy="1249534"/>
          </a:xfrm>
          <a:prstGeom prst="rect">
            <a:avLst/>
          </a:prstGeom>
        </p:spPr>
      </p:pic>
      <p:sp>
        <p:nvSpPr>
          <p:cNvPr id="7" name="กล่องข้อความ 1">
            <a:extLst>
              <a:ext uri="{FF2B5EF4-FFF2-40B4-BE49-F238E27FC236}">
                <a16:creationId xmlns:a16="http://schemas.microsoft.com/office/drawing/2014/main" id="{7AB1F6CA-7E3F-4C7A-AEB3-4895E4B393B8}"/>
              </a:ext>
            </a:extLst>
          </p:cNvPr>
          <p:cNvSpPr txBox="1"/>
          <p:nvPr/>
        </p:nvSpPr>
        <p:spPr>
          <a:xfrm>
            <a:off x="5791199" y="850800"/>
            <a:ext cx="952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cs typeface="JS Pisit" panose="02000000000000000000" pitchFamily="2" charset="-34"/>
              </a:rPr>
              <a:t>เรื่องรับรองรายงานการประชุม</a:t>
            </a:r>
          </a:p>
        </p:txBody>
      </p:sp>
      <p:sp>
        <p:nvSpPr>
          <p:cNvPr id="8" name="กล่องข้อความ 1">
            <a:extLst>
              <a:ext uri="{FF2B5EF4-FFF2-40B4-BE49-F238E27FC236}">
                <a16:creationId xmlns:a16="http://schemas.microsoft.com/office/drawing/2014/main" id="{7922EC1D-E7CC-4211-AB44-37F76C0F9294}"/>
              </a:ext>
            </a:extLst>
          </p:cNvPr>
          <p:cNvSpPr txBox="1"/>
          <p:nvPr/>
        </p:nvSpPr>
        <p:spPr>
          <a:xfrm>
            <a:off x="381000" y="3143020"/>
            <a:ext cx="17221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tabLst>
                <a:tab pos="1170305" algn="l"/>
                <a:tab pos="1350645" algn="l"/>
              </a:tabLst>
            </a:pPr>
            <a:r>
              <a:rPr lang="th-TH" sz="5400" b="1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รับรองรายงานการประชุมคณะทำงานจัดทำและขับเคลื่อนแผนปฏิบัติการ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ส่งเสริมคุณธรรม </a:t>
            </a:r>
          </a:p>
          <a:p>
            <a:pPr lvl="0" algn="ctr">
              <a:spcAft>
                <a:spcPts val="600"/>
              </a:spcAft>
              <a:tabLst>
                <a:tab pos="1170305" algn="l"/>
                <a:tab pos="1350645" algn="l"/>
              </a:tabLst>
            </a:pP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ศูนย์ปฏิบัติการต่อต้านการทุจริต กระทรวงสาธารณสุข </a:t>
            </a:r>
          </a:p>
          <a:p>
            <a:pPr lvl="0" algn="ctr">
              <a:spcAft>
                <a:spcPts val="600"/>
              </a:spcAft>
              <a:tabLst>
                <a:tab pos="1170305" algn="l"/>
                <a:tab pos="1350645" algn="l"/>
              </a:tabLst>
            </a:pP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ครั้งที่ 2/2565 เมื่อวันที่ 11 สิงหาคม 2565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A64A64F-561D-4C18-A914-DA8BCA73E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531627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3048000" y="1079500"/>
                        <a:ext cx="12192000" cy="81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hlinkClick r:id="rId5" action="ppaction://hlinkfile"/>
            <a:extLst>
              <a:ext uri="{FF2B5EF4-FFF2-40B4-BE49-F238E27FC236}">
                <a16:creationId xmlns:a16="http://schemas.microsoft.com/office/drawing/2014/main" id="{E0C71FAD-9876-424F-A510-19E2E1804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50897"/>
              </p:ext>
            </p:extLst>
          </p:nvPr>
        </p:nvGraphicFramePr>
        <p:xfrm>
          <a:off x="14066807" y="7469994"/>
          <a:ext cx="1219200" cy="246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showAsIcon="1" r:id="rId6" imgW="380880" imgH="771480" progId="Acrobat.Document.11">
                  <p:embed/>
                </p:oleObj>
              </mc:Choice>
              <mc:Fallback>
                <p:oleObj name="Acrobat Document" showAsIcon="1" r:id="rId6" imgW="380880" imgH="77148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66807" y="7469994"/>
                        <a:ext cx="1219200" cy="2468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77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256932" y="1942691"/>
            <a:ext cx="6048131" cy="108438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6" name="AutoShape 6"/>
          <p:cNvSpPr/>
          <p:nvPr/>
        </p:nvSpPr>
        <p:spPr>
          <a:xfrm>
            <a:off x="-292100" y="8496300"/>
            <a:ext cx="18986500" cy="1803400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CBE59D3-6565-4C4B-BC30-65340FEEF1AB}"/>
              </a:ext>
            </a:extLst>
          </p:cNvPr>
          <p:cNvSpPr txBox="1"/>
          <p:nvPr/>
        </p:nvSpPr>
        <p:spPr>
          <a:xfrm>
            <a:off x="381000" y="8508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3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54D65DBC-CB0B-41DB-9611-691377A9E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8877300"/>
            <a:ext cx="6012370" cy="1249534"/>
          </a:xfrm>
          <a:prstGeom prst="rect">
            <a:avLst/>
          </a:prstGeom>
        </p:spPr>
      </p:pic>
      <p:sp>
        <p:nvSpPr>
          <p:cNvPr id="8" name="กล่องข้อความ 1">
            <a:extLst>
              <a:ext uri="{FF2B5EF4-FFF2-40B4-BE49-F238E27FC236}">
                <a16:creationId xmlns:a16="http://schemas.microsoft.com/office/drawing/2014/main" id="{E6A55CE4-173E-4279-B01B-19131F740385}"/>
              </a:ext>
            </a:extLst>
          </p:cNvPr>
          <p:cNvSpPr txBox="1"/>
          <p:nvPr/>
        </p:nvSpPr>
        <p:spPr>
          <a:xfrm>
            <a:off x="6019800" y="856211"/>
            <a:ext cx="952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cs typeface="JS Pisit" panose="02000000000000000000" pitchFamily="2" charset="-34"/>
              </a:rPr>
              <a:t>เรื่องเพื่อทราบ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48237-6C3E-47C2-9F64-EBDB7A200FD5}"/>
              </a:ext>
            </a:extLst>
          </p:cNvPr>
          <p:cNvSpPr txBox="1"/>
          <p:nvPr/>
        </p:nvSpPr>
        <p:spPr>
          <a:xfrm>
            <a:off x="381000" y="3063587"/>
            <a:ext cx="17526000" cy="4344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0430" algn="l"/>
                <a:tab pos="1350645" algn="l"/>
              </a:tabLst>
            </a:pPr>
            <a:r>
              <a:rPr lang="th-TH" sz="6600" b="1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แนวทางการขับเคลื่อนการดำเนินการเป็นองค์กรคุณธรรมต้นแบบ </a:t>
            </a:r>
            <a:br>
              <a:rPr lang="th-TH" sz="6600" b="1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</a:br>
            <a:r>
              <a:rPr lang="th-TH" sz="6600" b="1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หน่วยงาน</a:t>
            </a:r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ในสังกัดสำนักงานปลัดกระทรวงสาธารณสุข </a:t>
            </a:r>
            <a:b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</a:br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ราชการบริหารส่วนกลาง ประจำปีงบประมาณ พ.ศ. 2566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Pisit" panose="02000000000000000000" pitchFamily="2" charset="-34"/>
              <a:ea typeface="Times New Roman" panose="02020603050405020304" pitchFamily="18" charset="0"/>
              <a:cs typeface="JS Pisit" panose="02000000000000000000" pitchFamily="2" charset="-34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0430" algn="l"/>
                <a:tab pos="1350645" algn="l"/>
              </a:tabLst>
            </a:pPr>
            <a:endParaRPr lang="en-US" sz="5400" dirty="0">
              <a:effectLst/>
              <a:latin typeface="JS Pisit" panose="02000000000000000000" pitchFamily="2" charset="-34"/>
              <a:ea typeface="Calibri" panose="020F0502020204030204" pitchFamily="34" charset="0"/>
              <a:cs typeface="JS Pisit" panose="02000000000000000000" pitchFamily="2" charset="-34"/>
            </a:endParaRPr>
          </a:p>
        </p:txBody>
      </p:sp>
      <p:graphicFrame>
        <p:nvGraphicFramePr>
          <p:cNvPr id="5" name="Object 4">
            <a:hlinkClick r:id="rId4" action="ppaction://hlinkfile"/>
            <a:extLst>
              <a:ext uri="{FF2B5EF4-FFF2-40B4-BE49-F238E27FC236}">
                <a16:creationId xmlns:a16="http://schemas.microsoft.com/office/drawing/2014/main" id="{B771A49C-0AF5-459E-B2F6-53A4BCA920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88308"/>
              </p:ext>
            </p:extLst>
          </p:nvPr>
        </p:nvGraphicFramePr>
        <p:xfrm>
          <a:off x="13182600" y="7257740"/>
          <a:ext cx="1143000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showAsIcon="1" r:id="rId5" imgW="380880" imgH="771480" progId="Acrobat.Document.11">
                  <p:embed/>
                </p:oleObj>
              </mc:Choice>
              <mc:Fallback>
                <p:oleObj name="Acrobat Document" showAsIcon="1" r:id="rId5" imgW="380880" imgH="77148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82600" y="7257740"/>
                        <a:ext cx="1143000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658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256932" y="1942691"/>
            <a:ext cx="6048131" cy="108438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6" name="AutoShape 6"/>
          <p:cNvSpPr/>
          <p:nvPr/>
        </p:nvSpPr>
        <p:spPr>
          <a:xfrm>
            <a:off x="-292100" y="8496300"/>
            <a:ext cx="18986500" cy="1803400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CBE59D3-6565-4C4B-BC30-65340FEEF1AB}"/>
              </a:ext>
            </a:extLst>
          </p:cNvPr>
          <p:cNvSpPr txBox="1"/>
          <p:nvPr/>
        </p:nvSpPr>
        <p:spPr>
          <a:xfrm>
            <a:off x="381000" y="8508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4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54D65DBC-CB0B-41DB-9611-691377A9E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8877300"/>
            <a:ext cx="6012370" cy="1249534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7A90D08-FBCF-4814-89DF-C18E4254E2EB}"/>
              </a:ext>
            </a:extLst>
          </p:cNvPr>
          <p:cNvSpPr txBox="1"/>
          <p:nvPr/>
        </p:nvSpPr>
        <p:spPr>
          <a:xfrm>
            <a:off x="663382" y="2933700"/>
            <a:ext cx="169612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346200" algn="l"/>
              </a:tabLst>
            </a:pP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cs typeface="JS Pisit" panose="02000000000000000000" pitchFamily="2" charset="-34"/>
              </a:rPr>
              <a:t>การกำหนดคุณธรรมเป้าหมาย จาก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cs typeface="JS Pisit" panose="02000000000000000000" pitchFamily="2" charset="-34"/>
              </a:rPr>
              <a:t>“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cs typeface="JS Pisit" panose="02000000000000000000" pitchFamily="2" charset="-34"/>
              </a:rPr>
              <a:t>ปัญหาที่อยากแก้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cs typeface="JS Pisit" panose="02000000000000000000" pitchFamily="2" charset="-34"/>
              </a:rPr>
              <a:t>”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cs typeface="JS Pisit" panose="02000000000000000000" pitchFamily="2" charset="-34"/>
              </a:rPr>
              <a:t> และ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cs typeface="JS Pisit" panose="02000000000000000000" pitchFamily="2" charset="-34"/>
              </a:rPr>
              <a:t>“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cs typeface="JS Pisit" panose="02000000000000000000" pitchFamily="2" charset="-34"/>
              </a:rPr>
              <a:t>ความดีที่อยากทำ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cs typeface="JS Pisit" panose="02000000000000000000" pitchFamily="2" charset="-34"/>
              </a:rPr>
              <a:t>” 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cs typeface="JS Pisit" panose="02000000000000000000" pitchFamily="2" charset="-34"/>
              </a:rPr>
              <a:t>และการจัดทำแผนปฏิบัติการส่งเสริมคุณธรรม </a:t>
            </a:r>
            <a:b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cs typeface="JS Pisit" panose="02000000000000000000" pitchFamily="2" charset="-34"/>
              </a:rPr>
            </a:b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cs typeface="JS Pisit" panose="02000000000000000000" pitchFamily="2" charset="-34"/>
              </a:rPr>
              <a:t>ศูนย์ปฏิบัติการต่อต้านการทุจริต กระทรวงสาธารณสุข </a:t>
            </a:r>
            <a:b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cs typeface="JS Pisit" panose="02000000000000000000" pitchFamily="2" charset="-34"/>
              </a:rPr>
            </a:b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cs typeface="JS Pisit" panose="02000000000000000000" pitchFamily="2" charset="-34"/>
              </a:rPr>
              <a:t>ประจำปีงบประมาณ พ.ศ. 2566</a:t>
            </a:r>
          </a:p>
        </p:txBody>
      </p:sp>
      <p:sp>
        <p:nvSpPr>
          <p:cNvPr id="10" name="กล่องข้อความ 1">
            <a:extLst>
              <a:ext uri="{FF2B5EF4-FFF2-40B4-BE49-F238E27FC236}">
                <a16:creationId xmlns:a16="http://schemas.microsoft.com/office/drawing/2014/main" id="{2946EA66-78F0-46B0-924F-D9960F3BDD6A}"/>
              </a:ext>
            </a:extLst>
          </p:cNvPr>
          <p:cNvSpPr txBox="1"/>
          <p:nvPr/>
        </p:nvSpPr>
        <p:spPr>
          <a:xfrm>
            <a:off x="6019800" y="856211"/>
            <a:ext cx="952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cs typeface="JS Pisit" panose="02000000000000000000" pitchFamily="2" charset="-34"/>
              </a:rPr>
              <a:t>เรื่องเพื่อพิจารณา</a:t>
            </a:r>
          </a:p>
        </p:txBody>
      </p:sp>
      <p:graphicFrame>
        <p:nvGraphicFramePr>
          <p:cNvPr id="4" name="Object 3">
            <a:hlinkClick r:id="rId4" action="ppaction://hlinkfile"/>
            <a:extLst>
              <a:ext uri="{FF2B5EF4-FFF2-40B4-BE49-F238E27FC236}">
                <a16:creationId xmlns:a16="http://schemas.microsoft.com/office/drawing/2014/main" id="{D9415D33-0DF1-464F-A4C9-17025A24D2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446385"/>
              </p:ext>
            </p:extLst>
          </p:nvPr>
        </p:nvGraphicFramePr>
        <p:xfrm>
          <a:off x="13792200" y="6981319"/>
          <a:ext cx="1219200" cy="246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Acrobat Document" showAsIcon="1" r:id="rId5" imgW="380880" imgH="771480" progId="Acrobat.Document.11">
                  <p:embed/>
                </p:oleObj>
              </mc:Choice>
              <mc:Fallback>
                <p:oleObj name="Acrobat Document" showAsIcon="1" r:id="rId5" imgW="380880" imgH="77148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92200" y="6981319"/>
                        <a:ext cx="1219200" cy="2468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73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256932" y="1942691"/>
            <a:ext cx="6048131" cy="108438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6" name="AutoShape 6"/>
          <p:cNvSpPr/>
          <p:nvPr/>
        </p:nvSpPr>
        <p:spPr>
          <a:xfrm>
            <a:off x="-292100" y="8496300"/>
            <a:ext cx="18986500" cy="1803400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CBE59D3-6565-4C4B-BC30-65340FEEF1AB}"/>
              </a:ext>
            </a:extLst>
          </p:cNvPr>
          <p:cNvSpPr txBox="1"/>
          <p:nvPr/>
        </p:nvSpPr>
        <p:spPr>
          <a:xfrm>
            <a:off x="381000" y="8508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latin typeface="RSU" panose="02000506040000020003" pitchFamily="2" charset="-34"/>
                <a:cs typeface="RSU" panose="02000506040000020003" pitchFamily="2" charset="-34"/>
              </a:rPr>
              <a:t>ระเบียบวาระที่ 5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54D65DBC-CB0B-41DB-9611-691377A9E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8877300"/>
            <a:ext cx="6012370" cy="1249534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31F660C1-AEC9-41E1-B8A4-F6F653B4D988}"/>
              </a:ext>
            </a:extLst>
          </p:cNvPr>
          <p:cNvSpPr txBox="1"/>
          <p:nvPr/>
        </p:nvSpPr>
        <p:spPr>
          <a:xfrm>
            <a:off x="6119934" y="979795"/>
            <a:ext cx="6048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Calibri" panose="020F0502020204030204" pitchFamily="34" charset="0"/>
                <a:cs typeface="JS Pisit" panose="02000000000000000000" pitchFamily="2" charset="-34"/>
              </a:rPr>
              <a:t>เรื่องอื่น ๆ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1BCCD-146D-421E-8C75-5021B7B708D6}"/>
              </a:ext>
            </a:extLst>
          </p:cNvPr>
          <p:cNvSpPr txBox="1"/>
          <p:nvPr/>
        </p:nvSpPr>
        <p:spPr>
          <a:xfrm>
            <a:off x="838200" y="2857500"/>
            <a:ext cx="1638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spc="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การจัดพิธีประกาศเจตนารมณ์องค์กรคุณธรรมต้นแบบ </a:t>
            </a:r>
            <a:br>
              <a:rPr lang="th-TH" sz="5400" b="1" spc="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</a:br>
            <a:r>
              <a:rPr lang="th-TH" sz="5400" b="1" spc="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องค์กรต่อต้านการทุจริต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 </a:t>
            </a:r>
            <a:r>
              <a:rPr lang="th-TH" sz="5400" b="1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และไม่รับของขวัญและของกำนัลทุกชนิดจากการปฏิบัติงาน (</a:t>
            </a:r>
            <a:r>
              <a:rPr lang="en-US" sz="5400" b="1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No Gift Policy</a:t>
            </a:r>
            <a:r>
              <a:rPr lang="th-TH" sz="5400" b="1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) </a:t>
            </a:r>
            <a:br>
              <a:rPr lang="th-TH" sz="5400" b="1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</a:br>
            <a:r>
              <a:rPr lang="th-TH" sz="5400" b="1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และองค์กรป้องกันและแก้ไขปัญหาการล่วงละเมิดหรือคุกคามทางเพศในการทำงาน ศูนย์ปฏิบัติการ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ต่อต้านการทุจริต กระทรวงสาธารณสุข </a:t>
            </a:r>
            <a:b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</a:b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Pisit" panose="02000000000000000000" pitchFamily="2" charset="-34"/>
                <a:ea typeface="Times New Roman" panose="02020603050405020304" pitchFamily="18" charset="0"/>
                <a:cs typeface="JS Pisit" panose="02000000000000000000" pitchFamily="2" charset="-34"/>
              </a:rPr>
              <a:t>ประจำปีงบประมาณ พ.ศ. 2566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Pisit" panose="02000000000000000000" pitchFamily="2" charset="-34"/>
              <a:cs typeface="JS Pisit" panose="02000000000000000000" pitchFamily="2" charset="-34"/>
            </a:endParaRPr>
          </a:p>
        </p:txBody>
      </p:sp>
      <p:graphicFrame>
        <p:nvGraphicFramePr>
          <p:cNvPr id="5" name="Object 4">
            <a:hlinkClick r:id="rId4" action="ppaction://hlinkfile"/>
            <a:extLst>
              <a:ext uri="{FF2B5EF4-FFF2-40B4-BE49-F238E27FC236}">
                <a16:creationId xmlns:a16="http://schemas.microsoft.com/office/drawing/2014/main" id="{09FB185B-5FB2-42AA-A752-6130A1B6F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607634"/>
              </p:ext>
            </p:extLst>
          </p:nvPr>
        </p:nvGraphicFramePr>
        <p:xfrm>
          <a:off x="13563600" y="7610206"/>
          <a:ext cx="990600" cy="2005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Acrobat Document" showAsIcon="1" r:id="rId5" imgW="380880" imgH="771480" progId="Acrobat.Document.11">
                  <p:embed/>
                </p:oleObj>
              </mc:Choice>
              <mc:Fallback>
                <p:oleObj name="Acrobat Document" showAsIcon="1" r:id="rId5" imgW="380880" imgH="77148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63600" y="7610206"/>
                        <a:ext cx="990600" cy="2005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032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-292100" y="8496300"/>
            <a:ext cx="18986500" cy="1803400"/>
          </a:xfrm>
          <a:prstGeom prst="rect">
            <a:avLst/>
          </a:prstGeom>
          <a:solidFill>
            <a:srgbClr val="F8AC39"/>
          </a:solidFill>
        </p:spPr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CBE59D3-6565-4C4B-BC30-65340FEEF1AB}"/>
              </a:ext>
            </a:extLst>
          </p:cNvPr>
          <p:cNvSpPr txBox="1"/>
          <p:nvPr/>
        </p:nvSpPr>
        <p:spPr>
          <a:xfrm>
            <a:off x="2266950" y="3912260"/>
            <a:ext cx="1386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RSU" panose="02000506040000020003" pitchFamily="2" charset="-34"/>
              </a:rPr>
              <a:t>Thank you for your attention</a:t>
            </a:r>
            <a:endParaRPr lang="th-TH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RSU" panose="02000506040000020003" pitchFamily="2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54D65DBC-CB0B-41DB-9611-691377A9E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8877300"/>
            <a:ext cx="6012370" cy="12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7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263</Words>
  <Application>Microsoft Office PowerPoint</Application>
  <PresentationFormat>Custom</PresentationFormat>
  <Paragraphs>23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RSU</vt:lpstr>
      <vt:lpstr>Arial</vt:lpstr>
      <vt:lpstr>JS Pisit</vt:lpstr>
      <vt:lpstr>Calibri</vt:lpstr>
      <vt:lpstr>Segoe Print</vt:lpstr>
      <vt:lpstr>Office Theme</vt:lpstr>
      <vt:lpstr>Acrobat Document</vt:lpstr>
      <vt:lpstr>Bitmap Image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cp:lastModifiedBy>N BOOK</cp:lastModifiedBy>
  <cp:revision>144</cp:revision>
  <dcterms:created xsi:type="dcterms:W3CDTF">2006-08-16T00:00:00Z</dcterms:created>
  <dcterms:modified xsi:type="dcterms:W3CDTF">2022-12-02T01:42:04Z</dcterms:modified>
  <dc:identifier>DAEUaIJ0JbM</dc:identifier>
</cp:coreProperties>
</file>