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71" r:id="rId3"/>
    <p:sldId id="256" r:id="rId4"/>
    <p:sldId id="261" r:id="rId5"/>
    <p:sldId id="262" r:id="rId6"/>
    <p:sldId id="266" r:id="rId7"/>
    <p:sldId id="275" r:id="rId8"/>
    <p:sldId id="276" r:id="rId9"/>
    <p:sldId id="277" r:id="rId10"/>
    <p:sldId id="278" r:id="rId11"/>
    <p:sldId id="279" r:id="rId12"/>
    <p:sldId id="280" r:id="rId13"/>
    <p:sldId id="263" r:id="rId14"/>
    <p:sldId id="264" r:id="rId15"/>
    <p:sldId id="272" r:id="rId16"/>
    <p:sldId id="274" r:id="rId17"/>
    <p:sldId id="265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S Pisit" panose="02000000000000000000" pitchFamily="2" charset="-34"/>
      <p:regular r:id="rId23"/>
      <p:italic r:id="rId24"/>
    </p:embeddedFont>
    <p:embeddedFont>
      <p:font typeface="RSU" panose="02000506040000020003" pitchFamily="2" charset="-34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22" autoAdjust="0"/>
  </p:normalViewPr>
  <p:slideViewPr>
    <p:cSldViewPr>
      <p:cViewPr varScale="1">
        <p:scale>
          <a:sx n="55" d="100"/>
          <a:sy n="55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E6D2A0D-342D-4461-BDF1-3E4C85A14703}"/>
              </a:ext>
            </a:extLst>
          </p:cNvPr>
          <p:cNvSpPr txBox="1"/>
          <p:nvPr/>
        </p:nvSpPr>
        <p:spPr>
          <a:xfrm>
            <a:off x="1828800" y="1546711"/>
            <a:ext cx="13320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atin typeface="RSU" panose="02000506040000020003" pitchFamily="2" charset="-34"/>
                <a:cs typeface="RSU" panose="02000506040000020003" pitchFamily="2" charset="-34"/>
              </a:rPr>
              <a:t>เรียน ผู้เข้าร่วมการประชุมทุกท่าน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289206E-A0C1-4D18-AB9D-19C7D50AAFE4}"/>
              </a:ext>
            </a:extLst>
          </p:cNvPr>
          <p:cNvSpPr txBox="1"/>
          <p:nvPr/>
        </p:nvSpPr>
        <p:spPr>
          <a:xfrm>
            <a:off x="2209800" y="3924300"/>
            <a:ext cx="13320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ขอความร่วมมือทุกท่าน ระบุชื่อ-นามสกุล ตำแหน่ง </a:t>
            </a:r>
          </a:p>
          <a:p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สังกัด ในช่อง “</a:t>
            </a:r>
            <a:r>
              <a:rPr lang="en-US" sz="6000" b="1" dirty="0">
                <a:latin typeface="RSU" panose="02000506040000020003" pitchFamily="2" charset="-34"/>
                <a:cs typeface="RSU" panose="02000506040000020003" pitchFamily="2" charset="-34"/>
              </a:rPr>
              <a:t>Chat</a:t>
            </a:r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” ด้านล่าง เพื่อใช้ในการจัดทำรายงานการประชุม ฯ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E34A5C-7D2A-410F-BB09-AA99FB7A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8648700"/>
            <a:ext cx="5943600" cy="123524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CA093B1-C299-4D5D-B096-584A7B42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54" y="6786622"/>
            <a:ext cx="5353050" cy="120015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31401EF-8D4A-4010-B843-6A7F8A9FB1EF}"/>
              </a:ext>
            </a:extLst>
          </p:cNvPr>
          <p:cNvSpPr/>
          <p:nvPr/>
        </p:nvSpPr>
        <p:spPr>
          <a:xfrm>
            <a:off x="13716000" y="6515100"/>
            <a:ext cx="1813815" cy="1676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828800" y="3846482"/>
            <a:ext cx="1501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3.4 </a:t>
            </a: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สรุปผลการมอบรับรางวัลด้านการส่งเสริมคุณธรรม 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กระทรวงสาธารณสุข ประจำปีงบประมาณ พ.ศ. 2564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D84DD98-BF44-4DA9-A1C1-24DD372C44F6}"/>
              </a:ext>
            </a:extLst>
          </p:cNvPr>
          <p:cNvSpPr/>
          <p:nvPr/>
        </p:nvSpPr>
        <p:spPr>
          <a:xfrm>
            <a:off x="1066800" y="1041359"/>
            <a:ext cx="1615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1. หน่วยงานที่ได้รับโล่รางวัลการจัดทำคลิปวีดิทัศน์ผลการดำเนินงาน</a:t>
            </a:r>
            <a:br>
              <a:rPr lang="th-TH" sz="5400" b="1" dirty="0"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5400" b="1" dirty="0"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   องค์กรคุณธรรมต้นแบบ ของหน่วยงานในสังกัดกระทรวงสาธารณสุข ดังนี้</a:t>
            </a:r>
            <a:endParaRPr lang="th-TH" sz="5400" b="1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568B37B1-3C6F-49BB-B40D-AF5F519E5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02684"/>
              </p:ext>
            </p:extLst>
          </p:nvPr>
        </p:nvGraphicFramePr>
        <p:xfrm>
          <a:off x="1540216" y="3186788"/>
          <a:ext cx="15435392" cy="546191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232184">
                  <a:extLst>
                    <a:ext uri="{9D8B030D-6E8A-4147-A177-3AD203B41FA5}">
                      <a16:colId xmlns:a16="http://schemas.microsoft.com/office/drawing/2014/main" val="2323819587"/>
                    </a:ext>
                  </a:extLst>
                </a:gridCol>
                <a:gridCol w="1820920">
                  <a:extLst>
                    <a:ext uri="{9D8B030D-6E8A-4147-A177-3AD203B41FA5}">
                      <a16:colId xmlns:a16="http://schemas.microsoft.com/office/drawing/2014/main" val="1556415295"/>
                    </a:ext>
                  </a:extLst>
                </a:gridCol>
                <a:gridCol w="7382288">
                  <a:extLst>
                    <a:ext uri="{9D8B030D-6E8A-4147-A177-3AD203B41FA5}">
                      <a16:colId xmlns:a16="http://schemas.microsoft.com/office/drawing/2014/main" val="2568851083"/>
                    </a:ext>
                  </a:extLst>
                </a:gridCol>
              </a:tblGrid>
              <a:tr h="18488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รางวัลชนะเลิศ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ได้แก่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สำนักงานปลัดกระทรวงสาธารณสุข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44561034"/>
                  </a:ext>
                </a:extLst>
              </a:tr>
              <a:tr h="18065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รางวัลรองชนะเลิศ อันดับที่ ๑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ได้แก่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สถาบันวิจัยระบบสาธารณสุข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08825825"/>
                  </a:ext>
                </a:extLst>
              </a:tr>
              <a:tr h="18065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รางวัลรองชนะเลิศ อันดับที่ ๒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ได้แก่</a:t>
                      </a:r>
                      <a:endParaRPr lang="en-US" sz="6000" b="1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องค์การเภสัชกรรม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37767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7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D84DD98-BF44-4DA9-A1C1-24DD372C44F6}"/>
              </a:ext>
            </a:extLst>
          </p:cNvPr>
          <p:cNvSpPr/>
          <p:nvPr/>
        </p:nvSpPr>
        <p:spPr>
          <a:xfrm>
            <a:off x="1066800" y="1041359"/>
            <a:ext cx="1615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2. หน่วยงานที่ได้รับเกียรติบัตรการจัดทำคลิปวีดิทัศน์ผลการดำเนินงาน</a:t>
            </a:r>
          </a:p>
          <a:p>
            <a:r>
              <a:rPr lang="th-TH" sz="5400" b="1" dirty="0"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   องค์กรคุณธรรมต้นแบบ ของหน่วยงานในสังกัดกระทรวงสาธารณสุข ดังนี้</a:t>
            </a:r>
            <a:endParaRPr lang="th-TH" sz="5400" b="1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A57F0E57-76A4-4EE5-B8A7-47B9C5DE9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60954"/>
              </p:ext>
            </p:extLst>
          </p:nvPr>
        </p:nvGraphicFramePr>
        <p:xfrm>
          <a:off x="2209800" y="3270738"/>
          <a:ext cx="11652147" cy="54864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205788970"/>
                    </a:ext>
                  </a:extLst>
                </a:gridCol>
                <a:gridCol w="10204347">
                  <a:extLst>
                    <a:ext uri="{9D8B030D-6E8A-4147-A177-3AD203B41FA5}">
                      <a16:colId xmlns:a16="http://schemas.microsoft.com/office/drawing/2014/main" val="925261696"/>
                    </a:ext>
                  </a:extLst>
                </a:gridCol>
              </a:tblGrid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กรมวิทยาศาสตร์การแพทย์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318091367"/>
                  </a:ext>
                </a:extLst>
              </a:tr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2.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กรมสุขภาพจิต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86686023"/>
                  </a:ext>
                </a:extLst>
              </a:tr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3.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โรงพยาบาลบ้านแพ้ว (องค์การมหาชน)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610268601"/>
                  </a:ext>
                </a:extLst>
              </a:tr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4.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กรมอนามัย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314078227"/>
                  </a:ext>
                </a:extLst>
              </a:tr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5.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กรมการแพทย์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833506415"/>
                  </a:ext>
                </a:extLst>
              </a:tr>
              <a:tr h="848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6.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900430" algn="l"/>
                          <a:tab pos="1315720" algn="l"/>
                        </a:tabLst>
                      </a:pPr>
                      <a:r>
                        <a:rPr lang="th-TH" sz="60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สถาบันพระบรมราชชนก</a:t>
                      </a:r>
                      <a:endParaRPr lang="en-US" sz="60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752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159D5CE-C9F4-46B9-86DF-B083BCF36B93}"/>
              </a:ext>
            </a:extLst>
          </p:cNvPr>
          <p:cNvSpPr txBox="1"/>
          <p:nvPr/>
        </p:nvSpPr>
        <p:spPr>
          <a:xfrm>
            <a:off x="1520438" y="1940067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1E9F6A6-4C6E-408F-B72E-5114B68C58A1}"/>
              </a:ext>
            </a:extLst>
          </p:cNvPr>
          <p:cNvSpPr txBox="1"/>
          <p:nvPr/>
        </p:nvSpPr>
        <p:spPr>
          <a:xfrm>
            <a:off x="1621037" y="300382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เรื่องเพื่อพิจารณา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BBFB61D-D262-4AD7-9E0E-466121ECDECA}"/>
              </a:ext>
            </a:extLst>
          </p:cNvPr>
          <p:cNvSpPr txBox="1"/>
          <p:nvPr/>
        </p:nvSpPr>
        <p:spPr>
          <a:xfrm>
            <a:off x="2230637" y="4000500"/>
            <a:ext cx="14990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แนวทางการขับเคลื่อนแผนแม่บทส่งเสริมคุณธรรม กระทรวงสาธารณสุข </a:t>
            </a:r>
          </a:p>
          <a:p>
            <a:pPr algn="thaiDist"/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ประจำปีงบประมาณ พ.ศ. 2565</a:t>
            </a:r>
            <a:endParaRPr lang="en-US" sz="6000" b="1" dirty="0">
              <a:latin typeface="JS Pisit" panose="02000000000000000000" pitchFamily="2" charset="-34"/>
              <a:cs typeface="JS Pisit" panose="02000000000000000000" pitchFamily="2" charset="-34"/>
            </a:endParaRPr>
          </a:p>
          <a:p>
            <a:pPr algn="thaiDist"/>
            <a:endParaRPr lang="th-TH" sz="6000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69A0034-2398-4916-8C56-45BABD25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6A74C5-7105-4D3C-BF1D-BC2A056A069E}"/>
              </a:ext>
            </a:extLst>
          </p:cNvPr>
          <p:cNvSpPr txBox="1"/>
          <p:nvPr/>
        </p:nvSpPr>
        <p:spPr>
          <a:xfrm>
            <a:off x="1463760" y="2095500"/>
            <a:ext cx="768024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</a:t>
            </a: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F0448E-1F45-46BA-AA96-D78F42CCBB92}"/>
              </a:ext>
            </a:extLst>
          </p:cNvPr>
          <p:cNvSpPr txBox="1"/>
          <p:nvPr/>
        </p:nvSpPr>
        <p:spPr>
          <a:xfrm>
            <a:off x="1463760" y="323850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เรื่องอื่น ๆ 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3B4CEB7-BFCC-451E-AC00-666E090F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08B6814-80DB-4666-B6DD-F9F830C2E267}"/>
              </a:ext>
            </a:extLst>
          </p:cNvPr>
          <p:cNvSpPr txBox="1"/>
          <p:nvPr/>
        </p:nvSpPr>
        <p:spPr>
          <a:xfrm>
            <a:off x="1877680" y="4286287"/>
            <a:ext cx="1397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5.1 ปฏิทินการจัดประชุมคณะอนุกรรมการส่งเสริมคุณธรรม</a:t>
            </a:r>
            <a:b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กระทรวงสาธารณสุข ตามแผนแม่บทส่งเสริมคุณธรรม   </a:t>
            </a:r>
            <a:b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กระทรวงสาธารณสุข ฉบับที่ 1 (พ.ศ. 2560-2564) </a:t>
            </a:r>
            <a:b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ประจำปีงบประมาณ พ.ศ. 2565</a:t>
            </a:r>
          </a:p>
        </p:txBody>
      </p:sp>
    </p:spTree>
    <p:extLst>
      <p:ext uri="{BB962C8B-B14F-4D97-AF65-F5344CB8AC3E}">
        <p14:creationId xmlns:p14="http://schemas.microsoft.com/office/powerpoint/2010/main" val="329114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6A74C5-7105-4D3C-BF1D-BC2A056A069E}"/>
              </a:ext>
            </a:extLst>
          </p:cNvPr>
          <p:cNvSpPr txBox="1"/>
          <p:nvPr/>
        </p:nvSpPr>
        <p:spPr>
          <a:xfrm>
            <a:off x="1463760" y="2095500"/>
            <a:ext cx="768024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</a:t>
            </a: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6DAC06A-A15D-41C4-8A6A-3EF7337CE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45796"/>
              </p:ext>
            </p:extLst>
          </p:nvPr>
        </p:nvGraphicFramePr>
        <p:xfrm>
          <a:off x="1950362" y="2891872"/>
          <a:ext cx="15017853" cy="60877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79038">
                  <a:extLst>
                    <a:ext uri="{9D8B030D-6E8A-4147-A177-3AD203B41FA5}">
                      <a16:colId xmlns:a16="http://schemas.microsoft.com/office/drawing/2014/main" val="33382900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52286002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26698376"/>
                    </a:ext>
                  </a:extLst>
                </a:gridCol>
                <a:gridCol w="4090415">
                  <a:extLst>
                    <a:ext uri="{9D8B030D-6E8A-4147-A177-3AD203B41FA5}">
                      <a16:colId xmlns:a16="http://schemas.microsoft.com/office/drawing/2014/main" val="12851954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ครั้งที่</a:t>
                      </a:r>
                      <a:endParaRPr lang="en-US" sz="48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วันที่</a:t>
                      </a:r>
                      <a:endParaRPr lang="en-US" sz="48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เวลา</a:t>
                      </a:r>
                      <a:endParaRPr lang="en-US" sz="48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สถานที่</a:t>
                      </a:r>
                      <a:endParaRPr lang="en-US" sz="48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8302"/>
                  </a:ext>
                </a:extLst>
              </a:tr>
              <a:tr h="1721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5/2564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cs typeface="JS Pisit" panose="020000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 b="1" spc="-80" baseline="0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(ประจำปีงบประมาณ พ.ศ. 2565)</a:t>
                      </a:r>
                      <a:endParaRPr lang="en-US" sz="4000" b="1" spc="-80" baseline="0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23 ธันวาคม 2564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13.30-16.30 น.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ห้องประชุม 2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cs typeface="JS Pisit" panose="020000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ชั้น 2 อาคาร 1 </a:t>
                      </a:r>
                      <a:b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</a:b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ตึกสำนักงาน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cs typeface="JS Pisit" panose="020000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ปลัดกระทรวงสาธารณสุข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cs typeface="JS Pisit" panose="020000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และผ่านสื่ออิเล็กทรอนิกส์ (โปรแกรม </a:t>
                      </a:r>
                      <a:r>
                        <a:rPr lang="en-US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Cisco </a:t>
                      </a:r>
                      <a:r>
                        <a:rPr lang="en-US" sz="4400" b="1" dirty="0" err="1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Webex</a:t>
                      </a:r>
                      <a:r>
                        <a:rPr lang="en-US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 Meeting)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366559"/>
                  </a:ext>
                </a:extLst>
              </a:tr>
              <a:tr h="1147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1/2565</a:t>
                      </a:r>
                      <a:endParaRPr lang="en-US" sz="4400" b="1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24 มีนาคม 2564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13.30-16.30 น.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2352"/>
                  </a:ext>
                </a:extLst>
              </a:tr>
              <a:tr h="1147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2/2565</a:t>
                      </a:r>
                      <a:endParaRPr lang="en-US" sz="4400" b="1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23 มิถุนายน 2564</a:t>
                      </a:r>
                      <a:endParaRPr lang="en-US" sz="4400" b="1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13.30-16.30 น.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29157"/>
                  </a:ext>
                </a:extLst>
              </a:tr>
              <a:tr h="108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3/2565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8 กันยายน 2564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JS Pisit" panose="02000000000000000000" pitchFamily="2" charset="-34"/>
                          <a:cs typeface="JS Pisit" panose="02000000000000000000" pitchFamily="2" charset="-34"/>
                        </a:rPr>
                        <a:t>13.30-16.30 น.</a:t>
                      </a:r>
                      <a:endParaRPr lang="en-US" sz="4400" b="1" dirty="0">
                        <a:effectLst/>
                        <a:latin typeface="JS Pisit" panose="02000000000000000000" pitchFamily="2" charset="-34"/>
                        <a:ea typeface="Calibri" panose="020F0502020204030204" pitchFamily="34" charset="0"/>
                        <a:cs typeface="JS Pisit" panose="02000000000000000000" pitchFamily="2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46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09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6A74C5-7105-4D3C-BF1D-BC2A056A069E}"/>
              </a:ext>
            </a:extLst>
          </p:cNvPr>
          <p:cNvSpPr txBox="1"/>
          <p:nvPr/>
        </p:nvSpPr>
        <p:spPr>
          <a:xfrm>
            <a:off x="1463760" y="2095500"/>
            <a:ext cx="768024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</a:t>
            </a: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F0448E-1F45-46BA-AA96-D78F42CCBB92}"/>
              </a:ext>
            </a:extLst>
          </p:cNvPr>
          <p:cNvSpPr txBox="1"/>
          <p:nvPr/>
        </p:nvSpPr>
        <p:spPr>
          <a:xfrm>
            <a:off x="1463760" y="323850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เรื่องอื่น ๆ 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3B4CEB7-BFCC-451E-AC00-666E090F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08B6814-80DB-4666-B6DD-F9F830C2E267}"/>
              </a:ext>
            </a:extLst>
          </p:cNvPr>
          <p:cNvSpPr txBox="1"/>
          <p:nvPr/>
        </p:nvSpPr>
        <p:spPr>
          <a:xfrm>
            <a:off x="1877680" y="4286287"/>
            <a:ext cx="1397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5.2 การเปลี่ยนแปลงผู้รับผิดชอบงานด้านการส่งเสริมคุณธรรม  </a:t>
            </a:r>
            <a:b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กระทรวงสาธารณสุข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158964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AAA638F-549D-4B07-B551-31CD25CBE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560" y1="14933" x2="19560" y2="14933"/>
                        <a14:foregroundMark x1="86154" y1="14933" x2="86154" y2="14933"/>
                        <a14:foregroundMark x1="79341" y1="14133" x2="79341" y2="14133"/>
                        <a14:foregroundMark x1="76923" y1="19067" x2="76923" y2="19067"/>
                        <a14:foregroundMark x1="82637" y1="19733" x2="82637" y2="19733"/>
                        <a14:foregroundMark x1="92308" y1="18000" x2="92308" y2="18000"/>
                        <a14:foregroundMark x1="48571" y1="54133" x2="48571" y2="54133"/>
                        <a14:foregroundMark x1="50330" y1="52133" x2="50330" y2="52133"/>
                        <a14:foregroundMark x1="44176" y1="61333" x2="44176" y2="61333"/>
                        <a14:foregroundMark x1="64396" y1="5867" x2="64396" y2="5867"/>
                        <a14:foregroundMark x1="69670" y1="5600" x2="69670" y2="5600"/>
                        <a14:foregroundMark x1="78681" y1="6667" x2="78681" y2="6667"/>
                        <a14:foregroundMark x1="87692" y1="9333" x2="87692" y2="9333"/>
                        <a14:foregroundMark x1="80879" y1="11067" x2="80879" y2="11067"/>
                        <a14:foregroundMark x1="72527" y1="12133" x2="72527" y2="12133"/>
                        <a14:foregroundMark x1="65055" y1="8667" x2="65055" y2="8667"/>
                        <a14:foregroundMark x1="23736" y1="5867" x2="23736" y2="5867"/>
                        <a14:foregroundMark x1="15604" y1="10000" x2="15604" y2="10000"/>
                        <a14:foregroundMark x1="19121" y1="9067" x2="19121" y2="9067"/>
                        <a14:foregroundMark x1="28132" y1="9733" x2="28132" y2="9733"/>
                        <a14:foregroundMark x1="20220" y1="10800" x2="20220" y2="10800"/>
                        <a14:foregroundMark x1="15165" y1="12133" x2="15165" y2="12133"/>
                        <a14:foregroundMark x1="14066" y1="12800" x2="14066" y2="12800"/>
                        <a14:foregroundMark x1="29231" y1="41733" x2="29231" y2="41733"/>
                        <a14:foregroundMark x1="27473" y1="37333" x2="27473" y2="37333"/>
                        <a14:foregroundMark x1="28352" y1="34133" x2="28352" y2="34133"/>
                        <a14:foregroundMark x1="23956" y1="30533" x2="23956" y2="30533"/>
                        <a14:foregroundMark x1="16264" y1="30533" x2="16264" y2="30533"/>
                        <a14:foregroundMark x1="11648" y1="11333" x2="11648" y2="11333"/>
                        <a14:foregroundMark x1="23736" y1="35600" x2="23736" y2="35600"/>
                        <a14:foregroundMark x1="25934" y1="33333" x2="25934" y2="33333"/>
                        <a14:foregroundMark x1="22637" y1="33200" x2="22637" y2="33200"/>
                        <a14:foregroundMark x1="21538" y1="32933" x2="21538" y2="32933"/>
                        <a14:foregroundMark x1="20220" y1="31867" x2="20220" y2="31867"/>
                        <a14:foregroundMark x1="21538" y1="35733" x2="21538" y2="35733"/>
                        <a14:foregroundMark x1="21538" y1="38133" x2="21538" y2="38133"/>
                        <a14:foregroundMark x1="25714" y1="41733" x2="25714" y2="41733"/>
                        <a14:foregroundMark x1="27912" y1="54267" x2="27912" y2="54267"/>
                        <a14:foregroundMark x1="70110" y1="77733" x2="70110" y2="77733"/>
                        <a14:foregroundMark x1="72527" y1="76267" x2="72527" y2="76267"/>
                        <a14:foregroundMark x1="72527" y1="79733" x2="73187" y2="79733"/>
                        <a14:foregroundMark x1="75385" y1="79733" x2="75385" y2="79733"/>
                        <a14:foregroundMark x1="78242" y1="92400" x2="78242" y2="92400"/>
                        <a14:foregroundMark x1="77363" y1="95333" x2="77363" y2="95333"/>
                        <a14:foregroundMark x1="72308" y1="91333" x2="72308" y2="91333"/>
                        <a14:foregroundMark x1="70769" y1="90800" x2="70769" y2="90800"/>
                        <a14:foregroundMark x1="72527" y1="90133" x2="72527" y2="90133"/>
                        <a14:foregroundMark x1="62637" y1="90400" x2="62637" y2="90400"/>
                        <a14:foregroundMark x1="65275" y1="92000" x2="65275" y2="92000"/>
                        <a14:foregroundMark x1="74505" y1="92133" x2="74505" y2="92133"/>
                        <a14:foregroundMark x1="75604" y1="92133" x2="75604" y2="92133"/>
                        <a14:foregroundMark x1="77802" y1="92667" x2="77802" y2="92667"/>
                        <a14:foregroundMark x1="78462" y1="94400" x2="78462" y2="94400"/>
                        <a14:foregroundMark x1="79780" y1="94667" x2="80440" y2="94667"/>
                        <a14:foregroundMark x1="81319" y1="94800" x2="81319" y2="94800"/>
                        <a14:foregroundMark x1="26374" y1="90133" x2="26374" y2="90133"/>
                        <a14:foregroundMark x1="29011" y1="88933" x2="29011" y2="88933"/>
                        <a14:foregroundMark x1="46593" y1="3067" x2="46593" y2="3067"/>
                        <a14:foregroundMark x1="42198" y1="2800" x2="42198" y2="2800"/>
                        <a14:foregroundMark x1="43516" y1="2267" x2="43516" y2="2267"/>
                        <a14:foregroundMark x1="47253" y1="1733" x2="47253" y2="1733"/>
                        <a14:foregroundMark x1="51209" y1="2267" x2="51209" y2="2267"/>
                        <a14:foregroundMark x1="52967" y1="2400" x2="52967" y2="2400"/>
                        <a14:foregroundMark x1="55165" y1="2133" x2="55165" y2="2133"/>
                        <a14:foregroundMark x1="57143" y1="2000" x2="57143" y2="2000"/>
                        <a14:foregroundMark x1="58022" y1="2000" x2="58022" y2="2000"/>
                        <a14:foregroundMark x1="59341" y1="2400" x2="59341" y2="2400"/>
                        <a14:foregroundMark x1="61978" y1="2400" x2="61978" y2="2400"/>
                        <a14:foregroundMark x1="68791" y1="3600" x2="68791" y2="3600"/>
                        <a14:foregroundMark x1="71648" y1="4000" x2="71648" y2="4000"/>
                        <a14:foregroundMark x1="76044" y1="5467" x2="76044" y2="5467"/>
                        <a14:foregroundMark x1="82637" y1="7067" x2="82637" y2="7067"/>
                        <a14:foregroundMark x1="88352" y1="10533" x2="88352" y2="10533"/>
                        <a14:foregroundMark x1="38681" y1="4000" x2="38681" y2="4000"/>
                        <a14:foregroundMark x1="35165" y1="3600" x2="35165" y2="3600"/>
                        <a14:foregroundMark x1="31648" y1="3867" x2="31648" y2="3867"/>
                        <a14:foregroundMark x1="74066" y1="20667" x2="74066" y2="20667"/>
                        <a14:foregroundMark x1="75165" y1="17867" x2="75165" y2="17867"/>
                        <a14:foregroundMark x1="76484" y1="16933" x2="76484" y2="16933"/>
                        <a14:foregroundMark x1="82857" y1="16933" x2="82857" y2="16933"/>
                        <a14:foregroundMark x1="71868" y1="16933" x2="71868" y2="16933"/>
                        <a14:foregroundMark x1="83516" y1="30000" x2="83516" y2="30000"/>
                        <a14:foregroundMark x1="67692" y1="47200" x2="67692" y2="47200"/>
                        <a14:foregroundMark x1="29890" y1="82000" x2="29890" y2="82000"/>
                        <a14:foregroundMark x1="27253" y1="75067" x2="27253" y2="75067"/>
                        <a14:foregroundMark x1="29011" y1="70000" x2="29011" y2="70000"/>
                        <a14:foregroundMark x1="30330" y1="68933" x2="30330" y2="68933"/>
                        <a14:foregroundMark x1="28352" y1="72267" x2="28352" y2="72267"/>
                        <a14:foregroundMark x1="28352" y1="73067" x2="28352" y2="73067"/>
                        <a14:foregroundMark x1="27692" y1="74400" x2="27692" y2="74400"/>
                        <a14:foregroundMark x1="26593" y1="78533" x2="26593" y2="78533"/>
                        <a14:foregroundMark x1="21978" y1="92133" x2="21978" y2="92133"/>
                        <a14:foregroundMark x1="24615" y1="93200" x2="24615" y2="93200"/>
                        <a14:foregroundMark x1="25714" y1="95200" x2="25714" y2="95200"/>
                        <a14:foregroundMark x1="49011" y1="83867" x2="49011" y2="83867"/>
                        <a14:foregroundMark x1="58462" y1="54000" x2="58462" y2="54000"/>
                        <a14:foregroundMark x1="7033" y1="18933" x2="7033" y2="18933"/>
                        <a14:foregroundMark x1="34066" y1="79733" x2="34066" y2="79733"/>
                        <a14:backgroundMark x1="52747" y1="400" x2="52747" y2="400"/>
                        <a14:backgroundMark x1="80000" y1="99600" x2="80000" y2="99600"/>
                        <a14:backgroundMark x1="83077" y1="48933" x2="83077" y2="48933"/>
                        <a14:backgroundMark x1="80879" y1="48800" x2="80879" y2="48800"/>
                        <a14:backgroundMark x1="77143" y1="48400" x2="77143" y2="48400"/>
                        <a14:backgroundMark x1="76484" y1="51333" x2="76484" y2="51333"/>
                        <a14:backgroundMark x1="31209" y1="99467" x2="31209" y2="99467"/>
                        <a14:backgroundMark x1="26813" y1="99467" x2="26813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4130"/>
            <a:ext cx="4523765" cy="7454563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E4E2DFAB-AD4B-4DA2-98DE-B1CB8386B3AC}"/>
              </a:ext>
            </a:extLst>
          </p:cNvPr>
          <p:cNvSpPr txBox="1"/>
          <p:nvPr/>
        </p:nvSpPr>
        <p:spPr>
          <a:xfrm>
            <a:off x="5665120" y="7997507"/>
            <a:ext cx="760694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h-TH" sz="5400" b="1" dirty="0">
                <a:latin typeface="RSU" panose="02000506040000020003" pitchFamily="2" charset="-34"/>
                <a:cs typeface="RSU" panose="02000506040000020003" pitchFamily="2" charset="-34"/>
              </a:rPr>
              <a:t>ศูนย์ปฏิบัติการต่อต้านการทุจริต กระทรวงสาธารณสุข</a:t>
            </a:r>
            <a:endParaRPr lang="en-US" sz="54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77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E6D2A0D-342D-4461-BDF1-3E4C85A14703}"/>
              </a:ext>
            </a:extLst>
          </p:cNvPr>
          <p:cNvSpPr txBox="1"/>
          <p:nvPr/>
        </p:nvSpPr>
        <p:spPr>
          <a:xfrm>
            <a:off x="2666999" y="1235419"/>
            <a:ext cx="1332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ประชุมคณะอนุกรรมการส่งเสริมคุณธรรม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AA5DBA4-42D0-46FD-A566-39CEE20935B4}"/>
              </a:ext>
            </a:extLst>
          </p:cNvPr>
          <p:cNvSpPr txBox="1"/>
          <p:nvPr/>
        </p:nvSpPr>
        <p:spPr>
          <a:xfrm>
            <a:off x="2971798" y="2335041"/>
            <a:ext cx="1271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กระทรวงสาธารณสุข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289206E-A0C1-4D18-AB9D-19C7D50AAFE4}"/>
              </a:ext>
            </a:extLst>
          </p:cNvPr>
          <p:cNvSpPr txBox="1"/>
          <p:nvPr/>
        </p:nvSpPr>
        <p:spPr>
          <a:xfrm>
            <a:off x="457200" y="3619500"/>
            <a:ext cx="1755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ตามแผนแม่บทส่งเสริมคุณธรรม กระทรวงสาธารณสุข ฉบับที่ 1 (พ.ศ. 2560-2564)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26EAEC2-BFCA-4C68-B691-FB131A19A25F}"/>
              </a:ext>
            </a:extLst>
          </p:cNvPr>
          <p:cNvSpPr txBox="1"/>
          <p:nvPr/>
        </p:nvSpPr>
        <p:spPr>
          <a:xfrm>
            <a:off x="1306955" y="5524500"/>
            <a:ext cx="1604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ครั้งที่ 4/2564 วันที่ 8 ตุลาคม 2564 เวลา 09.30-13.00 น.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5E9F37C-22B9-446F-8E14-0A43CA1215F1}"/>
              </a:ext>
            </a:extLst>
          </p:cNvPr>
          <p:cNvSpPr txBox="1"/>
          <p:nvPr/>
        </p:nvSpPr>
        <p:spPr>
          <a:xfrm>
            <a:off x="1306955" y="6352566"/>
            <a:ext cx="1604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ผ่านสื่ออิเล็กทรอนิกส์ (โปรแกรม </a:t>
            </a:r>
            <a:r>
              <a:rPr lang="en-US" sz="4800" b="1" dirty="0">
                <a:latin typeface="RSU" panose="02000506040000020003" pitchFamily="2" charset="-34"/>
                <a:cs typeface="RSU" panose="02000506040000020003" pitchFamily="2" charset="-34"/>
              </a:rPr>
              <a:t>Cisco </a:t>
            </a:r>
            <a:r>
              <a:rPr lang="en-US" sz="4800" b="1" dirty="0" err="1">
                <a:latin typeface="RSU" panose="02000506040000020003" pitchFamily="2" charset="-34"/>
                <a:cs typeface="RSU" panose="02000506040000020003" pitchFamily="2" charset="-34"/>
              </a:rPr>
              <a:t>Webex</a:t>
            </a:r>
            <a:r>
              <a:rPr lang="en-US" sz="4800" b="1" dirty="0">
                <a:latin typeface="RSU" panose="02000506040000020003" pitchFamily="2" charset="-34"/>
                <a:cs typeface="RSU" panose="02000506040000020003" pitchFamily="2" charset="-34"/>
              </a:rPr>
              <a:t> Meeting)</a:t>
            </a:r>
            <a:endParaRPr lang="th-TH" sz="48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E34A5C-7D2A-410F-BB09-AA99FB7A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73803"/>
            <a:ext cx="9409523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3E721BF-D5D3-4837-9A8A-1E736ADB66B7}"/>
              </a:ext>
            </a:extLst>
          </p:cNvPr>
          <p:cNvGrpSpPr/>
          <p:nvPr/>
        </p:nvGrpSpPr>
        <p:grpSpPr>
          <a:xfrm>
            <a:off x="1600200" y="1432754"/>
            <a:ext cx="8918198" cy="1842812"/>
            <a:chOff x="-3584199" y="-841066"/>
            <a:chExt cx="11890931" cy="2457083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51ED2CE9-419A-4C2D-A924-D9E18EEF57F4}"/>
                </a:ext>
              </a:extLst>
            </p:cNvPr>
            <p:cNvSpPr txBox="1"/>
            <p:nvPr/>
          </p:nvSpPr>
          <p:spPr>
            <a:xfrm>
              <a:off x="-3584199" y="-841066"/>
              <a:ext cx="11890931" cy="2354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th-TH" sz="80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ระเบียบวาระที่ </a:t>
              </a:r>
              <a:r>
                <a:rPr lang="th-TH" sz="239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</a:t>
              </a:r>
              <a:endParaRPr lang="en-US" sz="8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6EDE04B2-F62C-4632-B71C-913FFAB8D245}"/>
                </a:ext>
              </a:extLst>
            </p:cNvPr>
            <p:cNvSpPr txBox="1"/>
            <p:nvPr/>
          </p:nvSpPr>
          <p:spPr>
            <a:xfrm>
              <a:off x="-3584199" y="808104"/>
              <a:ext cx="11890931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th-TH" sz="60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เรื่องประธานแจ้งให้ที่ประชุมทราบ</a:t>
              </a:r>
              <a:endParaRPr lang="en-US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8DB165F-0554-4C5A-A682-0D1BCA2E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BD2E221-203A-4363-A490-0228103A751F}"/>
              </a:ext>
            </a:extLst>
          </p:cNvPr>
          <p:cNvSpPr txBox="1"/>
          <p:nvPr/>
        </p:nvSpPr>
        <p:spPr>
          <a:xfrm>
            <a:off x="1903997" y="1639231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EDFC4E-34C5-4B51-96C9-92CF69D3DE15}"/>
              </a:ext>
            </a:extLst>
          </p:cNvPr>
          <p:cNvSpPr txBox="1"/>
          <p:nvPr/>
        </p:nvSpPr>
        <p:spPr>
          <a:xfrm>
            <a:off x="1903997" y="2661084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เรื่องรับรองรายงานการประชุม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D8D1377-4252-4295-BB6C-300B4496F6ED}"/>
              </a:ext>
            </a:extLst>
          </p:cNvPr>
          <p:cNvSpPr txBox="1"/>
          <p:nvPr/>
        </p:nvSpPr>
        <p:spPr>
          <a:xfrm>
            <a:off x="1540216" y="3867616"/>
            <a:ext cx="165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0000"/>
                </a:solidFill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รายงานการประชุม</a:t>
            </a:r>
            <a: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คณะอนุกรรมการส่งเสริมคุณธรรมกระทรวงสาธารณสุข </a:t>
            </a:r>
            <a:b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ตามแผนแม่บทส่งเสริมคุณธรรม กระทรวงสาธารณสุข ฉบับที่ 1 </a:t>
            </a:r>
            <a:b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25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(พ.ศ. 2559-2564)</a:t>
            </a:r>
            <a:r>
              <a:rPr lang="th-TH" sz="6000" b="1" spc="-25" dirty="0">
                <a:solidFill>
                  <a:srgbClr val="000000"/>
                </a:solidFill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ครั้งที่ 3/2564 เมื่อวันที่ 3 สิงหาคม 2564</a:t>
            </a:r>
            <a:endParaRPr lang="th-TH" sz="6000" b="1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491D630-D9C6-4839-8FB3-9DC2F85FA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3771900"/>
            <a:ext cx="16078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3.1 </a:t>
            </a: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แผนปฏิบัติการด้านการส่งเสริมคุณธรรม กระทรวงสาธารณสุข </a:t>
            </a:r>
          </a:p>
          <a:p>
            <a:pPr marL="1079500" indent="-1079500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ประจำปีงบประมาณ พ.ศ. 2565 ภายใต้แม่บทส่งเสริมคุณธรรม</a:t>
            </a:r>
            <a:b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กระทรวงสาธารณสุข ฉบับที่ 1 (พ.ศ. 2560-2564)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2286000" y="3867818"/>
            <a:ext cx="1501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3.2 </a:t>
            </a: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ผลการคัดเลือกองค์กรคุณธรรมต้นแบบโดดเด่น 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ประจำปีงบประมาณ พ.ศ. 2564</a:t>
            </a:r>
            <a:endParaRPr lang="th-TH" sz="6000" b="1" dirty="0">
              <a:latin typeface="JS Pisit" panose="02000000000000000000" pitchFamily="2" charset="-34"/>
              <a:ea typeface="Calibri" panose="020F0502020204030204" pitchFamily="34" charset="0"/>
              <a:cs typeface="JS Pisit" panose="020000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828800" y="800100"/>
            <a:ext cx="15011400" cy="865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tabLst>
                <a:tab pos="1171575" algn="l"/>
                <a:tab pos="1352550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ผลการคัดเลือกองค์กรคุณธรรมต้นแบบโดดเด่น ที่ผ่านความเห็นชอบจากคณะอนุกรรมการส่งเสริมคุณธรรมระดับจังหวัด ระดับกระทรวง และกรุงเทพมหานคร จำนวน 9 องค์กร ได้แก่ 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(1) สำนักงานปลัดกระทรวงพัฒนาสังคมและความมั่งคงของมนุษย์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(2) กรมพัฒนาที่ดิน กระทรวงเกษตรและสหกรณ์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(3) บริษัท รถไฟฟ้า ร.ฟ.ท. จำกัด กระทรวงคมนาคม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(4) กองดัชนีเศรษฐกิจการค้า สำนักนโยบายและยุทธศาสตร์ กระทรวงพาณิชย์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(5) กรมการปกครอง กระทรวงมหาดไทย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(6) กลุ่มคุ้มครองสิทธิและเสรีภาพ กระทรวงยุติธรรม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(7) สำนักงานปลัดกระทรวงแรงงาน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(8) ศูนย์คุณธรรม (องค์การมหาชน) กระทรวงวัฒนธรรม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44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		</a:t>
            </a:r>
            <a:r>
              <a:rPr lang="th-TH" sz="4400" b="1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(9) สำนักงานปลัดกระทรวงสาธารณสุข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828800" y="3846482"/>
            <a:ext cx="15011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3.3 </a:t>
            </a: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การจัดส่งรายงานผลการดำเนินการตามแผนปฏิบัติการ</a:t>
            </a:r>
          </a:p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cs typeface="JS Pisit" panose="02000000000000000000" pitchFamily="2" charset="-34"/>
              </a:rPr>
              <a:t>     ส่งเสริมคุณธรรม ของหน่วยงานในสังกัดกระทรวงสาธารณสุข ประจำปีงบประมาณ พ.ศ. 2564 (รอบ 12 เดือน)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DFEE16"/>
          </a:solidFill>
        </p:spPr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947314" y="1562100"/>
            <a:ext cx="15011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spc="-70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หน่วยงานระดับกรม หน่วยงานของรัฐในกำกับรัฐมนตรีว่าการกระทรวงสาธารณสุข องค์การมหาชน และรัฐวิสาหกิจ ในสังกัดกระทรวงสาธารณสุข </a:t>
            </a:r>
            <a:r>
              <a:rPr lang="th-TH" sz="6000" b="1" spc="-70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ได้จัดส่งรายงานผลการดำเนินงานตามแผนปฏิบัติการส่งเสริมคุณธรรมระดับหน่วยงานในสังกัดกระทรวงสาธารณสุข ประจำปีงบประมาณ </a:t>
            </a:r>
            <a:br>
              <a:rPr lang="th-TH" sz="6000" b="1" spc="-70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70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พ.ศ. 2564 รอบ 12 เดือน</a:t>
            </a:r>
            <a:r>
              <a:rPr lang="th-TH" sz="6000" b="1" spc="-70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ให้ศูนย์ปฏิบัติการต่อต้านการทุจริต </a:t>
            </a:r>
            <a:br>
              <a:rPr lang="th-TH" sz="6000" b="1" spc="-70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70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กระทรวงสาธารณสุข </a:t>
            </a:r>
            <a:r>
              <a:rPr lang="th-TH" sz="6000" b="1" spc="-70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ครบทุกหน่วยงานแล้ว จึงขอขอบคุณมา ณ โอกาสนี้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474</Words>
  <Application>Microsoft Office PowerPoint</Application>
  <PresentationFormat>กำหนดเอง</PresentationFormat>
  <Paragraphs>97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JS Pisit</vt:lpstr>
      <vt:lpstr>Arial</vt:lpstr>
      <vt:lpstr>RSU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การโฆษณา สีแดงและสีน้ำเงิน</dc:title>
  <dc:creator>jariya</dc:creator>
  <cp:lastModifiedBy>jariya</cp:lastModifiedBy>
  <cp:revision>93</cp:revision>
  <dcterms:created xsi:type="dcterms:W3CDTF">2006-08-16T00:00:00Z</dcterms:created>
  <dcterms:modified xsi:type="dcterms:W3CDTF">2021-10-07T06:40:07Z</dcterms:modified>
  <dc:identifier>DAEX2ubaCdY</dc:identifier>
</cp:coreProperties>
</file>