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71" r:id="rId3"/>
    <p:sldId id="256" r:id="rId4"/>
    <p:sldId id="261" r:id="rId5"/>
    <p:sldId id="262" r:id="rId6"/>
    <p:sldId id="266" r:id="rId7"/>
    <p:sldId id="267" r:id="rId8"/>
    <p:sldId id="273" r:id="rId9"/>
    <p:sldId id="268" r:id="rId10"/>
    <p:sldId id="274" r:id="rId11"/>
    <p:sldId id="269" r:id="rId12"/>
    <p:sldId id="272" r:id="rId13"/>
    <p:sldId id="263" r:id="rId14"/>
    <p:sldId id="270" r:id="rId15"/>
    <p:sldId id="264" r:id="rId16"/>
    <p:sldId id="265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JS Pisit" panose="02000000000000000000" pitchFamily="2" charset="-34"/>
      <p:regular r:id="rId22"/>
      <p:italic r:id="rId23"/>
    </p:embeddedFont>
    <p:embeddedFont>
      <p:font typeface="RSU" panose="02000506040000020003" pitchFamily="2" charset="-34"/>
      <p:regular r:id="rId24"/>
      <p:bold r:id="rId25"/>
    </p:embeddedFont>
    <p:embeddedFont>
      <p:font typeface="TH Sarabun New" panose="020B0500040200020003" pitchFamily="34" charset="-34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22" autoAdjust="0"/>
  </p:normalViewPr>
  <p:slideViewPr>
    <p:cSldViewPr>
      <p:cViewPr>
        <p:scale>
          <a:sx n="33" d="100"/>
          <a:sy n="33" d="100"/>
        </p:scale>
        <p:origin x="1332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.png"/><Relationship Id="rId7" Type="http://schemas.openxmlformats.org/officeDocument/2006/relationships/hyperlink" Target="&#3648;&#3629;&#3585;&#3626;&#3634;&#3619;&#3627;&#3617;&#3634;&#3618;&#3648;&#3621;&#3586;%206%20&#3588;&#3632;&#3649;&#3609;&#3609;&#3611;&#3619;&#3632;&#3648;&#3617;&#3636;&#3609;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hyperlink" Target="&#3619;&#3632;&#3648;&#3610;&#3637;&#3618;&#3610;&#3623;&#3634;&#3619;&#3632;&#3607;&#3637;&#3656;%204.1%20&#3648;&#3619;&#3639;&#3656;&#3629;&#3591;&#3648;&#3614;&#3639;&#3656;&#3629;&#3614;&#3636;&#3592;&#3634;&#3619;&#3603;&#3634;.pdf" TargetMode="External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hyperlink" Target="&#3619;&#3632;&#3648;&#3610;&#3637;&#3618;&#3610;&#3623;&#3634;&#3619;&#3632;&#3607;&#3637;&#3656;%204.2%20&#3648;&#3619;&#3639;&#3656;&#3629;&#3591;&#3648;&#3614;&#3639;&#3656;&#3629;&#3614;&#3636;&#3592;&#3634;&#3619;&#3603;&#3634;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hyperlink" Target="&#3648;&#3629;&#3585;&#3626;&#3634;&#3619;&#3627;&#3617;&#3634;&#3618;&#3648;&#3621;&#3586;%201%20&#3619;&#3634;&#3618;&#3591;&#3634;&#3609;&#3585;&#3634;&#3619;&#3611;&#3619;&#3632;&#3594;&#3640;&#3617;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hyperlink" Target="&#3619;&#3632;&#3648;&#3610;&#3637;&#3618;&#3610;&#3623;&#3634;&#3619;&#3632;&#3607;&#3637;&#3656;%203.1%20%20&#3648;&#3619;&#3639;&#3656;&#3629;&#3591;&#3648;&#3614;&#3639;&#3656;&#3629;&#3607;&#3619;&#3634;&#3610;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hyperlink" Target="&#3648;&#3629;&#3585;&#3626;&#3634;&#3619;&#3627;&#3617;&#3634;&#3618;&#3648;&#3621;&#3586;%202%20&#3626;&#3608;%200217.02-&#3623;%20443%20(7-7-64)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oph.moral1330@gmail.co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BE6D2A0D-342D-4461-BDF1-3E4C85A14703}"/>
              </a:ext>
            </a:extLst>
          </p:cNvPr>
          <p:cNvSpPr txBox="1"/>
          <p:nvPr/>
        </p:nvSpPr>
        <p:spPr>
          <a:xfrm>
            <a:off x="1828800" y="1546711"/>
            <a:ext cx="13320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>
                <a:latin typeface="RSU" panose="02000506040000020003" pitchFamily="2" charset="-34"/>
                <a:cs typeface="RSU" panose="02000506040000020003" pitchFamily="2" charset="-34"/>
              </a:rPr>
              <a:t>เรียน ผู้เข้าร่วมการประชุมทุกท่าน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289206E-A0C1-4D18-AB9D-19C7D50AAFE4}"/>
              </a:ext>
            </a:extLst>
          </p:cNvPr>
          <p:cNvSpPr txBox="1"/>
          <p:nvPr/>
        </p:nvSpPr>
        <p:spPr>
          <a:xfrm>
            <a:off x="2209800" y="3924300"/>
            <a:ext cx="13320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RSU" panose="02000506040000020003" pitchFamily="2" charset="-34"/>
                <a:cs typeface="RSU" panose="02000506040000020003" pitchFamily="2" charset="-34"/>
              </a:rPr>
              <a:t>ขอความร่วมมือทุกท่าน ระบุชื่อ-นามสกุล ตำแหน่ง </a:t>
            </a:r>
          </a:p>
          <a:p>
            <a:r>
              <a:rPr lang="th-TH" sz="6000" b="1" dirty="0">
                <a:latin typeface="RSU" panose="02000506040000020003" pitchFamily="2" charset="-34"/>
                <a:cs typeface="RSU" panose="02000506040000020003" pitchFamily="2" charset="-34"/>
              </a:rPr>
              <a:t>สังกัด ในช่อง “</a:t>
            </a:r>
            <a:r>
              <a:rPr lang="en-US" sz="6000" b="1" dirty="0">
                <a:latin typeface="RSU" panose="02000506040000020003" pitchFamily="2" charset="-34"/>
                <a:cs typeface="RSU" panose="02000506040000020003" pitchFamily="2" charset="-34"/>
              </a:rPr>
              <a:t>Chat</a:t>
            </a:r>
            <a:r>
              <a:rPr lang="th-TH" sz="6000" b="1" dirty="0">
                <a:latin typeface="RSU" panose="02000506040000020003" pitchFamily="2" charset="-34"/>
                <a:cs typeface="RSU" panose="02000506040000020003" pitchFamily="2" charset="-34"/>
              </a:rPr>
              <a:t>” ด้านล่าง เพื่อใช้ในการจัดทำรายงานการประชุม ฯ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E34A5C-7D2A-410F-BB09-AA99FB7A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8648700"/>
            <a:ext cx="5943600" cy="1235242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CA093B1-C299-4D5D-B096-584A7B42B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754" y="6786622"/>
            <a:ext cx="5353050" cy="120015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31401EF-8D4A-4010-B843-6A7F8A9FB1EF}"/>
              </a:ext>
            </a:extLst>
          </p:cNvPr>
          <p:cNvSpPr/>
          <p:nvPr/>
        </p:nvSpPr>
        <p:spPr>
          <a:xfrm>
            <a:off x="13716000" y="6515100"/>
            <a:ext cx="1813815" cy="1676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9A8EF256-3738-40F0-953A-35626ED38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55803"/>
              </p:ext>
            </p:extLst>
          </p:nvPr>
        </p:nvGraphicFramePr>
        <p:xfrm>
          <a:off x="1143000" y="443008"/>
          <a:ext cx="16306800" cy="93222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5780">
                  <a:extLst>
                    <a:ext uri="{9D8B030D-6E8A-4147-A177-3AD203B41FA5}">
                      <a16:colId xmlns:a16="http://schemas.microsoft.com/office/drawing/2014/main" val="513766213"/>
                    </a:ext>
                  </a:extLst>
                </a:gridCol>
                <a:gridCol w="8918946">
                  <a:extLst>
                    <a:ext uri="{9D8B030D-6E8A-4147-A177-3AD203B41FA5}">
                      <a16:colId xmlns:a16="http://schemas.microsoft.com/office/drawing/2014/main" val="3660781731"/>
                    </a:ext>
                  </a:extLst>
                </a:gridCol>
                <a:gridCol w="3482217">
                  <a:extLst>
                    <a:ext uri="{9D8B030D-6E8A-4147-A177-3AD203B41FA5}">
                      <a16:colId xmlns:a16="http://schemas.microsoft.com/office/drawing/2014/main" val="2617759569"/>
                    </a:ext>
                  </a:extLst>
                </a:gridCol>
                <a:gridCol w="3229857">
                  <a:extLst>
                    <a:ext uri="{9D8B030D-6E8A-4147-A177-3AD203B41FA5}">
                      <a16:colId xmlns:a16="http://schemas.microsoft.com/office/drawing/2014/main" val="2667849126"/>
                    </a:ext>
                  </a:extLst>
                </a:gridCol>
              </a:tblGrid>
              <a:tr h="7015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ที่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หน่วยงาน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วันที่ส่ง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หมายเหตุ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510135"/>
                  </a:ext>
                </a:extLst>
              </a:tr>
              <a:tr h="798546">
                <a:tc gridSpan="4"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หน่วยงานระดับกรม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51769"/>
                  </a:ext>
                </a:extLst>
              </a:tr>
              <a:tr h="7015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สำนักงานปลัดกระทรวงสาธารณสุข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23 ก.ค. 64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>
                          <a:effectLst/>
                        </a:rPr>
                        <a:t> </a:t>
                      </a:r>
                      <a:endParaRPr lang="en-US" sz="3200" b="1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6127071"/>
                  </a:ext>
                </a:extLst>
              </a:tr>
              <a:tr h="7015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กรมวิทยาศาสตร์การแพทย์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23 ก.ค. 64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>
                          <a:effectLst/>
                        </a:rPr>
                        <a:t> </a:t>
                      </a:r>
                      <a:endParaRPr lang="en-US" sz="3200" b="1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1084052"/>
                  </a:ext>
                </a:extLst>
              </a:tr>
              <a:tr h="80670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กรมสุขภาพจิต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25 ก.ค. 64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>
                          <a:effectLst/>
                        </a:rPr>
                        <a:t> </a:t>
                      </a:r>
                      <a:endParaRPr lang="en-US" sz="3200" b="1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3739550"/>
                  </a:ext>
                </a:extLst>
              </a:tr>
              <a:tr h="7015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กรมอนามัย (ศูนย์สื่อสารสาธารณะ)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30 ก.ค. 64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>
                          <a:effectLst/>
                        </a:rPr>
                        <a:t> </a:t>
                      </a:r>
                      <a:endParaRPr lang="en-US" sz="3200" b="1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413562"/>
                  </a:ext>
                </a:extLst>
              </a:tr>
              <a:tr h="7015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กรมการแพทย์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30 ก.ค. 64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 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32063120"/>
                  </a:ext>
                </a:extLst>
              </a:tr>
              <a:tr h="701546">
                <a:tc gridSpan="4"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หน่วยงานของรัฐในกำกับรัฐมนตรีว่าการกระทรวงสาธารณสุข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492034"/>
                  </a:ext>
                </a:extLst>
              </a:tr>
              <a:tr h="7015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สถาบันวิจัยระบบสาธารณสุข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29 ก.ค. 64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 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3519482"/>
                  </a:ext>
                </a:extLst>
              </a:tr>
              <a:tr h="701546">
                <a:tc gridSpan="4"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องค์การมหาชน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30698"/>
                  </a:ext>
                </a:extLst>
              </a:tr>
              <a:tr h="7015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7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โรงพยาบาลบ้านแพ้ว (องค์การมหาชน)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27 ก.ค. 64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 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7262647"/>
                  </a:ext>
                </a:extLst>
              </a:tr>
              <a:tr h="701546">
                <a:tc gridSpan="4"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รัฐวิสาหกิจ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740913"/>
                  </a:ext>
                </a:extLst>
              </a:tr>
              <a:tr h="7015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8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องค์การเภสัชกรรม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th-TH" sz="4400" b="1" dirty="0">
                          <a:effectLst/>
                        </a:rPr>
                        <a:t>23 ก.ค. 64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600"/>
                        </a:spcAft>
                        <a:tabLst>
                          <a:tab pos="135064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0342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78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828800" y="3034359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371600" y="4248055"/>
            <a:ext cx="16459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1171575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6000" b="1" spc="-7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3.5 </a:t>
            </a: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การประชุมสัมมนาระดมความคิดเห็นจัดทำกรอบแนวคิดในการยกร่าง</a:t>
            </a:r>
            <a:b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แผนปฏิบัติการด้านการส่งเสริมคุณธรรมแห่งชาติ ระยะที่ 2 </a:t>
            </a:r>
            <a:b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(พ.ศ. 2566-2570) ครั้งที่ 1</a:t>
            </a:r>
          </a:p>
          <a:p>
            <a:pPr marL="1438275" indent="-1438275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endParaRPr lang="th-TH" sz="6000" b="1" dirty="0">
              <a:latin typeface="JS Pisit" panose="02000000000000000000" pitchFamily="2" charset="-34"/>
              <a:ea typeface="Calibri" panose="020F0502020204030204" pitchFamily="34" charset="0"/>
              <a:cs typeface="JS Pisit" panose="020000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371600" y="4248055"/>
            <a:ext cx="16459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1575" indent="-1171575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endParaRPr lang="th-TH" sz="6000" b="1" dirty="0">
              <a:latin typeface="JS Pisit" panose="02000000000000000000" pitchFamily="2" charset="-34"/>
              <a:ea typeface="Calibri" panose="020F0502020204030204" pitchFamily="34" charset="0"/>
              <a:cs typeface="JS Pisit" panose="020000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267616A-B65F-498E-9C39-854D786D5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48300"/>
            <a:ext cx="640312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3ED29BF-A307-48A3-896B-7B8AF551C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00" y="2838900"/>
            <a:ext cx="48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836F3D8-D8FB-4887-A59D-2A7583979F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892" b="101"/>
          <a:stretch/>
        </p:blipFill>
        <p:spPr>
          <a:xfrm>
            <a:off x="12068663" y="4210500"/>
            <a:ext cx="4847737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96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159D5CE-C9F4-46B9-86DF-B083BCF36B93}"/>
              </a:ext>
            </a:extLst>
          </p:cNvPr>
          <p:cNvSpPr txBox="1"/>
          <p:nvPr/>
        </p:nvSpPr>
        <p:spPr>
          <a:xfrm>
            <a:off x="1520438" y="1940067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4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1E9F6A6-4C6E-408F-B72E-5114B68C58A1}"/>
              </a:ext>
            </a:extLst>
          </p:cNvPr>
          <p:cNvSpPr txBox="1"/>
          <p:nvPr/>
        </p:nvSpPr>
        <p:spPr>
          <a:xfrm>
            <a:off x="1621037" y="3003820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เรื่องเพื่อพิจารณา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BBFB61D-D262-4AD7-9E0E-466121ECDECA}"/>
              </a:ext>
            </a:extLst>
          </p:cNvPr>
          <p:cNvSpPr txBox="1"/>
          <p:nvPr/>
        </p:nvSpPr>
        <p:spPr>
          <a:xfrm>
            <a:off x="1621037" y="4000500"/>
            <a:ext cx="15600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4.1 ผลการประเมินองค์กรคุณธรรม ของหน่วยงานในสังกัดกระทรวง    	 สาธารณสุข ประจำปีงบประมาณ พ.ศ. 2564 และการคัดเลือก</a:t>
            </a:r>
            <a:b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 องค์กรคุณธรรมต้นแบบโดดเด่น</a:t>
            </a:r>
            <a:endParaRPr lang="th-TH" sz="6000" dirty="0">
              <a:latin typeface="JS Pisit" panose="02000000000000000000" pitchFamily="2" charset="-34"/>
              <a:cs typeface="JS Pisit" panose="02000000000000000000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69A0034-2398-4916-8C56-45BABD25C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  <p:graphicFrame>
        <p:nvGraphicFramePr>
          <p:cNvPr id="3" name="วัตถุ 2">
            <a:hlinkClick r:id="rId4" action="ppaction://hlinkfile"/>
            <a:extLst>
              <a:ext uri="{FF2B5EF4-FFF2-40B4-BE49-F238E27FC236}">
                <a16:creationId xmlns:a16="http://schemas.microsoft.com/office/drawing/2014/main" id="{04BB922A-6B4D-4EAF-A7DA-77B29F5B6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519617"/>
              </p:ext>
            </p:extLst>
          </p:nvPr>
        </p:nvGraphicFramePr>
        <p:xfrm>
          <a:off x="9829800" y="6636573"/>
          <a:ext cx="1481632" cy="1250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Acrobat Document" showAsIcon="1" r:id="rId5" imgW="914400" imgH="771525" progId="Acrobat.Document.11">
                  <p:embed/>
                </p:oleObj>
              </mc:Choice>
              <mc:Fallback>
                <p:oleObj name="Acrobat Document" showAsIcon="1" r:id="rId5" imgW="914400" imgH="77152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29800" y="6636573"/>
                        <a:ext cx="1481632" cy="1250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วัตถุ 3">
            <a:hlinkClick r:id="rId7" action="ppaction://hlinkfile"/>
            <a:extLst>
              <a:ext uri="{FF2B5EF4-FFF2-40B4-BE49-F238E27FC236}">
                <a16:creationId xmlns:a16="http://schemas.microsoft.com/office/drawing/2014/main" id="{F5D9BC70-8A01-45AA-A9BB-6A7F726C3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9037"/>
              </p:ext>
            </p:extLst>
          </p:nvPr>
        </p:nvGraphicFramePr>
        <p:xfrm>
          <a:off x="11364185" y="6603234"/>
          <a:ext cx="1521143" cy="128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Acrobat Document" showAsIcon="1" r:id="rId8" imgW="914400" imgH="771525" progId="Acrobat.Document.11">
                  <p:embed/>
                </p:oleObj>
              </mc:Choice>
              <mc:Fallback>
                <p:oleObj name="Acrobat Document" showAsIcon="1" r:id="rId8" imgW="914400" imgH="77152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364185" y="6603234"/>
                        <a:ext cx="1521143" cy="1283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4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159D5CE-C9F4-46B9-86DF-B083BCF36B93}"/>
              </a:ext>
            </a:extLst>
          </p:cNvPr>
          <p:cNvSpPr txBox="1"/>
          <p:nvPr/>
        </p:nvSpPr>
        <p:spPr>
          <a:xfrm>
            <a:off x="1520438" y="1940067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4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1E9F6A6-4C6E-408F-B72E-5114B68C58A1}"/>
              </a:ext>
            </a:extLst>
          </p:cNvPr>
          <p:cNvSpPr txBox="1"/>
          <p:nvPr/>
        </p:nvSpPr>
        <p:spPr>
          <a:xfrm>
            <a:off x="1621037" y="3003820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เรื่องเพื่อพิจารณา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BBFB61D-D262-4AD7-9E0E-466121ECDECA}"/>
              </a:ext>
            </a:extLst>
          </p:cNvPr>
          <p:cNvSpPr txBox="1"/>
          <p:nvPr/>
        </p:nvSpPr>
        <p:spPr>
          <a:xfrm>
            <a:off x="1621037" y="4000500"/>
            <a:ext cx="15600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4.2 (ร่าง) แผนแม่บทส่งเสริมคุณธรรม กระทรวงสาธารณสุข ฉบับที่ 1</a:t>
            </a:r>
            <a:b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 (พ.ศ. 2564-2565) ฉบับปรับปรุง</a:t>
            </a:r>
          </a:p>
          <a:p>
            <a:pPr algn="thaiDist"/>
            <a:endParaRPr lang="th-TH" sz="6000" dirty="0">
              <a:latin typeface="JS Pisit" panose="02000000000000000000" pitchFamily="2" charset="-34"/>
              <a:cs typeface="JS Pisit" panose="02000000000000000000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69A0034-2398-4916-8C56-45BABD25C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  <p:graphicFrame>
        <p:nvGraphicFramePr>
          <p:cNvPr id="3" name="วัตถุ 2">
            <a:hlinkClick r:id="rId4" action="ppaction://hlinkfile"/>
            <a:extLst>
              <a:ext uri="{FF2B5EF4-FFF2-40B4-BE49-F238E27FC236}">
                <a16:creationId xmlns:a16="http://schemas.microsoft.com/office/drawing/2014/main" id="{6ABE5B8F-D117-4FE4-B5B8-0F5C69CF4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46506"/>
              </p:ext>
            </p:extLst>
          </p:nvPr>
        </p:nvGraphicFramePr>
        <p:xfrm>
          <a:off x="10082034" y="5978928"/>
          <a:ext cx="1576566" cy="133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Acrobat Document" showAsIcon="1" r:id="rId5" imgW="914400" imgH="771525" progId="Acrobat.Document.11">
                  <p:embed/>
                </p:oleObj>
              </mc:Choice>
              <mc:Fallback>
                <p:oleObj name="Acrobat Document" showAsIcon="1" r:id="rId5" imgW="914400" imgH="77152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82034" y="5978928"/>
                        <a:ext cx="1576566" cy="1330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86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C6A74C5-7105-4D3C-BF1D-BC2A056A069E}"/>
              </a:ext>
            </a:extLst>
          </p:cNvPr>
          <p:cNvSpPr txBox="1"/>
          <p:nvPr/>
        </p:nvSpPr>
        <p:spPr>
          <a:xfrm>
            <a:off x="1463760" y="2095500"/>
            <a:ext cx="7680240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</a:t>
            </a: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5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FF0448E-1F45-46BA-AA96-D78F42CCBB92}"/>
              </a:ext>
            </a:extLst>
          </p:cNvPr>
          <p:cNvSpPr txBox="1"/>
          <p:nvPr/>
        </p:nvSpPr>
        <p:spPr>
          <a:xfrm>
            <a:off x="1463760" y="3238500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เรื่องอื่น ๆ 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3B4CEB7-BFCC-451E-AC00-666E090FE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4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AAA638F-549D-4B07-B551-31CD25CBE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560" y1="14933" x2="19560" y2="14933"/>
                        <a14:foregroundMark x1="86154" y1="14933" x2="86154" y2="14933"/>
                        <a14:foregroundMark x1="79341" y1="14133" x2="79341" y2="14133"/>
                        <a14:foregroundMark x1="76923" y1="19067" x2="76923" y2="19067"/>
                        <a14:foregroundMark x1="82637" y1="19733" x2="82637" y2="19733"/>
                        <a14:foregroundMark x1="92308" y1="18000" x2="92308" y2="18000"/>
                        <a14:foregroundMark x1="48571" y1="54133" x2="48571" y2="54133"/>
                        <a14:foregroundMark x1="50330" y1="52133" x2="50330" y2="52133"/>
                        <a14:foregroundMark x1="44176" y1="61333" x2="44176" y2="61333"/>
                        <a14:foregroundMark x1="64396" y1="5867" x2="64396" y2="5867"/>
                        <a14:foregroundMark x1="69670" y1="5600" x2="69670" y2="5600"/>
                        <a14:foregroundMark x1="78681" y1="6667" x2="78681" y2="6667"/>
                        <a14:foregroundMark x1="87692" y1="9333" x2="87692" y2="9333"/>
                        <a14:foregroundMark x1="80879" y1="11067" x2="80879" y2="11067"/>
                        <a14:foregroundMark x1="72527" y1="12133" x2="72527" y2="12133"/>
                        <a14:foregroundMark x1="65055" y1="8667" x2="65055" y2="8667"/>
                        <a14:foregroundMark x1="23736" y1="5867" x2="23736" y2="5867"/>
                        <a14:foregroundMark x1="15604" y1="10000" x2="15604" y2="10000"/>
                        <a14:foregroundMark x1="19121" y1="9067" x2="19121" y2="9067"/>
                        <a14:foregroundMark x1="28132" y1="9733" x2="28132" y2="9733"/>
                        <a14:foregroundMark x1="20220" y1="10800" x2="20220" y2="10800"/>
                        <a14:foregroundMark x1="15165" y1="12133" x2="15165" y2="12133"/>
                        <a14:foregroundMark x1="14066" y1="12800" x2="14066" y2="12800"/>
                        <a14:foregroundMark x1="29231" y1="41733" x2="29231" y2="41733"/>
                        <a14:foregroundMark x1="27473" y1="37333" x2="27473" y2="37333"/>
                        <a14:foregroundMark x1="28352" y1="34133" x2="28352" y2="34133"/>
                        <a14:foregroundMark x1="23956" y1="30533" x2="23956" y2="30533"/>
                        <a14:foregroundMark x1="16264" y1="30533" x2="16264" y2="30533"/>
                        <a14:foregroundMark x1="11648" y1="11333" x2="11648" y2="11333"/>
                        <a14:foregroundMark x1="23736" y1="35600" x2="23736" y2="35600"/>
                        <a14:foregroundMark x1="25934" y1="33333" x2="25934" y2="33333"/>
                        <a14:foregroundMark x1="22637" y1="33200" x2="22637" y2="33200"/>
                        <a14:foregroundMark x1="21538" y1="32933" x2="21538" y2="32933"/>
                        <a14:foregroundMark x1="20220" y1="31867" x2="20220" y2="31867"/>
                        <a14:foregroundMark x1="21538" y1="35733" x2="21538" y2="35733"/>
                        <a14:foregroundMark x1="21538" y1="38133" x2="21538" y2="38133"/>
                        <a14:foregroundMark x1="25714" y1="41733" x2="25714" y2="41733"/>
                        <a14:foregroundMark x1="27912" y1="54267" x2="27912" y2="54267"/>
                        <a14:foregroundMark x1="70110" y1="77733" x2="70110" y2="77733"/>
                        <a14:foregroundMark x1="72527" y1="76267" x2="72527" y2="76267"/>
                        <a14:foregroundMark x1="72527" y1="79733" x2="73187" y2="79733"/>
                        <a14:foregroundMark x1="75385" y1="79733" x2="75385" y2="79733"/>
                        <a14:foregroundMark x1="78242" y1="92400" x2="78242" y2="92400"/>
                        <a14:foregroundMark x1="77363" y1="95333" x2="77363" y2="95333"/>
                        <a14:foregroundMark x1="72308" y1="91333" x2="72308" y2="91333"/>
                        <a14:foregroundMark x1="70769" y1="90800" x2="70769" y2="90800"/>
                        <a14:foregroundMark x1="72527" y1="90133" x2="72527" y2="90133"/>
                        <a14:foregroundMark x1="62637" y1="90400" x2="62637" y2="90400"/>
                        <a14:foregroundMark x1="65275" y1="92000" x2="65275" y2="92000"/>
                        <a14:foregroundMark x1="74505" y1="92133" x2="74505" y2="92133"/>
                        <a14:foregroundMark x1="75604" y1="92133" x2="75604" y2="92133"/>
                        <a14:foregroundMark x1="77802" y1="92667" x2="77802" y2="92667"/>
                        <a14:foregroundMark x1="78462" y1="94400" x2="78462" y2="94400"/>
                        <a14:foregroundMark x1="79780" y1="94667" x2="80440" y2="94667"/>
                        <a14:foregroundMark x1="81319" y1="94800" x2="81319" y2="94800"/>
                        <a14:foregroundMark x1="26374" y1="90133" x2="26374" y2="90133"/>
                        <a14:foregroundMark x1="29011" y1="88933" x2="29011" y2="88933"/>
                        <a14:foregroundMark x1="46593" y1="3067" x2="46593" y2="3067"/>
                        <a14:foregroundMark x1="42198" y1="2800" x2="42198" y2="2800"/>
                        <a14:foregroundMark x1="43516" y1="2267" x2="43516" y2="2267"/>
                        <a14:foregroundMark x1="47253" y1="1733" x2="47253" y2="1733"/>
                        <a14:foregroundMark x1="51209" y1="2267" x2="51209" y2="2267"/>
                        <a14:foregroundMark x1="52967" y1="2400" x2="52967" y2="2400"/>
                        <a14:foregroundMark x1="55165" y1="2133" x2="55165" y2="2133"/>
                        <a14:foregroundMark x1="57143" y1="2000" x2="57143" y2="2000"/>
                        <a14:foregroundMark x1="58022" y1="2000" x2="58022" y2="2000"/>
                        <a14:foregroundMark x1="59341" y1="2400" x2="59341" y2="2400"/>
                        <a14:foregroundMark x1="61978" y1="2400" x2="61978" y2="2400"/>
                        <a14:foregroundMark x1="68791" y1="3600" x2="68791" y2="3600"/>
                        <a14:foregroundMark x1="71648" y1="4000" x2="71648" y2="4000"/>
                        <a14:foregroundMark x1="76044" y1="5467" x2="76044" y2="5467"/>
                        <a14:foregroundMark x1="82637" y1="7067" x2="82637" y2="7067"/>
                        <a14:foregroundMark x1="88352" y1="10533" x2="88352" y2="10533"/>
                        <a14:foregroundMark x1="38681" y1="4000" x2="38681" y2="4000"/>
                        <a14:foregroundMark x1="35165" y1="3600" x2="35165" y2="3600"/>
                        <a14:foregroundMark x1="31648" y1="3867" x2="31648" y2="3867"/>
                        <a14:foregroundMark x1="74066" y1="20667" x2="74066" y2="20667"/>
                        <a14:foregroundMark x1="75165" y1="17867" x2="75165" y2="17867"/>
                        <a14:foregroundMark x1="76484" y1="16933" x2="76484" y2="16933"/>
                        <a14:foregroundMark x1="82857" y1="16933" x2="82857" y2="16933"/>
                        <a14:foregroundMark x1="71868" y1="16933" x2="71868" y2="16933"/>
                        <a14:foregroundMark x1="83516" y1="30000" x2="83516" y2="30000"/>
                        <a14:foregroundMark x1="67692" y1="47200" x2="67692" y2="47200"/>
                        <a14:foregroundMark x1="29890" y1="82000" x2="29890" y2="82000"/>
                        <a14:foregroundMark x1="27253" y1="75067" x2="27253" y2="75067"/>
                        <a14:foregroundMark x1="29011" y1="70000" x2="29011" y2="70000"/>
                        <a14:foregroundMark x1="30330" y1="68933" x2="30330" y2="68933"/>
                        <a14:foregroundMark x1="28352" y1="72267" x2="28352" y2="72267"/>
                        <a14:foregroundMark x1="28352" y1="73067" x2="28352" y2="73067"/>
                        <a14:foregroundMark x1="27692" y1="74400" x2="27692" y2="74400"/>
                        <a14:foregroundMark x1="26593" y1="78533" x2="26593" y2="78533"/>
                        <a14:foregroundMark x1="21978" y1="92133" x2="21978" y2="92133"/>
                        <a14:foregroundMark x1="24615" y1="93200" x2="24615" y2="93200"/>
                        <a14:foregroundMark x1="25714" y1="95200" x2="25714" y2="95200"/>
                        <a14:foregroundMark x1="49011" y1="83867" x2="49011" y2="83867"/>
                        <a14:foregroundMark x1="58462" y1="54000" x2="58462" y2="54000"/>
                        <a14:foregroundMark x1="7033" y1="18933" x2="7033" y2="18933"/>
                        <a14:foregroundMark x1="34066" y1="79733" x2="34066" y2="79733"/>
                        <a14:backgroundMark x1="52747" y1="400" x2="52747" y2="400"/>
                        <a14:backgroundMark x1="80000" y1="99600" x2="80000" y2="99600"/>
                        <a14:backgroundMark x1="83077" y1="48933" x2="83077" y2="48933"/>
                        <a14:backgroundMark x1="80879" y1="48800" x2="80879" y2="48800"/>
                        <a14:backgroundMark x1="77143" y1="48400" x2="77143" y2="48400"/>
                        <a14:backgroundMark x1="76484" y1="51333" x2="76484" y2="51333"/>
                        <a14:backgroundMark x1="31209" y1="99467" x2="31209" y2="99467"/>
                        <a14:backgroundMark x1="26813" y1="99467" x2="26813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94130"/>
            <a:ext cx="4523765" cy="7454563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E4E2DFAB-AD4B-4DA2-98DE-B1CB8386B3AC}"/>
              </a:ext>
            </a:extLst>
          </p:cNvPr>
          <p:cNvSpPr txBox="1"/>
          <p:nvPr/>
        </p:nvSpPr>
        <p:spPr>
          <a:xfrm>
            <a:off x="5665120" y="7997507"/>
            <a:ext cx="7606943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h-TH" sz="5400" b="1" dirty="0">
                <a:latin typeface="RSU" panose="02000506040000020003" pitchFamily="2" charset="-34"/>
                <a:cs typeface="RSU" panose="02000506040000020003" pitchFamily="2" charset="-34"/>
              </a:rPr>
              <a:t>ศูนย์ปฏิบัติการต่อต้านการทุจริต กระทรวงสาธารณสุข</a:t>
            </a:r>
            <a:endParaRPr lang="en-US" sz="54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677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BE6D2A0D-342D-4461-BDF1-3E4C85A14703}"/>
              </a:ext>
            </a:extLst>
          </p:cNvPr>
          <p:cNvSpPr txBox="1"/>
          <p:nvPr/>
        </p:nvSpPr>
        <p:spPr>
          <a:xfrm>
            <a:off x="2666999" y="1235419"/>
            <a:ext cx="1332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RSU" panose="02000506040000020003" pitchFamily="2" charset="-34"/>
                <a:cs typeface="RSU" panose="02000506040000020003" pitchFamily="2" charset="-34"/>
              </a:rPr>
              <a:t>ประชุมคณะอนุกรรมการส่งเสริมคุณธรรม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2AA5DBA4-42D0-46FD-A566-39CEE20935B4}"/>
              </a:ext>
            </a:extLst>
          </p:cNvPr>
          <p:cNvSpPr txBox="1"/>
          <p:nvPr/>
        </p:nvSpPr>
        <p:spPr>
          <a:xfrm>
            <a:off x="2971798" y="2335041"/>
            <a:ext cx="12710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RSU" panose="02000506040000020003" pitchFamily="2" charset="-34"/>
                <a:cs typeface="RSU" panose="02000506040000020003" pitchFamily="2" charset="-34"/>
              </a:rPr>
              <a:t>กระทรวงสาธารณสุข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289206E-A0C1-4D18-AB9D-19C7D50AAFE4}"/>
              </a:ext>
            </a:extLst>
          </p:cNvPr>
          <p:cNvSpPr txBox="1"/>
          <p:nvPr/>
        </p:nvSpPr>
        <p:spPr>
          <a:xfrm>
            <a:off x="640205" y="3913417"/>
            <a:ext cx="1737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RSU" panose="02000506040000020003" pitchFamily="2" charset="-34"/>
                <a:cs typeface="RSU" panose="02000506040000020003" pitchFamily="2" charset="-34"/>
              </a:rPr>
              <a:t>ตามแผนแม่บทส่งเสริมคุณธรรม กระทรวงสาธารณสุข ฉบับที่ 1 (พ.ศ. 2560-2564)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526EAEC2-BFCA-4C68-B691-FB131A19A25F}"/>
              </a:ext>
            </a:extLst>
          </p:cNvPr>
          <p:cNvSpPr txBox="1"/>
          <p:nvPr/>
        </p:nvSpPr>
        <p:spPr>
          <a:xfrm>
            <a:off x="1306955" y="5877980"/>
            <a:ext cx="1604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RSU" panose="02000506040000020003" pitchFamily="2" charset="-34"/>
                <a:cs typeface="RSU" panose="02000506040000020003" pitchFamily="2" charset="-34"/>
              </a:rPr>
              <a:t>ครั้งที่ 3/2564 วันที่ 3 สิงหาคม 2564 เวลา 13.30-16.30 น.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C5E9F37C-22B9-446F-8E14-0A43CA1215F1}"/>
              </a:ext>
            </a:extLst>
          </p:cNvPr>
          <p:cNvSpPr txBox="1"/>
          <p:nvPr/>
        </p:nvSpPr>
        <p:spPr>
          <a:xfrm>
            <a:off x="1171679" y="6615060"/>
            <a:ext cx="1604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RSU" panose="02000506040000020003" pitchFamily="2" charset="-34"/>
                <a:cs typeface="RSU" panose="02000506040000020003" pitchFamily="2" charset="-34"/>
              </a:rPr>
              <a:t>ณ ห้องประชุม 2 ชั้น 2 อาคาร 1 ตึกสำนักงานปลัดกระทรวงสาธารณสุข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E34A5C-7D2A-410F-BB09-AA99FB7A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73803"/>
            <a:ext cx="9409523" cy="1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4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3E721BF-D5D3-4837-9A8A-1E736ADB66B7}"/>
              </a:ext>
            </a:extLst>
          </p:cNvPr>
          <p:cNvGrpSpPr/>
          <p:nvPr/>
        </p:nvGrpSpPr>
        <p:grpSpPr>
          <a:xfrm>
            <a:off x="1600200" y="1432754"/>
            <a:ext cx="8918198" cy="1842812"/>
            <a:chOff x="-3584199" y="-841066"/>
            <a:chExt cx="11890931" cy="2457083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51ED2CE9-419A-4C2D-A924-D9E18EEF57F4}"/>
                </a:ext>
              </a:extLst>
            </p:cNvPr>
            <p:cNvSpPr txBox="1"/>
            <p:nvPr/>
          </p:nvSpPr>
          <p:spPr>
            <a:xfrm>
              <a:off x="-3584199" y="-841066"/>
              <a:ext cx="11890931" cy="2354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th-TH" sz="8000" b="1" dirty="0">
                  <a:solidFill>
                    <a:srgbClr val="193C36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ระเบียบวาระที่ </a:t>
              </a:r>
              <a:r>
                <a:rPr lang="th-TH" sz="23900" b="1" dirty="0">
                  <a:solidFill>
                    <a:srgbClr val="193C36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1</a:t>
              </a:r>
              <a:endParaRPr lang="en-US" sz="8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6EDE04B2-F62C-4632-B71C-913FFAB8D245}"/>
                </a:ext>
              </a:extLst>
            </p:cNvPr>
            <p:cNvSpPr txBox="1"/>
            <p:nvPr/>
          </p:nvSpPr>
          <p:spPr>
            <a:xfrm>
              <a:off x="-3584199" y="808104"/>
              <a:ext cx="11890931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th-TH" sz="6000" b="1" dirty="0">
                  <a:solidFill>
                    <a:srgbClr val="193C36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เรื่องประธานแจ้งให้ที่ประชุมทราบ</a:t>
              </a:r>
              <a:endParaRPr lang="en-US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A8DB165F-0554-4C5A-A682-0D1BCA2E2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BD2E221-203A-4363-A490-0228103A751F}"/>
              </a:ext>
            </a:extLst>
          </p:cNvPr>
          <p:cNvSpPr txBox="1"/>
          <p:nvPr/>
        </p:nvSpPr>
        <p:spPr>
          <a:xfrm>
            <a:off x="1903997" y="1639231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2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FEDFC4E-34C5-4B51-96C9-92CF69D3DE15}"/>
              </a:ext>
            </a:extLst>
          </p:cNvPr>
          <p:cNvSpPr txBox="1"/>
          <p:nvPr/>
        </p:nvSpPr>
        <p:spPr>
          <a:xfrm>
            <a:off x="1903997" y="2661084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เรื่องรับรองรายงานการประชุม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D8D1377-4252-4295-BB6C-300B4496F6ED}"/>
              </a:ext>
            </a:extLst>
          </p:cNvPr>
          <p:cNvSpPr txBox="1"/>
          <p:nvPr/>
        </p:nvSpPr>
        <p:spPr>
          <a:xfrm>
            <a:off x="1540216" y="3867616"/>
            <a:ext cx="1653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000000"/>
                </a:solidFill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รายงานการประชุม</a:t>
            </a:r>
            <a:r>
              <a:rPr lang="th-TH" sz="6000" b="1" spc="-1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คณะอนุกรรมการส่งเสริมคุณธรรมกระทรวงสาธารณสุข </a:t>
            </a:r>
            <a:br>
              <a:rPr lang="th-TH" sz="6000" b="1" spc="-1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spc="-1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ตามแผนแม่บทส่งเสริมคุณธรรม กระทรวงสาธารณสุข ฉบับที่ 1 </a:t>
            </a:r>
            <a:br>
              <a:rPr lang="th-TH" sz="6000" b="1" spc="-1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spc="-25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(พ.ศ. 2559-2564)</a:t>
            </a:r>
            <a:r>
              <a:rPr lang="th-TH" sz="6000" b="1" spc="-25" dirty="0">
                <a:solidFill>
                  <a:srgbClr val="000000"/>
                </a:solidFill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ครั้งที่ 2/2564 เมื่อวันที่ 23 มีนาคม 2564</a:t>
            </a:r>
            <a:endParaRPr lang="th-TH" sz="6000" b="1" dirty="0">
              <a:latin typeface="JS Pisit" panose="02000000000000000000" pitchFamily="2" charset="-34"/>
              <a:cs typeface="JS Pisit" panose="020000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491D630-D9C6-4839-8FB3-9DC2F85FA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  <p:graphicFrame>
        <p:nvGraphicFramePr>
          <p:cNvPr id="2" name="วัตถุ 1">
            <a:hlinkClick r:id="rId4" action="ppaction://hlinkfile"/>
            <a:extLst>
              <a:ext uri="{FF2B5EF4-FFF2-40B4-BE49-F238E27FC236}">
                <a16:creationId xmlns:a16="http://schemas.microsoft.com/office/drawing/2014/main" id="{33F43474-33CC-40C5-9050-3543E0E89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687556"/>
              </p:ext>
            </p:extLst>
          </p:nvPr>
        </p:nvGraphicFramePr>
        <p:xfrm>
          <a:off x="11658600" y="6829584"/>
          <a:ext cx="1295068" cy="10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Acrobat Document" showAsIcon="1" r:id="rId5" imgW="914400" imgH="771525" progId="Acrobat.Document.11">
                  <p:embed/>
                </p:oleObj>
              </mc:Choice>
              <mc:Fallback>
                <p:oleObj name="Acrobat Document" showAsIcon="1" r:id="rId5" imgW="914400" imgH="77152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58600" y="6829584"/>
                        <a:ext cx="1295068" cy="1092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15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828800" y="3034359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371600" y="4248055"/>
            <a:ext cx="1661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8275" indent="-1438275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6000" b="1" spc="-7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3.1 </a:t>
            </a: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รายงานผลการขับเคลื่อนแผนแม่บทส่งเสริมคุณธรรมแห่งชาติ ฉบับที่ 1</a:t>
            </a:r>
          </a:p>
          <a:p>
            <a:pPr marL="1438275" indent="-1438275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    (พ.ศ. 2559-2564) ปีงบประมาณ พ.ศ. 2563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  <p:graphicFrame>
        <p:nvGraphicFramePr>
          <p:cNvPr id="2" name="วัตถุ 1">
            <a:hlinkClick r:id="rId4" action="ppaction://hlinkfile"/>
            <a:extLst>
              <a:ext uri="{FF2B5EF4-FFF2-40B4-BE49-F238E27FC236}">
                <a16:creationId xmlns:a16="http://schemas.microsoft.com/office/drawing/2014/main" id="{197E3DA9-F62F-436F-A751-A7F487D2E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32163"/>
              </p:ext>
            </p:extLst>
          </p:nvPr>
        </p:nvGraphicFramePr>
        <p:xfrm>
          <a:off x="11887200" y="6671481"/>
          <a:ext cx="1338392" cy="112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Acrobat Document" showAsIcon="1" r:id="rId5" imgW="914400" imgH="771525" progId="Acrobat.Document.11">
                  <p:embed/>
                </p:oleObj>
              </mc:Choice>
              <mc:Fallback>
                <p:oleObj name="Acrobat Document" showAsIcon="1" r:id="rId5" imgW="914400" imgH="77152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87200" y="6671481"/>
                        <a:ext cx="1338392" cy="1129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32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828800" y="3034359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371600" y="4248055"/>
            <a:ext cx="15011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6000" b="1" spc="-7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3.2 </a:t>
            </a: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รายงานผลการขับเคลื่อนคุณธรรม (เฉพาะกาล) ที่สอดคล้อง</a:t>
            </a:r>
            <a:b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กับสถานการณ์การแพร่ระบาดของโรคติดเชื้อไวรัสโค</a:t>
            </a:r>
            <a:r>
              <a:rPr lang="th-TH" sz="6000" b="1" dirty="0" err="1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โร</a:t>
            </a: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นา 2019 </a:t>
            </a:r>
          </a:p>
          <a:p>
            <a:pPr marL="1438275" indent="-1438275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(</a:t>
            </a:r>
            <a:r>
              <a:rPr lang="en-US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COVID-19) </a:t>
            </a: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ปีงบประมาณ พ.ศ. 2564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  <p:graphicFrame>
        <p:nvGraphicFramePr>
          <p:cNvPr id="2" name="วัตถุ 1">
            <a:hlinkClick r:id="rId4" action="ppaction://hlinkfile"/>
            <a:extLst>
              <a:ext uri="{FF2B5EF4-FFF2-40B4-BE49-F238E27FC236}">
                <a16:creationId xmlns:a16="http://schemas.microsoft.com/office/drawing/2014/main" id="{8287D967-A829-40D5-8320-7B23F1D4B2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740004"/>
              </p:ext>
            </p:extLst>
          </p:nvPr>
        </p:nvGraphicFramePr>
        <p:xfrm>
          <a:off x="11811000" y="6928656"/>
          <a:ext cx="1219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Acrobat Document" showAsIcon="1" r:id="rId5" imgW="914400" imgH="771525" progId="Acrobat.Document.11">
                  <p:embed/>
                </p:oleObj>
              </mc:Choice>
              <mc:Fallback>
                <p:oleObj name="Acrobat Document" showAsIcon="1" r:id="rId5" imgW="914400" imgH="77152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11000" y="6928656"/>
                        <a:ext cx="12192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วัตถุ 2">
            <a:extLst>
              <a:ext uri="{FF2B5EF4-FFF2-40B4-BE49-F238E27FC236}">
                <a16:creationId xmlns:a16="http://schemas.microsoft.com/office/drawing/2014/main" id="{D409D6F8-92DC-4B66-8232-41428B192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827323"/>
              </p:ext>
            </p:extLst>
          </p:nvPr>
        </p:nvGraphicFramePr>
        <p:xfrm>
          <a:off x="13334999" y="6970090"/>
          <a:ext cx="1219199" cy="102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Acrobat Document" showAsIcon="1" r:id="rId7" imgW="914400" imgH="771525" progId="Acrobat.Document.11">
                  <p:embed/>
                </p:oleObj>
              </mc:Choice>
              <mc:Fallback>
                <p:oleObj name="Acrobat Document" showAsIcon="1" r:id="rId7" imgW="914400" imgH="77152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34999" y="6970090"/>
                        <a:ext cx="1219199" cy="1028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7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828800" y="3034359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066800" y="4248055"/>
            <a:ext cx="166116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8275" indent="-1438275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6000" b="1" spc="-7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3.3 </a:t>
            </a: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รายงานผลการขับเคลื่อนแผนแม่บทส่งเสริมคุณธรรม กระทรวงสาธารณสุข</a:t>
            </a:r>
          </a:p>
          <a:p>
            <a:pPr marL="1171575" indent="-1171575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	ฉบับที่ 1 (พ.ศ. 2560-2564) ประจำปีงบประมาณ พ.ศ. 2564 </a:t>
            </a:r>
            <a:b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รอบ 12 เดือน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828800" y="3034359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219200" y="3631502"/>
            <a:ext cx="16230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จัดส่งรายงานผลการดำเนินงานตามแผนปฏิบัติการส่งเสริมคุณธรรม </a:t>
            </a:r>
            <a:b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ประจำปีงบประมาณ พ.ศ. 2564 รอบ 12 เดือน ในรูปแบบไฟล์ข้อมูลอิเล็กทรอนิกส์ที่ได้จากโปรแกรม </a:t>
            </a:r>
            <a:r>
              <a:rPr lang="en-US" sz="6000" b="1" dirty="0" err="1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Microsoft</a:t>
            </a:r>
            <a:r>
              <a:rPr lang="en-US" sz="6000" b="1" dirty="0" err="1">
                <a:solidFill>
                  <a:schemeClr val="bg1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..</a:t>
            </a:r>
            <a:r>
              <a:rPr lang="en-US" sz="6000" b="1" dirty="0" err="1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Word</a:t>
            </a:r>
            <a:r>
              <a:rPr lang="th-TH" sz="6000" b="1" dirty="0">
                <a:solidFill>
                  <a:schemeClr val="bg1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..</a:t>
            </a: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ทางไปรษณีย์อิเล็กทรอนิกส์ </a:t>
            </a:r>
            <a:r>
              <a:rPr lang="en-US" sz="6000" b="1" dirty="0">
                <a:solidFill>
                  <a:srgbClr val="FF0000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moph.moral1330@gmail.com</a:t>
            </a:r>
            <a:r>
              <a:rPr lang="th-TH" sz="6000" b="1" dirty="0">
                <a:solidFill>
                  <a:srgbClr val="FF0000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ภายในวันที่ </a:t>
            </a:r>
            <a:br>
              <a:rPr lang="th-TH" sz="6000" b="1" dirty="0">
                <a:solidFill>
                  <a:srgbClr val="FF0000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dirty="0">
                <a:solidFill>
                  <a:srgbClr val="FF0000"/>
                </a:solidFill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15 กันยายน 2564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6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 rot="-595342">
            <a:off x="-2620384" y="-39378"/>
            <a:ext cx="3634113" cy="114697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sp>
      <p:sp>
        <p:nvSpPr>
          <p:cNvPr id="10" name="AutoShape 10"/>
          <p:cNvSpPr/>
          <p:nvPr/>
        </p:nvSpPr>
        <p:spPr>
          <a:xfrm rot="6100999">
            <a:off x="-1345773" y="4903021"/>
            <a:ext cx="650361" cy="369486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DDCECD-3215-4093-A1E5-BFAE36E02464}"/>
              </a:ext>
            </a:extLst>
          </p:cNvPr>
          <p:cNvSpPr txBox="1"/>
          <p:nvPr/>
        </p:nvSpPr>
        <p:spPr>
          <a:xfrm>
            <a:off x="1764526" y="1970606"/>
            <a:ext cx="11461066" cy="159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h-TH" sz="64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</a:t>
            </a:r>
            <a:r>
              <a:rPr lang="th-TH" sz="239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endParaRPr lang="en-US" sz="64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9F0FE1-D769-4007-AAD5-91CCFADABA29}"/>
              </a:ext>
            </a:extLst>
          </p:cNvPr>
          <p:cNvSpPr txBox="1"/>
          <p:nvPr/>
        </p:nvSpPr>
        <p:spPr>
          <a:xfrm>
            <a:off x="1828800" y="3034359"/>
            <a:ext cx="8918198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th-TH" sz="6000" b="1" dirty="0">
                <a:solidFill>
                  <a:srgbClr val="193C36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เรื่องเพื่อทราบ</a:t>
            </a:r>
            <a:endParaRPr lang="en-US" sz="6000" b="1" dirty="0">
              <a:solidFill>
                <a:srgbClr val="193C36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13DBD26-6EA7-4E0F-8AC6-1BA1B1BA28C6}"/>
              </a:ext>
            </a:extLst>
          </p:cNvPr>
          <p:cNvSpPr txBox="1"/>
          <p:nvPr/>
        </p:nvSpPr>
        <p:spPr>
          <a:xfrm>
            <a:off x="1371600" y="4248055"/>
            <a:ext cx="16459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8275" indent="-1438275" algn="thaiDist">
              <a:lnSpc>
                <a:spcPct val="115000"/>
              </a:lnSpc>
              <a:tabLst>
                <a:tab pos="1171575" algn="l"/>
                <a:tab pos="1619250" algn="l"/>
              </a:tabLst>
            </a:pPr>
            <a:r>
              <a:rPr lang="th-TH" sz="600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 </a:t>
            </a:r>
            <a:r>
              <a:rPr lang="th-TH" sz="6000" b="1" spc="-70" dirty="0">
                <a:effectLst/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3.4 </a:t>
            </a: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การตัดสินคลิปวีดิทัศน์นำเสนอผลการดำเนินการเป็นองค์กร</a:t>
            </a:r>
            <a:b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คุณธรรมต้นแบบ ตามกิจกรรมถอดบทเรียนการดำเนินการ</a:t>
            </a:r>
            <a:b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</a:br>
            <a:r>
              <a:rPr lang="th-TH" sz="6000" b="1" dirty="0"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เป็นองค์กรคุณธรรมต้นแบบ ของหน่วยงานในสังกัดกระทรวงสาธารณสุข ประจำปีงบประมาณ พ.ศ. 2564 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3A9A84E-E622-45D5-8B03-FDCAF308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724900"/>
            <a:ext cx="5257800" cy="10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2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362</Words>
  <Application>Microsoft Office PowerPoint</Application>
  <PresentationFormat>กำหนดเอง</PresentationFormat>
  <Paragraphs>84</Paragraphs>
  <Slides>16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4" baseType="lpstr">
      <vt:lpstr>TH Sarabun New</vt:lpstr>
      <vt:lpstr>Arial</vt:lpstr>
      <vt:lpstr>RSU</vt:lpstr>
      <vt:lpstr>Calibri</vt:lpstr>
      <vt:lpstr>JS Pisit</vt:lpstr>
      <vt:lpstr>Office Theme</vt:lpstr>
      <vt:lpstr>Acrobat Document</vt:lpstr>
      <vt:lpstr>Adobe Acrobat Document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การโฆษณา สีแดงและสีน้ำเงิน</dc:title>
  <dc:creator>jariya</dc:creator>
  <cp:lastModifiedBy>jariya</cp:lastModifiedBy>
  <cp:revision>58</cp:revision>
  <dcterms:created xsi:type="dcterms:W3CDTF">2006-08-16T00:00:00Z</dcterms:created>
  <dcterms:modified xsi:type="dcterms:W3CDTF">2021-08-02T12:43:09Z</dcterms:modified>
  <dc:identifier>DAEX2ubaCdY</dc:identifier>
</cp:coreProperties>
</file>