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68" r:id="rId1"/>
  </p:sldMasterIdLst>
  <p:notesMasterIdLst>
    <p:notesMasterId r:id="rId12"/>
  </p:notesMasterIdLst>
  <p:sldIdLst>
    <p:sldId id="271" r:id="rId2"/>
    <p:sldId id="256" r:id="rId3"/>
    <p:sldId id="261" r:id="rId4"/>
    <p:sldId id="262" r:id="rId5"/>
    <p:sldId id="365" r:id="rId6"/>
    <p:sldId id="366" r:id="rId7"/>
    <p:sldId id="367" r:id="rId8"/>
    <p:sldId id="368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rbel" panose="020B0503020204020204" pitchFamily="34" charset="0"/>
      <p:regular r:id="rId17"/>
      <p:bold r:id="rId18"/>
      <p:italic r:id="rId19"/>
      <p:boldItalic r:id="rId20"/>
    </p:embeddedFont>
    <p:embeddedFont>
      <p:font typeface="JS Pisit" panose="02000000000000000000" pitchFamily="2" charset="-34"/>
      <p:regular r:id="rId21"/>
      <p:italic r:id="rId22"/>
    </p:embeddedFont>
    <p:embeddedFont>
      <p:font typeface="RSU" panose="02000506040000020003" pitchFamily="2" charset="-34"/>
      <p:regular r:id="rId23"/>
      <p:bold r:id="rId24"/>
    </p:embeddedFont>
    <p:embeddedFont>
      <p:font typeface="Wingdings 2" panose="05020102010507070707" pitchFamily="18" charset="2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93E3FF"/>
    <a:srgbClr val="FF0066"/>
    <a:srgbClr val="DFE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สไตล์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สไตล์สีอ่อน 2 - เน้น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E3FDE45-AF77-4B5C-9715-49D594BDF05E}" styleName="สไตล์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สไตล์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22" autoAdjust="0"/>
  </p:normalViewPr>
  <p:slideViewPr>
    <p:cSldViewPr>
      <p:cViewPr varScale="1">
        <p:scale>
          <a:sx n="55" d="100"/>
          <a:sy n="55" d="100"/>
        </p:scale>
        <p:origin x="126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42803-645F-46DB-B57F-01468A48A1F6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13A9F-9C9D-4473-A9A6-2B0C18CDC1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3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13A9F-9C9D-4473-A9A6-2B0C18CDC1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7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142999"/>
            <a:ext cx="13712429" cy="800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905395" y="1142999"/>
            <a:ext cx="4387977" cy="8001002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72" y="1947672"/>
            <a:ext cx="10972800" cy="4882896"/>
          </a:xfrm>
        </p:spPr>
        <p:txBody>
          <a:bodyPr anchor="b">
            <a:normAutofit/>
          </a:bodyPr>
          <a:lstStyle>
            <a:lvl1pPr algn="l">
              <a:defRPr sz="8850" spc="-150" baseline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23" y="7005369"/>
            <a:ext cx="10972800" cy="1371600"/>
          </a:xfrm>
        </p:spPr>
        <p:txBody>
          <a:bodyPr anchor="t">
            <a:normAutofit/>
          </a:bodyPr>
          <a:lstStyle>
            <a:lvl1pPr marL="0" indent="0" algn="l">
              <a:buNone/>
              <a:defRPr sz="33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85800" indent="0" algn="ctr">
              <a:buNone/>
              <a:defRPr sz="3300"/>
            </a:lvl2pPr>
            <a:lvl3pPr marL="1371600" indent="0" algn="ctr">
              <a:buNone/>
              <a:defRPr sz="33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0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3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" y="1485900"/>
            <a:ext cx="4229100" cy="742950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1868" y="1303020"/>
            <a:ext cx="10972800" cy="768096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2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5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868" y="1947672"/>
            <a:ext cx="10972800" cy="4882896"/>
          </a:xfrm>
        </p:spPr>
        <p:txBody>
          <a:bodyPr anchor="b">
            <a:normAutofit/>
          </a:bodyPr>
          <a:lstStyle>
            <a:lvl1pPr>
              <a:defRPr sz="8850" b="0" spc="-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9300" y="7008876"/>
            <a:ext cx="10972800" cy="1371600"/>
          </a:xfrm>
        </p:spPr>
        <p:txBody>
          <a:bodyPr anchor="t">
            <a:normAutofit/>
          </a:bodyPr>
          <a:lstStyle>
            <a:lvl1pPr marL="0" indent="0">
              <a:buNone/>
              <a:defRPr sz="33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1868" y="1303020"/>
            <a:ext cx="521208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27180" y="1303020"/>
            <a:ext cx="521208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1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1868" y="1535379"/>
            <a:ext cx="5212080" cy="12115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1868" y="2896404"/>
            <a:ext cx="5212080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27695" y="1535380"/>
            <a:ext cx="5212080" cy="121975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27695" y="2896404"/>
            <a:ext cx="5212080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5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868" y="1303020"/>
            <a:ext cx="1097280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41264"/>
            <a:ext cx="4251960" cy="3482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5966" y="1151129"/>
            <a:ext cx="12172845" cy="799642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39512"/>
            <a:ext cx="4251960" cy="348386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48652" y="9534526"/>
            <a:ext cx="8867276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1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138428"/>
            <a:ext cx="5165385" cy="7996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379" y="1685756"/>
            <a:ext cx="4421223" cy="69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7723796" y="1138428"/>
            <a:ext cx="576072" cy="799642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3902" y="1296162"/>
            <a:ext cx="10972800" cy="7680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698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03903" y="9534526"/>
            <a:ext cx="886727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51203" y="9534526"/>
            <a:ext cx="229639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9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 spc="-9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3716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Wingdings 2" pitchFamily="18" charset="2"/>
        <a:buChar char=""/>
        <a:defRPr sz="3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0287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7145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4003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30861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hyperlink" Target="&#3648;&#3629;&#3585;&#3626;&#3634;&#3619;%201%20&#3619;&#3634;&#3618;&#3591;&#3634;&#3609;&#3585;&#3634;&#3619;&#3611;&#3619;&#3632;&#3594;&#3640;&#3617;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3.jpeg"/><Relationship Id="rId4" Type="http://schemas.openxmlformats.org/officeDocument/2006/relationships/image" Target="../media/image5.sv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hyperlink" Target="1%20&#3649;&#3609;&#3623;&#3607;&#3634;&#3591;&#3585;&#3634;&#3619;&#3611;&#3619;&#3632;&#3648;&#3617;&#3636;&#3609;&#3631;%20&#3611;&#3637;2566(1)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hyperlink" Target="&#3648;&#3629;&#3585;&#3626;&#3634;&#3619;%202%20%20&#3585;&#3635;&#3627;&#3609;&#3604;&#3585;&#3634;&#3619;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EE13F9C-50EB-D4B1-408D-EDD5C55F3D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254" y="8691895"/>
            <a:ext cx="2190349" cy="1288199"/>
          </a:xfrm>
          <a:prstGeom prst="rect">
            <a:avLst/>
          </a:prstGeom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BE6D2A0D-342D-4461-BDF1-3E4C85A14703}"/>
              </a:ext>
            </a:extLst>
          </p:cNvPr>
          <p:cNvSpPr txBox="1"/>
          <p:nvPr/>
        </p:nvSpPr>
        <p:spPr>
          <a:xfrm>
            <a:off x="2666999" y="1235419"/>
            <a:ext cx="13320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atin typeface="RSU" panose="02000506040000020003" pitchFamily="2" charset="-34"/>
                <a:cs typeface="RSU" panose="02000506040000020003" pitchFamily="2" charset="-34"/>
              </a:rPr>
              <a:t>ประชุมคณะอนุกรรมการส่งเสริมคุณธรรม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2AA5DBA4-42D0-46FD-A566-39CEE20935B4}"/>
              </a:ext>
            </a:extLst>
          </p:cNvPr>
          <p:cNvSpPr txBox="1"/>
          <p:nvPr/>
        </p:nvSpPr>
        <p:spPr>
          <a:xfrm>
            <a:off x="2971798" y="2335041"/>
            <a:ext cx="12710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atin typeface="RSU" panose="02000506040000020003" pitchFamily="2" charset="-34"/>
                <a:cs typeface="RSU" panose="02000506040000020003" pitchFamily="2" charset="-34"/>
              </a:rPr>
              <a:t>กระทรวงสาธารณสุข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526EAEC2-BFCA-4C68-B691-FB131A19A25F}"/>
              </a:ext>
            </a:extLst>
          </p:cNvPr>
          <p:cNvSpPr txBox="1"/>
          <p:nvPr/>
        </p:nvSpPr>
        <p:spPr>
          <a:xfrm>
            <a:off x="1215452" y="5737440"/>
            <a:ext cx="1604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RSU" panose="02000506040000020003" pitchFamily="2" charset="-34"/>
                <a:cs typeface="RSU" panose="02000506040000020003" pitchFamily="2" charset="-34"/>
              </a:rPr>
              <a:t>ครั้งที่ 2/2566 วันที่ 27 มิถุนายน 2566 เวลา 09.00-12.00 น.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C5E9F37C-22B9-446F-8E14-0A43CA1215F1}"/>
              </a:ext>
            </a:extLst>
          </p:cNvPr>
          <p:cNvSpPr txBox="1"/>
          <p:nvPr/>
        </p:nvSpPr>
        <p:spPr>
          <a:xfrm>
            <a:off x="1306955" y="6621840"/>
            <a:ext cx="1604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RSU" panose="02000506040000020003" pitchFamily="2" charset="-34"/>
                <a:cs typeface="RSU" panose="02000506040000020003" pitchFamily="2" charset="-34"/>
              </a:rPr>
              <a:t>ณ ห้องประชุม 2 ชั้น 2 อาคาร 1 ตึกสำนักงานปลัดกระทรวงสาธารณสุข</a:t>
            </a:r>
          </a:p>
          <a:p>
            <a:pPr algn="ctr"/>
            <a:endParaRPr lang="th-TH" sz="4800" b="1" dirty="0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10D81F-25D6-4093-9762-831C6EA98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576650">
            <a:off x="-1329177" y="7024936"/>
            <a:ext cx="3155183" cy="3155183"/>
          </a:xfrm>
          <a:prstGeom prst="rect">
            <a:avLst/>
          </a:prstGeom>
        </p:spPr>
      </p:pic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BA5487D2-DA7D-5A31-8B26-9C3294899A4B}"/>
              </a:ext>
            </a:extLst>
          </p:cNvPr>
          <p:cNvGrpSpPr/>
          <p:nvPr/>
        </p:nvGrpSpPr>
        <p:grpSpPr>
          <a:xfrm>
            <a:off x="15925691" y="-266700"/>
            <a:ext cx="3086100" cy="3086100"/>
            <a:chOff x="15278100" y="-38100"/>
            <a:chExt cx="3086100" cy="3086100"/>
          </a:xfrm>
        </p:grpSpPr>
        <p:pic>
          <p:nvPicPr>
            <p:cNvPr id="10" name="Picture 13">
              <a:extLst>
                <a:ext uri="{FF2B5EF4-FFF2-40B4-BE49-F238E27FC236}">
                  <a16:creationId xmlns:a16="http://schemas.microsoft.com/office/drawing/2014/main" id="{2D624867-8E67-619B-DCA2-79CCC037D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5278100" y="-38100"/>
              <a:ext cx="3086100" cy="3086100"/>
            </a:xfrm>
            <a:prstGeom prst="rect">
              <a:avLst/>
            </a:prstGeom>
          </p:spPr>
        </p:pic>
        <p:pic>
          <p:nvPicPr>
            <p:cNvPr id="11" name="Picture 14">
              <a:extLst>
                <a:ext uri="{FF2B5EF4-FFF2-40B4-BE49-F238E27FC236}">
                  <a16:creationId xmlns:a16="http://schemas.microsoft.com/office/drawing/2014/main" id="{E0A8F11E-3712-106B-000A-633322512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5489755" y="306905"/>
              <a:ext cx="2396089" cy="2396089"/>
            </a:xfrm>
            <a:prstGeom prst="rect">
              <a:avLst/>
            </a:prstGeom>
          </p:spPr>
        </p:pic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B37BB105-A58C-1DD4-A6A2-FB3B2BFE3446}"/>
              </a:ext>
            </a:extLst>
          </p:cNvPr>
          <p:cNvGrpSpPr/>
          <p:nvPr/>
        </p:nvGrpSpPr>
        <p:grpSpPr>
          <a:xfrm>
            <a:off x="-1981200" y="-953554"/>
            <a:ext cx="4480920" cy="4268254"/>
            <a:chOff x="-1492068" y="5943855"/>
            <a:chExt cx="4480920" cy="4268254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F93C44BE-427C-E8C5-BAC1-47DB3E54F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-151074" y="7072183"/>
              <a:ext cx="3139926" cy="3139926"/>
            </a:xfrm>
            <a:prstGeom prst="rect">
              <a:avLst/>
            </a:prstGeom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16A82B73-48FA-CB3B-A19E-69C435CDF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-1492068" y="7072183"/>
              <a:ext cx="3139926" cy="3139926"/>
            </a:xfrm>
            <a:prstGeom prst="rect">
              <a:avLst/>
            </a:prstGeom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DCDCF42B-D143-260D-654B-79443B81B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-1252693" y="5943855"/>
              <a:ext cx="3139926" cy="3139926"/>
            </a:xfrm>
            <a:prstGeom prst="rect">
              <a:avLst/>
            </a:prstGeom>
          </p:spPr>
        </p:pic>
      </p:grp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2289206E-A0C1-4D18-AB9D-19C7D50AAFE4}"/>
              </a:ext>
            </a:extLst>
          </p:cNvPr>
          <p:cNvSpPr txBox="1"/>
          <p:nvPr/>
        </p:nvSpPr>
        <p:spPr>
          <a:xfrm>
            <a:off x="457200" y="4183440"/>
            <a:ext cx="17556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RSU" panose="02000506040000020003" pitchFamily="2" charset="-34"/>
                <a:cs typeface="RSU" panose="02000506040000020003" pitchFamily="2" charset="-34"/>
              </a:rPr>
              <a:t>ตามแผนปฏิบัติราชการด้านการส่งเสริมคุณธรรม จริยธรรม กระทรวงสาธารณสุข </a:t>
            </a:r>
          </a:p>
          <a:p>
            <a:pPr algn="ctr"/>
            <a:r>
              <a:rPr lang="th-TH" sz="4800" b="1" dirty="0">
                <a:latin typeface="RSU" panose="02000506040000020003" pitchFamily="2" charset="-34"/>
                <a:cs typeface="RSU" panose="02000506040000020003" pitchFamily="2" charset="-34"/>
              </a:rPr>
              <a:t>ระยะที่ 2 (พ.ศ. 2566-2570)</a:t>
            </a:r>
          </a:p>
        </p:txBody>
      </p:sp>
    </p:spTree>
    <p:extLst>
      <p:ext uri="{BB962C8B-B14F-4D97-AF65-F5344CB8AC3E}">
        <p14:creationId xmlns:p14="http://schemas.microsoft.com/office/powerpoint/2010/main" val="828842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>
            <a:extLst>
              <a:ext uri="{FF2B5EF4-FFF2-40B4-BE49-F238E27FC236}">
                <a16:creationId xmlns:a16="http://schemas.microsoft.com/office/drawing/2014/main" id="{E4E2DFAB-AD4B-4DA2-98DE-B1CB8386B3AC}"/>
              </a:ext>
            </a:extLst>
          </p:cNvPr>
          <p:cNvSpPr txBox="1"/>
          <p:nvPr/>
        </p:nvSpPr>
        <p:spPr>
          <a:xfrm>
            <a:off x="5340528" y="8039100"/>
            <a:ext cx="7606943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h-TH" sz="5400" b="1" dirty="0">
                <a:latin typeface="RSU" panose="02000506040000020003" pitchFamily="2" charset="-34"/>
                <a:cs typeface="RSU" panose="02000506040000020003" pitchFamily="2" charset="-34"/>
              </a:rPr>
              <a:t>ศูนย์ปฏิบัติการต่อต้านการทุจริต กระทรวงสาธารณสุข</a:t>
            </a:r>
            <a:endParaRPr lang="en-US" sz="5400" b="1" dirty="0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DDB7B9A6-C4E1-57FF-14F5-E08AC8D0F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26" y="1181100"/>
            <a:ext cx="5007548" cy="65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7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rgbClr val="7030A0"/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FF0000"/>
          </a:solidFill>
        </p:spPr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93E721BF-D5D3-4837-9A8A-1E736ADB66B7}"/>
              </a:ext>
            </a:extLst>
          </p:cNvPr>
          <p:cNvGrpSpPr/>
          <p:nvPr/>
        </p:nvGrpSpPr>
        <p:grpSpPr>
          <a:xfrm>
            <a:off x="1625112" y="1786697"/>
            <a:ext cx="8922594" cy="1792245"/>
            <a:chOff x="-3550983" y="-369142"/>
            <a:chExt cx="11896792" cy="2389660"/>
          </a:xfrm>
        </p:grpSpPr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51ED2CE9-419A-4C2D-A924-D9E18EEF57F4}"/>
                </a:ext>
              </a:extLst>
            </p:cNvPr>
            <p:cNvSpPr txBox="1"/>
            <p:nvPr/>
          </p:nvSpPr>
          <p:spPr>
            <a:xfrm>
              <a:off x="-3545122" y="-369142"/>
              <a:ext cx="11890931" cy="2354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th-TH" sz="8000" b="1" dirty="0">
                  <a:solidFill>
                    <a:srgbClr val="7030A0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ระเบียบวาระที่ </a:t>
              </a:r>
              <a:r>
                <a:rPr lang="th-TH" sz="23900" b="1" dirty="0">
                  <a:solidFill>
                    <a:srgbClr val="7030A0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1</a:t>
              </a:r>
              <a:endParaRPr lang="en-US" sz="8000" b="1" dirty="0">
                <a:solidFill>
                  <a:srgbClr val="7030A0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6EDE04B2-F62C-4632-B71C-913FFAB8D245}"/>
                </a:ext>
              </a:extLst>
            </p:cNvPr>
            <p:cNvSpPr txBox="1"/>
            <p:nvPr/>
          </p:nvSpPr>
          <p:spPr>
            <a:xfrm>
              <a:off x="-3550983" y="1212605"/>
              <a:ext cx="11890931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th-TH" sz="6000" b="1" dirty="0">
                  <a:solidFill>
                    <a:srgbClr val="193C36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เรื่องประธานแจ้งให้ที่ประชุมทราบ</a:t>
              </a:r>
              <a:endParaRPr lang="en-US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100875DA-20E0-44BD-89E5-B9504BB0CEEF}"/>
              </a:ext>
            </a:extLst>
          </p:cNvPr>
          <p:cNvGrpSpPr/>
          <p:nvPr/>
        </p:nvGrpSpPr>
        <p:grpSpPr>
          <a:xfrm>
            <a:off x="15278100" y="-38100"/>
            <a:ext cx="3086100" cy="3086100"/>
            <a:chOff x="15278100" y="-38100"/>
            <a:chExt cx="3086100" cy="3086100"/>
          </a:xfrm>
        </p:grpSpPr>
        <p:pic>
          <p:nvPicPr>
            <p:cNvPr id="9" name="Picture 13">
              <a:extLst>
                <a:ext uri="{FF2B5EF4-FFF2-40B4-BE49-F238E27FC236}">
                  <a16:creationId xmlns:a16="http://schemas.microsoft.com/office/drawing/2014/main" id="{6A04FC3B-1E69-4617-86F3-6A99C29BF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5278100" y="-38100"/>
              <a:ext cx="3086100" cy="3086100"/>
            </a:xfrm>
            <a:prstGeom prst="rect">
              <a:avLst/>
            </a:prstGeom>
          </p:spPr>
        </p:pic>
        <p:pic>
          <p:nvPicPr>
            <p:cNvPr id="11" name="Picture 14">
              <a:extLst>
                <a:ext uri="{FF2B5EF4-FFF2-40B4-BE49-F238E27FC236}">
                  <a16:creationId xmlns:a16="http://schemas.microsoft.com/office/drawing/2014/main" id="{CD76D713-C772-40C1-9BD8-E6CC3C257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5489755" y="306905"/>
              <a:ext cx="2396089" cy="2396089"/>
            </a:xfrm>
            <a:prstGeom prst="rect">
              <a:avLst/>
            </a:prstGeom>
          </p:spPr>
        </p:pic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5656D8B-B22F-7E1B-8F61-DA79B78C7B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254" y="8691895"/>
            <a:ext cx="2190349" cy="12881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rgbClr val="7030A0"/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FF0000"/>
          </a:solidFill>
        </p:spPr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BD2E221-203A-4363-A490-0228103A751F}"/>
              </a:ext>
            </a:extLst>
          </p:cNvPr>
          <p:cNvSpPr txBox="1"/>
          <p:nvPr/>
        </p:nvSpPr>
        <p:spPr>
          <a:xfrm>
            <a:off x="1411779" y="1804609"/>
            <a:ext cx="11461066" cy="159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8000" b="1" dirty="0">
                <a:solidFill>
                  <a:srgbClr val="7030A0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</a:t>
            </a:r>
            <a:r>
              <a:rPr lang="th-TH" sz="23900" b="1" dirty="0">
                <a:solidFill>
                  <a:srgbClr val="7030A0"/>
                </a:solidFill>
                <a:latin typeface="RSU" panose="02000506040000020003" pitchFamily="2" charset="-34"/>
                <a:cs typeface="RSU" panose="02000506040000020003" pitchFamily="2" charset="-34"/>
              </a:rPr>
              <a:t>2</a:t>
            </a:r>
            <a:endParaRPr lang="en-US" sz="6400" b="1" dirty="0">
              <a:solidFill>
                <a:srgbClr val="7030A0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FEDFC4E-34C5-4B51-96C9-92CF69D3DE15}"/>
              </a:ext>
            </a:extLst>
          </p:cNvPr>
          <p:cNvSpPr txBox="1"/>
          <p:nvPr/>
        </p:nvSpPr>
        <p:spPr>
          <a:xfrm>
            <a:off x="1409368" y="2883886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เรื่องรับรองรายงานการประชุม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D8D1377-4252-4295-BB6C-300B4496F6ED}"/>
              </a:ext>
            </a:extLst>
          </p:cNvPr>
          <p:cNvSpPr txBox="1"/>
          <p:nvPr/>
        </p:nvSpPr>
        <p:spPr>
          <a:xfrm>
            <a:off x="1295400" y="4026323"/>
            <a:ext cx="1630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รับรองรายงานการประชุมคณะอนุกรรมการส่งเสริมคุณธรรมกระทรวงสาธารณสุข </a:t>
            </a:r>
            <a:br>
              <a:rPr lang="th-TH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</a:br>
            <a:r>
              <a:rPr lang="th-TH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ตามแผนปฏิบัติราชการด้านการส่งเสริมคุณธรรม จริยธรรม กระทรวงสาธารณสุข ระยะที่ 2</a:t>
            </a:r>
            <a:br>
              <a:rPr lang="th-TH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</a:br>
            <a:r>
              <a:rPr lang="th-TH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(พ.ศ.2566-2570) ครั้งที่ 1/2566 เมื่อวันที่ 27 </a:t>
            </a:r>
            <a:r>
              <a:rPr lang="th-TH" sz="4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มีนาคม 2566</a:t>
            </a:r>
            <a:endParaRPr lang="th-TH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SU" panose="02000506040000020003" pitchFamily="2" charset="-34"/>
              <a:ea typeface="Calibri" panose="020F0502020204030204" pitchFamily="34" charset="0"/>
              <a:cs typeface="RSU" panose="02000506040000020003" pitchFamily="2" charset="-34"/>
            </a:endParaRP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8DE74858-54DA-48C3-8286-B1A77DFAA32B}"/>
              </a:ext>
            </a:extLst>
          </p:cNvPr>
          <p:cNvGrpSpPr/>
          <p:nvPr/>
        </p:nvGrpSpPr>
        <p:grpSpPr>
          <a:xfrm>
            <a:off x="15278100" y="-38100"/>
            <a:ext cx="3086100" cy="3086100"/>
            <a:chOff x="15278100" y="-38100"/>
            <a:chExt cx="3086100" cy="3086100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E9F58852-B2AD-4AE1-A3E0-E2776F9A1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5278100" y="-38100"/>
              <a:ext cx="3086100" cy="3086100"/>
            </a:xfrm>
            <a:prstGeom prst="rect">
              <a:avLst/>
            </a:prstGeom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23EBC37E-7FFE-43AE-B23C-84C068C01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5489755" y="306905"/>
              <a:ext cx="2396089" cy="2396089"/>
            </a:xfrm>
            <a:prstGeom prst="rect">
              <a:avLst/>
            </a:prstGeom>
          </p:spPr>
        </p:pic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AB11BC52-151C-E720-07F6-E6AB984EB5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254" y="8691895"/>
            <a:ext cx="2190349" cy="1288199"/>
          </a:xfrm>
          <a:prstGeom prst="rect">
            <a:avLst/>
          </a:prstGeom>
        </p:spPr>
      </p:pic>
      <p:pic>
        <p:nvPicPr>
          <p:cNvPr id="5" name="รูปภาพ 4">
            <a:hlinkClick r:id="rId7" action="ppaction://hlinkfile"/>
            <a:extLst>
              <a:ext uri="{FF2B5EF4-FFF2-40B4-BE49-F238E27FC236}">
                <a16:creationId xmlns:a16="http://schemas.microsoft.com/office/drawing/2014/main" id="{3E27F6DE-9B4D-4BED-10D9-FAD5C1FA20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7" y="8898977"/>
            <a:ext cx="1081117" cy="10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5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rgbClr val="7030A0"/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FF0000"/>
          </a:solidFill>
        </p:spPr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3DDCECD-3215-4093-A1E5-BFAE36E02464}"/>
              </a:ext>
            </a:extLst>
          </p:cNvPr>
          <p:cNvSpPr txBox="1"/>
          <p:nvPr/>
        </p:nvSpPr>
        <p:spPr>
          <a:xfrm>
            <a:off x="1764526" y="1970606"/>
            <a:ext cx="11461066" cy="159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8000" b="1" dirty="0">
                <a:solidFill>
                  <a:srgbClr val="7030A0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</a:t>
            </a:r>
            <a:r>
              <a:rPr lang="th-TH" sz="23900" b="1" dirty="0">
                <a:solidFill>
                  <a:srgbClr val="7030A0"/>
                </a:solidFill>
                <a:latin typeface="RSU" panose="02000506040000020003" pitchFamily="2" charset="-34"/>
                <a:cs typeface="RSU" panose="02000506040000020003" pitchFamily="2" charset="-34"/>
              </a:rPr>
              <a:t>3</a:t>
            </a:r>
            <a:endParaRPr lang="en-US" sz="6400" b="1" dirty="0">
              <a:solidFill>
                <a:srgbClr val="7030A0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59F0FE1-D769-4007-AAD5-91CCFADABA29}"/>
              </a:ext>
            </a:extLst>
          </p:cNvPr>
          <p:cNvSpPr txBox="1"/>
          <p:nvPr/>
        </p:nvSpPr>
        <p:spPr>
          <a:xfrm>
            <a:off x="1764526" y="2957415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เรื่องเพื่อทราบ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13DBD26-6EA7-4E0F-8AC6-1BA1B1BA28C6}"/>
              </a:ext>
            </a:extLst>
          </p:cNvPr>
          <p:cNvSpPr txBox="1"/>
          <p:nvPr/>
        </p:nvSpPr>
        <p:spPr>
          <a:xfrm>
            <a:off x="1371600" y="3771900"/>
            <a:ext cx="1607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5388" indent="-1195388" algn="thaiDist">
              <a:tabLst>
                <a:tab pos="1619250" algn="l"/>
              </a:tabLst>
            </a:pPr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 </a:t>
            </a:r>
            <a:r>
              <a:rPr lang="th-TH" sz="40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3.1 	โครงการแบ่งปันเพื่อเปลี่ยนแปลง ตามแผนปฏิบัติการส่งเสริม	คุณธรรม ศูนย์ปฏิบัติการต่อต้านการทุจริต กระทรวง	สาธารณสุข ประจำปีงบประมาณ พ.ศ. 2566 กิจกรรม : บริจาคชุดชั้นในทุกชนิด ทุกยี่ห้อ เพื่อนำไปเป็นพลังงานทดแทนพลังงานถ่านหิน</a:t>
            </a:r>
            <a:br>
              <a:rPr lang="th-TH" sz="40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</a:br>
            <a:r>
              <a:rPr lang="th-TH" sz="40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ตามกระบวนการของ </a:t>
            </a:r>
            <a:r>
              <a:rPr lang="en-US" sz="40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TPI </a:t>
            </a:r>
            <a:r>
              <a:rPr lang="en-US" sz="4000" b="1" spc="-7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Polene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752E259D-5827-45A6-9C2F-FB9F35949EEE}"/>
              </a:ext>
            </a:extLst>
          </p:cNvPr>
          <p:cNvGrpSpPr/>
          <p:nvPr/>
        </p:nvGrpSpPr>
        <p:grpSpPr>
          <a:xfrm>
            <a:off x="15278100" y="-38100"/>
            <a:ext cx="3086100" cy="3086100"/>
            <a:chOff x="15278100" y="-38100"/>
            <a:chExt cx="3086100" cy="3086100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E690C9D7-20E8-45DF-A1AC-5A4A0B25C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5278100" y="-38100"/>
              <a:ext cx="3086100" cy="3086100"/>
            </a:xfrm>
            <a:prstGeom prst="rect">
              <a:avLst/>
            </a:prstGeom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EC617654-C7B8-4546-A703-0C49DA205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5489755" y="306905"/>
              <a:ext cx="2396089" cy="2396089"/>
            </a:xfrm>
            <a:prstGeom prst="rect">
              <a:avLst/>
            </a:prstGeom>
          </p:spPr>
        </p:pic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A909FE2-B373-001C-E6EB-0FEF3F84D4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254" y="8691895"/>
            <a:ext cx="2190349" cy="1288199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665C20B-4CF1-5F43-4D39-B9458E5AAF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7" y="8898977"/>
            <a:ext cx="1081117" cy="10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2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96222BC7-1602-9BFF-B9F5-EF8294BB3FE0}"/>
              </a:ext>
            </a:extLst>
          </p:cNvPr>
          <p:cNvSpPr/>
          <p:nvPr/>
        </p:nvSpPr>
        <p:spPr>
          <a:xfrm>
            <a:off x="11963400" y="5012867"/>
            <a:ext cx="4635161" cy="35417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97534653-9486-E2E6-06CE-D4F995F832E4}"/>
              </a:ext>
            </a:extLst>
          </p:cNvPr>
          <p:cNvSpPr/>
          <p:nvPr/>
        </p:nvSpPr>
        <p:spPr>
          <a:xfrm>
            <a:off x="6781800" y="4991100"/>
            <a:ext cx="4635161" cy="35417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98440202-C432-AAC7-B275-36025E2EAA57}"/>
              </a:ext>
            </a:extLst>
          </p:cNvPr>
          <p:cNvSpPr/>
          <p:nvPr/>
        </p:nvSpPr>
        <p:spPr>
          <a:xfrm>
            <a:off x="1689439" y="4991100"/>
            <a:ext cx="4635161" cy="35417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utoShape 6"/>
          <p:cNvSpPr/>
          <p:nvPr/>
        </p:nvSpPr>
        <p:spPr>
          <a:xfrm rot="-595342">
            <a:off x="-2811666" y="-267979"/>
            <a:ext cx="3634113" cy="11469732"/>
          </a:xfrm>
          <a:prstGeom prst="rect">
            <a:avLst/>
          </a:prstGeom>
          <a:solidFill>
            <a:srgbClr val="7030A0"/>
          </a:solidFill>
        </p:spPr>
        <p:txBody>
          <a:bodyPr/>
          <a:lstStyle/>
          <a:p>
            <a:endParaRPr lang="th-TH" dirty="0"/>
          </a:p>
        </p:txBody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FF0000"/>
          </a:solidFill>
        </p:spPr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752E259D-5827-45A6-9C2F-FB9F35949EEE}"/>
              </a:ext>
            </a:extLst>
          </p:cNvPr>
          <p:cNvGrpSpPr/>
          <p:nvPr/>
        </p:nvGrpSpPr>
        <p:grpSpPr>
          <a:xfrm>
            <a:off x="15887700" y="-266701"/>
            <a:ext cx="3086100" cy="3086100"/>
            <a:chOff x="15278100" y="-38100"/>
            <a:chExt cx="3086100" cy="3086100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E690C9D7-20E8-45DF-A1AC-5A4A0B25C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5278100" y="-38100"/>
              <a:ext cx="3086100" cy="3086100"/>
            </a:xfrm>
            <a:prstGeom prst="rect">
              <a:avLst/>
            </a:prstGeom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EC617654-C7B8-4546-A703-0C49DA205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5489755" y="306905"/>
              <a:ext cx="2396089" cy="2396089"/>
            </a:xfrm>
            <a:prstGeom prst="rect">
              <a:avLst/>
            </a:prstGeom>
          </p:spPr>
        </p:pic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6612A6B-7BAF-87EB-B02A-8764426F2A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254" y="8691895"/>
            <a:ext cx="2190349" cy="1288199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BCAC936E-0304-1F5A-0635-C8213AD3C061}"/>
              </a:ext>
            </a:extLst>
          </p:cNvPr>
          <p:cNvSpPr txBox="1"/>
          <p:nvPr/>
        </p:nvSpPr>
        <p:spPr>
          <a:xfrm>
            <a:off x="1202465" y="1638300"/>
            <a:ext cx="158663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กระทรวงสาธารณสุข ร่วมกับ บริษัท ไทยวาโก้ จำกัด (มหาชน) จัดกิจกรรม “โครงการแบ่งปันเพื่อเปลี่ยนแปลง” เมื่อวันที่ 19 พฤษภาคม 2566 </a:t>
            </a:r>
            <a:b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</a:b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ณ โถงชั้น 1 อาคาร 3 ตึกสำนักงานปลัดกระทรวงสาธารณสุข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 </a:t>
            </a: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766FE853-77D3-DDFA-C678-2402829F8A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067299"/>
            <a:ext cx="4635161" cy="3555939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EB2CA9D8-C57C-1E08-CFAE-DC8E752334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047" y="5081523"/>
            <a:ext cx="4723353" cy="354171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8CB0A465-960C-3ED7-479F-5DD8677C9C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067299"/>
            <a:ext cx="4636208" cy="354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2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rgbClr val="7030A0"/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FF0000"/>
          </a:solidFill>
        </p:spPr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3DDCECD-3215-4093-A1E5-BFAE36E02464}"/>
              </a:ext>
            </a:extLst>
          </p:cNvPr>
          <p:cNvSpPr txBox="1"/>
          <p:nvPr/>
        </p:nvSpPr>
        <p:spPr>
          <a:xfrm>
            <a:off x="1764526" y="1970606"/>
            <a:ext cx="11461066" cy="159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8000" b="1" dirty="0">
                <a:solidFill>
                  <a:srgbClr val="7030A0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</a:t>
            </a:r>
            <a:r>
              <a:rPr lang="th-TH" sz="23900" b="1" dirty="0">
                <a:solidFill>
                  <a:srgbClr val="7030A0"/>
                </a:solidFill>
                <a:latin typeface="RSU" panose="02000506040000020003" pitchFamily="2" charset="-34"/>
                <a:cs typeface="RSU" panose="02000506040000020003" pitchFamily="2" charset="-34"/>
              </a:rPr>
              <a:t>3</a:t>
            </a:r>
            <a:endParaRPr lang="en-US" sz="6400" b="1" dirty="0">
              <a:solidFill>
                <a:srgbClr val="7030A0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59F0FE1-D769-4007-AAD5-91CCFADABA29}"/>
              </a:ext>
            </a:extLst>
          </p:cNvPr>
          <p:cNvSpPr txBox="1"/>
          <p:nvPr/>
        </p:nvSpPr>
        <p:spPr>
          <a:xfrm>
            <a:off x="1764526" y="2957415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เรื่องเพื่อทราบ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13DBD26-6EA7-4E0F-8AC6-1BA1B1BA28C6}"/>
              </a:ext>
            </a:extLst>
          </p:cNvPr>
          <p:cNvSpPr txBox="1"/>
          <p:nvPr/>
        </p:nvSpPr>
        <p:spPr>
          <a:xfrm>
            <a:off x="1371600" y="3771900"/>
            <a:ext cx="1607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5388" indent="-1195388" algn="thaiDist">
              <a:tabLst>
                <a:tab pos="1619250" algn="l"/>
              </a:tabLst>
            </a:pPr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 </a:t>
            </a:r>
            <a:r>
              <a:rPr lang="th-TH" sz="40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3.2 	การประเมินชุมชน องค์กร อำเภอ และจังหวัดคุณธรรม ประจำปีงบประมาณ 	พ.ศ. ๒๕๖๖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752E259D-5827-45A6-9C2F-FB9F35949EEE}"/>
              </a:ext>
            </a:extLst>
          </p:cNvPr>
          <p:cNvGrpSpPr/>
          <p:nvPr/>
        </p:nvGrpSpPr>
        <p:grpSpPr>
          <a:xfrm>
            <a:off x="15278100" y="-38100"/>
            <a:ext cx="3086100" cy="3086100"/>
            <a:chOff x="15278100" y="-38100"/>
            <a:chExt cx="3086100" cy="3086100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E690C9D7-20E8-45DF-A1AC-5A4A0B25C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5278100" y="-38100"/>
              <a:ext cx="3086100" cy="3086100"/>
            </a:xfrm>
            <a:prstGeom prst="rect">
              <a:avLst/>
            </a:prstGeom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EC617654-C7B8-4546-A703-0C49DA205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5489755" y="306905"/>
              <a:ext cx="2396089" cy="2396089"/>
            </a:xfrm>
            <a:prstGeom prst="rect">
              <a:avLst/>
            </a:prstGeom>
          </p:spPr>
        </p:pic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A909FE2-B373-001C-E6EB-0FEF3F84D4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254" y="8691895"/>
            <a:ext cx="2190349" cy="1288199"/>
          </a:xfrm>
          <a:prstGeom prst="rect">
            <a:avLst/>
          </a:prstGeom>
        </p:spPr>
      </p:pic>
      <p:pic>
        <p:nvPicPr>
          <p:cNvPr id="4" name="รูปภาพ 3">
            <a:hlinkClick r:id="rId7" action="ppaction://hlinkfile"/>
            <a:extLst>
              <a:ext uri="{FF2B5EF4-FFF2-40B4-BE49-F238E27FC236}">
                <a16:creationId xmlns:a16="http://schemas.microsoft.com/office/drawing/2014/main" id="{B665C20B-4CF1-5F43-4D39-B9458E5AAF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7" y="8898977"/>
            <a:ext cx="1081117" cy="10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7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rgbClr val="7030A0"/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FF0000"/>
          </a:solidFill>
        </p:spPr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3DDCECD-3215-4093-A1E5-BFAE36E02464}"/>
              </a:ext>
            </a:extLst>
          </p:cNvPr>
          <p:cNvSpPr txBox="1"/>
          <p:nvPr/>
        </p:nvSpPr>
        <p:spPr>
          <a:xfrm>
            <a:off x="1764526" y="1970606"/>
            <a:ext cx="11461066" cy="159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8000" b="1" dirty="0">
                <a:solidFill>
                  <a:srgbClr val="7030A0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</a:t>
            </a:r>
            <a:r>
              <a:rPr lang="th-TH" sz="23900" b="1" dirty="0">
                <a:solidFill>
                  <a:srgbClr val="7030A0"/>
                </a:solidFill>
                <a:latin typeface="RSU" panose="02000506040000020003" pitchFamily="2" charset="-34"/>
                <a:cs typeface="RSU" panose="02000506040000020003" pitchFamily="2" charset="-34"/>
              </a:rPr>
              <a:t>3</a:t>
            </a:r>
            <a:endParaRPr lang="en-US" sz="6400" b="1" dirty="0">
              <a:solidFill>
                <a:srgbClr val="7030A0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59F0FE1-D769-4007-AAD5-91CCFADABA29}"/>
              </a:ext>
            </a:extLst>
          </p:cNvPr>
          <p:cNvSpPr txBox="1"/>
          <p:nvPr/>
        </p:nvSpPr>
        <p:spPr>
          <a:xfrm>
            <a:off x="1764526" y="2957415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เรื่องเพื่อทราบ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13DBD26-6EA7-4E0F-8AC6-1BA1B1BA28C6}"/>
              </a:ext>
            </a:extLst>
          </p:cNvPr>
          <p:cNvSpPr txBox="1"/>
          <p:nvPr/>
        </p:nvSpPr>
        <p:spPr>
          <a:xfrm>
            <a:off x="1371600" y="3771900"/>
            <a:ext cx="1524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5388" indent="-1195388" algn="thaiDist">
              <a:tabLst>
                <a:tab pos="1619250" algn="l"/>
              </a:tabLst>
            </a:pPr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 </a:t>
            </a:r>
            <a:r>
              <a:rPr lang="th-TH" sz="40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3.3 	การประเมินชุมชนแนวทางการจัดงานตลาดนัดคุณธรรม (</a:t>
            </a:r>
            <a:r>
              <a:rPr lang="en-US" sz="40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MOPH Moral Market)</a:t>
            </a:r>
            <a:r>
              <a:rPr lang="th-TH" sz="40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 ปี 6 ประจำปีงบประมาณ พ.ศ. 2566 ในวันที่ 18 สิงหาคม 2566 ณ บริเวณโถง ชั้น 1 อาคาร 3 ตึกสำนักงานปลัดกระทรวงสาธารณสุข  อำเภอ และจังหวัดคุณธรรม ประจำปีงบประมาณ พ.ศ. ๒๕๖๖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752E259D-5827-45A6-9C2F-FB9F35949EEE}"/>
              </a:ext>
            </a:extLst>
          </p:cNvPr>
          <p:cNvGrpSpPr/>
          <p:nvPr/>
        </p:nvGrpSpPr>
        <p:grpSpPr>
          <a:xfrm>
            <a:off x="15278100" y="-38100"/>
            <a:ext cx="3086100" cy="3086100"/>
            <a:chOff x="15278100" y="-38100"/>
            <a:chExt cx="3086100" cy="3086100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E690C9D7-20E8-45DF-A1AC-5A4A0B25C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5278100" y="-38100"/>
              <a:ext cx="3086100" cy="3086100"/>
            </a:xfrm>
            <a:prstGeom prst="rect">
              <a:avLst/>
            </a:prstGeom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EC617654-C7B8-4546-A703-0C49DA205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5489755" y="306905"/>
              <a:ext cx="2396089" cy="2396089"/>
            </a:xfrm>
            <a:prstGeom prst="rect">
              <a:avLst/>
            </a:prstGeom>
          </p:spPr>
        </p:pic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A909FE2-B373-001C-E6EB-0FEF3F84D4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254" y="8691895"/>
            <a:ext cx="2190349" cy="1288199"/>
          </a:xfrm>
          <a:prstGeom prst="rect">
            <a:avLst/>
          </a:prstGeom>
        </p:spPr>
      </p:pic>
      <p:pic>
        <p:nvPicPr>
          <p:cNvPr id="4" name="รูปภาพ 3">
            <a:hlinkClick r:id="rId7" action="ppaction://hlinkfile"/>
            <a:extLst>
              <a:ext uri="{FF2B5EF4-FFF2-40B4-BE49-F238E27FC236}">
                <a16:creationId xmlns:a16="http://schemas.microsoft.com/office/drawing/2014/main" id="{B665C20B-4CF1-5F43-4D39-B9458E5AAF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7" y="8898977"/>
            <a:ext cx="1081117" cy="10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5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3153784" y="-39378"/>
            <a:ext cx="3634113" cy="11469732"/>
          </a:xfrm>
          <a:prstGeom prst="rect">
            <a:avLst/>
          </a:prstGeom>
          <a:solidFill>
            <a:srgbClr val="7030A0"/>
          </a:solidFill>
        </p:spPr>
      </p:sp>
      <p:sp>
        <p:nvSpPr>
          <p:cNvPr id="10" name="AutoShape 10"/>
          <p:cNvSpPr/>
          <p:nvPr/>
        </p:nvSpPr>
        <p:spPr>
          <a:xfrm rot="6100999">
            <a:off x="-1498174" y="4979218"/>
            <a:ext cx="650361" cy="3694865"/>
          </a:xfrm>
          <a:prstGeom prst="rect">
            <a:avLst/>
          </a:prstGeom>
          <a:solidFill>
            <a:srgbClr val="FF0000"/>
          </a:solidFill>
        </p:spPr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A909FE2-B373-001C-E6EB-0FEF3F84D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254" y="8691895"/>
            <a:ext cx="2190349" cy="128819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0D447FB-3472-1B18-60ED-145C7EAF4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50019"/>
            <a:ext cx="16651402" cy="842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5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rgbClr val="7030A0"/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FF0000"/>
          </a:solidFill>
        </p:spPr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FF0448E-1F45-46BA-AA96-D78F42CCBB92}"/>
              </a:ext>
            </a:extLst>
          </p:cNvPr>
          <p:cNvSpPr txBox="1"/>
          <p:nvPr/>
        </p:nvSpPr>
        <p:spPr>
          <a:xfrm>
            <a:off x="1463760" y="3238500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เรื่องอื่น ๆ 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0088B375-8712-4367-B678-56D0A9238BA7}"/>
              </a:ext>
            </a:extLst>
          </p:cNvPr>
          <p:cNvGrpSpPr/>
          <p:nvPr/>
        </p:nvGrpSpPr>
        <p:grpSpPr>
          <a:xfrm>
            <a:off x="15278100" y="-38100"/>
            <a:ext cx="3086100" cy="3086100"/>
            <a:chOff x="15278100" y="-38100"/>
            <a:chExt cx="3086100" cy="3086100"/>
          </a:xfrm>
        </p:grpSpPr>
        <p:pic>
          <p:nvPicPr>
            <p:cNvPr id="12" name="Picture 13">
              <a:extLst>
                <a:ext uri="{FF2B5EF4-FFF2-40B4-BE49-F238E27FC236}">
                  <a16:creationId xmlns:a16="http://schemas.microsoft.com/office/drawing/2014/main" id="{3E780BAE-418D-4442-BBCC-9202D7F24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5278100" y="-38100"/>
              <a:ext cx="3086100" cy="3086100"/>
            </a:xfrm>
            <a:prstGeom prst="rect">
              <a:avLst/>
            </a:prstGeom>
          </p:spPr>
        </p:pic>
        <p:pic>
          <p:nvPicPr>
            <p:cNvPr id="13" name="Picture 14">
              <a:extLst>
                <a:ext uri="{FF2B5EF4-FFF2-40B4-BE49-F238E27FC236}">
                  <a16:creationId xmlns:a16="http://schemas.microsoft.com/office/drawing/2014/main" id="{822F8C04-2EED-4D09-B400-2A281F598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5489755" y="306905"/>
              <a:ext cx="2396089" cy="2396089"/>
            </a:xfrm>
            <a:prstGeom prst="rect">
              <a:avLst/>
            </a:prstGeom>
          </p:spPr>
        </p:pic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85AE1988-D655-1185-4563-271133385D5B}"/>
              </a:ext>
            </a:extLst>
          </p:cNvPr>
          <p:cNvSpPr txBox="1"/>
          <p:nvPr/>
        </p:nvSpPr>
        <p:spPr>
          <a:xfrm>
            <a:off x="1405917" y="1887576"/>
            <a:ext cx="11461066" cy="159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8000" b="1" dirty="0">
                <a:solidFill>
                  <a:srgbClr val="7030A0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</a:t>
            </a:r>
            <a:r>
              <a:rPr lang="th-TH" sz="23900" b="1" dirty="0">
                <a:solidFill>
                  <a:srgbClr val="7030A0"/>
                </a:solidFill>
                <a:latin typeface="RSU" panose="02000506040000020003" pitchFamily="2" charset="-34"/>
                <a:cs typeface="RSU" panose="02000506040000020003" pitchFamily="2" charset="-34"/>
              </a:rPr>
              <a:t>4</a:t>
            </a:r>
            <a:endParaRPr lang="en-US" sz="6400" b="1" dirty="0">
              <a:solidFill>
                <a:srgbClr val="7030A0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19383B8-9AD5-8A10-E943-126A582622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254" y="8691895"/>
            <a:ext cx="2190349" cy="12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49696"/>
      </p:ext>
    </p:extLst>
  </p:cSld>
  <p:clrMapOvr>
    <a:masterClrMapping/>
  </p:clrMapOvr>
</p:sld>
</file>

<file path=ppt/theme/theme1.xml><?xml version="1.0" encoding="utf-8"?>
<a:theme xmlns:a="http://schemas.openxmlformats.org/drawingml/2006/main" name="เฟรม">
  <a:themeElements>
    <a:clrScheme name="เฟร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เฟรม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เฟรม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TM03457475[[fn=เฟรม]]</Template>
  <TotalTime>2190</TotalTime>
  <Words>283</Words>
  <Application>Microsoft Office PowerPoint</Application>
  <PresentationFormat>กำหนดเอง</PresentationFormat>
  <Paragraphs>25</Paragraphs>
  <Slides>10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6" baseType="lpstr">
      <vt:lpstr>RSU</vt:lpstr>
      <vt:lpstr>Wingdings 2</vt:lpstr>
      <vt:lpstr>JS Pisit</vt:lpstr>
      <vt:lpstr>Corbel</vt:lpstr>
      <vt:lpstr>Calibri</vt:lpstr>
      <vt:lpstr>เฟรม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การโฆษณา สีแดงและสีน้ำเงิน</dc:title>
  <dc:creator>jariya</dc:creator>
  <cp:lastModifiedBy>Nitat So</cp:lastModifiedBy>
  <cp:revision>318</cp:revision>
  <dcterms:created xsi:type="dcterms:W3CDTF">2006-08-16T00:00:00Z</dcterms:created>
  <dcterms:modified xsi:type="dcterms:W3CDTF">2023-06-26T10:22:08Z</dcterms:modified>
  <dc:identifier>DAEX2ubaCdY</dc:identifier>
</cp:coreProperties>
</file>