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2">
  <p:sldMasterIdLst>
    <p:sldMasterId id="2147483768" r:id="rId1"/>
  </p:sldMasterIdLst>
  <p:notesMasterIdLst>
    <p:notesMasterId r:id="rId16"/>
  </p:notesMasterIdLst>
  <p:sldIdLst>
    <p:sldId id="360" r:id="rId2"/>
    <p:sldId id="256" r:id="rId3"/>
    <p:sldId id="379" r:id="rId4"/>
    <p:sldId id="384" r:id="rId5"/>
    <p:sldId id="385" r:id="rId6"/>
    <p:sldId id="386" r:id="rId7"/>
    <p:sldId id="369" r:id="rId8"/>
    <p:sldId id="387" r:id="rId9"/>
    <p:sldId id="374" r:id="rId10"/>
    <p:sldId id="371" r:id="rId11"/>
    <p:sldId id="383" r:id="rId12"/>
    <p:sldId id="262" r:id="rId13"/>
    <p:sldId id="264" r:id="rId14"/>
    <p:sldId id="265" r:id="rId15"/>
  </p:sldIdLst>
  <p:sldSz cx="18288000" cy="10287000"/>
  <p:notesSz cx="6858000" cy="9144000"/>
  <p:embeddedFontLst>
    <p:embeddedFont>
      <p:font typeface="Corbel" panose="020B0503020204020204" pitchFamily="34" charset="0"/>
      <p:regular r:id="rId17"/>
      <p:bold r:id="rId18"/>
      <p:italic r:id="rId19"/>
      <p:boldItalic r:id="rId20"/>
    </p:embeddedFont>
    <p:embeddedFont>
      <p:font typeface="JS Pisit" panose="02000000000000000000" pitchFamily="2" charset="-34"/>
      <p:regular r:id="rId21"/>
      <p:italic r:id="rId22"/>
    </p:embeddedFont>
    <p:embeddedFont>
      <p:font typeface="RSU" panose="02000506040000020003" pitchFamily="2" charset="-34"/>
      <p:regular r:id="rId23"/>
      <p:bold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Wingdings 2" panose="05020102010507070707" pitchFamily="18" charset="2"/>
      <p:regular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ECFF"/>
    <a:srgbClr val="FFC1FF"/>
    <a:srgbClr val="FFB3FF"/>
    <a:srgbClr val="FF9BFF"/>
    <a:srgbClr val="65D7FF"/>
    <a:srgbClr val="FFE7FF"/>
    <a:srgbClr val="FFABFF"/>
    <a:srgbClr val="FF66FF"/>
    <a:srgbClr val="D2C9F7"/>
    <a:srgbClr val="4521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ไม่มีสไตล์ ไม่มี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ไม่มีสไตล์, เส้นตาราง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สไตล์สีอ่อน 2 - เน้น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E3FDE45-AF77-4B5C-9715-49D594BDF05E}" styleName="สไตล์สีอ่อน 1 - เน้น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สไตล์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สไตล์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สไตล์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สไตล์สีปานกลาง 1 - เน้น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3" autoAdjust="0"/>
    <p:restoredTop sz="94622" autoAdjust="0"/>
  </p:normalViewPr>
  <p:slideViewPr>
    <p:cSldViewPr>
      <p:cViewPr varScale="1">
        <p:scale>
          <a:sx n="55" d="100"/>
          <a:sy n="55" d="100"/>
        </p:scale>
        <p:origin x="1266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42803-645F-46DB-B57F-01468A48A1F6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13A9F-9C9D-4473-A9A6-2B0C18CDC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30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142999"/>
            <a:ext cx="13712429" cy="8001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905395" y="1142999"/>
            <a:ext cx="4387977" cy="8001002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4772" y="1947672"/>
            <a:ext cx="10972800" cy="4882896"/>
          </a:xfrm>
        </p:spPr>
        <p:txBody>
          <a:bodyPr anchor="b">
            <a:normAutofit/>
          </a:bodyPr>
          <a:lstStyle>
            <a:lvl1pPr algn="l">
              <a:defRPr sz="8850" spc="-150" baseline="0">
                <a:solidFill>
                  <a:srgbClr val="FFFFFF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0023" y="7005369"/>
            <a:ext cx="10972800" cy="1371600"/>
          </a:xfrm>
        </p:spPr>
        <p:txBody>
          <a:bodyPr anchor="t">
            <a:normAutofit/>
          </a:bodyPr>
          <a:lstStyle>
            <a:lvl1pPr marL="0" indent="0" algn="l">
              <a:buNone/>
              <a:defRPr sz="33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685800" indent="0" algn="ctr">
              <a:buNone/>
              <a:defRPr sz="3300"/>
            </a:lvl2pPr>
            <a:lvl3pPr marL="1371600" indent="0" algn="ctr">
              <a:buNone/>
              <a:defRPr sz="3300"/>
            </a:lvl3pPr>
            <a:lvl4pPr marL="2057400" indent="0" algn="ctr">
              <a:buNone/>
              <a:defRPr sz="3000"/>
            </a:lvl4pPr>
            <a:lvl5pPr marL="2743200" indent="0" algn="ctr">
              <a:buNone/>
              <a:defRPr sz="3000"/>
            </a:lvl5pPr>
            <a:lvl6pPr marL="3429000" indent="0" algn="ctr">
              <a:buNone/>
              <a:defRPr sz="3000"/>
            </a:lvl6pPr>
            <a:lvl7pPr marL="4114800" indent="0" algn="ctr">
              <a:buNone/>
              <a:defRPr sz="3000"/>
            </a:lvl7pPr>
            <a:lvl8pPr marL="4800600" indent="0" algn="ctr">
              <a:buNone/>
              <a:defRPr sz="3000"/>
            </a:lvl8pPr>
            <a:lvl9pPr marL="5486400" indent="0" algn="ctr">
              <a:buNone/>
              <a:defRPr sz="30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02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32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1500" y="1485900"/>
            <a:ext cx="4229100" cy="7429500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01868" y="1303020"/>
            <a:ext cx="10972800" cy="7680960"/>
          </a:xfrm>
        </p:spPr>
        <p:txBody>
          <a:bodyPr vert="eaVert" anchor="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522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50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1868" y="1947672"/>
            <a:ext cx="10972800" cy="4882896"/>
          </a:xfrm>
        </p:spPr>
        <p:txBody>
          <a:bodyPr anchor="b">
            <a:normAutofit/>
          </a:bodyPr>
          <a:lstStyle>
            <a:lvl1pPr>
              <a:defRPr sz="8850" b="0" spc="-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29300" y="7008876"/>
            <a:ext cx="10972800" cy="1371600"/>
          </a:xfrm>
        </p:spPr>
        <p:txBody>
          <a:bodyPr anchor="t">
            <a:normAutofit/>
          </a:bodyPr>
          <a:lstStyle>
            <a:lvl1pPr marL="0" indent="0">
              <a:buNone/>
              <a:defRPr sz="33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2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01868" y="1303020"/>
            <a:ext cx="5212080" cy="7680960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27180" y="1303020"/>
            <a:ext cx="5212080" cy="7680960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16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1868" y="1535379"/>
            <a:ext cx="5212080" cy="121158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1868" y="2896404"/>
            <a:ext cx="5212080" cy="6035040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727695" y="1535380"/>
            <a:ext cx="5212080" cy="121975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727695" y="2896404"/>
            <a:ext cx="5212080" cy="6035040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5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57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1714500"/>
            <a:ext cx="4251960" cy="3566160"/>
          </a:xfrm>
        </p:spPr>
        <p:txBody>
          <a:bodyPr anchor="b">
            <a:normAutofit/>
          </a:bodyPr>
          <a:lstStyle>
            <a:lvl1pPr>
              <a:defRPr sz="4800" b="0" baseline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1868" y="1303020"/>
            <a:ext cx="10972800" cy="7680960"/>
          </a:xfrm>
        </p:spPr>
        <p:txBody>
          <a:bodyPr/>
          <a:lstStyle>
            <a:lvl1pPr>
              <a:defRPr sz="30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4048" y="5241264"/>
            <a:ext cx="4251960" cy="3482985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100">
                <a:solidFill>
                  <a:srgbClr val="FFFFFF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86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48" y="1714500"/>
            <a:ext cx="4251960" cy="3566160"/>
          </a:xfrm>
        </p:spPr>
        <p:txBody>
          <a:bodyPr anchor="b">
            <a:normAutofit/>
          </a:bodyPr>
          <a:lstStyle>
            <a:lvl1pPr>
              <a:defRPr sz="48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55966" y="1151129"/>
            <a:ext cx="12172845" cy="7996428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4048" y="5239512"/>
            <a:ext cx="4251960" cy="3483864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2100">
                <a:solidFill>
                  <a:srgbClr val="FFFFFF"/>
                </a:solidFill>
              </a:defRPr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5248652" y="9534526"/>
            <a:ext cx="8867276" cy="54768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13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138428"/>
            <a:ext cx="5165385" cy="79964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379" y="1685756"/>
            <a:ext cx="4421223" cy="6901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7723796" y="1138428"/>
            <a:ext cx="576072" cy="799642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3902" y="1296162"/>
            <a:ext cx="10972800" cy="76809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3698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03903" y="9534526"/>
            <a:ext cx="886727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951203" y="9534526"/>
            <a:ext cx="229639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92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5400" kern="1200" spc="-9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3716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Wingdings 2" pitchFamily="18" charset="2"/>
        <a:buChar char=""/>
        <a:defRPr sz="3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1028700" indent="-274320" algn="l" defTabSz="13716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1"/>
        </a:buClr>
        <a:buFont typeface="Wingdings 2" pitchFamily="18" charset="2"/>
        <a:buChar char=""/>
        <a:defRPr sz="2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714500" indent="-274320" algn="l" defTabSz="13716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400300" indent="-274320" algn="l" defTabSz="13716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1"/>
        </a:buClr>
        <a:buFont typeface="Wingdings 2" pitchFamily="18" charset="2"/>
        <a:buChar char="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3086100" indent="-274320" algn="l" defTabSz="13716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1"/>
        </a:buClr>
        <a:buFont typeface="Wingdings 2" pitchFamily="18" charset="2"/>
        <a:buChar char="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1"/>
        </a:buClr>
        <a:buFont typeface="Wingdings 2" pitchFamily="18" charset="2"/>
        <a:buChar char="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1"/>
        </a:buClr>
        <a:buFont typeface="Wingdings 2" pitchFamily="18" charset="2"/>
        <a:buChar char="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1"/>
        </a:buClr>
        <a:buFont typeface="Wingdings 2" pitchFamily="18" charset="2"/>
        <a:buChar char="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375"/>
        </a:spcBef>
        <a:spcAft>
          <a:spcPts val="375"/>
        </a:spcAft>
        <a:buClr>
          <a:schemeClr val="accent1"/>
        </a:buClr>
        <a:buFont typeface="Wingdings 2" pitchFamily="18" charset="2"/>
        <a:buChar char="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9.sv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sv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3.emf"/><Relationship Id="rId5" Type="http://schemas.openxmlformats.org/officeDocument/2006/relationships/image" Target="../media/image11.svg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0.png"/><Relationship Id="rId9" Type="http://schemas.openxmlformats.org/officeDocument/2006/relationships/hyperlink" Target="2.&#3648;&#3629;&#3585;&#3626;&#3634;&#3619;&#3649;&#3609;&#3610;/8.&#3648;&#3629;&#3585;&#3626;&#3634;&#3619;&#3627;&#3617;&#3634;&#3618;&#3648;&#3621;&#3586;%207.pdf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9.svg"/><Relationship Id="rId7" Type="http://schemas.openxmlformats.org/officeDocument/2006/relationships/hyperlink" Target="2.&#3648;&#3629;&#3585;&#3626;&#3634;&#3619;&#3649;&#3609;&#3610;/9.%20&#3648;&#3629;&#3585;&#3626;&#3634;&#3619;%208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9.svg"/><Relationship Id="rId7" Type="http://schemas.openxmlformats.org/officeDocument/2006/relationships/hyperlink" Target="2.&#3648;&#3629;&#3585;&#3626;&#3634;&#3619;&#3649;&#3609;&#3610;/1.%20&#3648;&#3629;&#3585;&#3626;&#3634;&#3619;&#3627;&#3617;&#3634;&#3618;&#3648;&#3621;&#3586;%201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2.&#3648;&#3629;&#3585;&#3626;&#3634;&#3619;&#3649;&#3609;&#3610;/2.&#3648;&#3629;&#3585;&#3626;&#3634;&#3619;&#3627;&#3617;&#3634;&#3618;&#3648;&#3621;&#3586;%202.pdf" TargetMode="External"/><Relationship Id="rId3" Type="http://schemas.openxmlformats.org/officeDocument/2006/relationships/image" Target="../media/image9.sv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6.emf"/><Relationship Id="rId4" Type="http://schemas.openxmlformats.org/officeDocument/2006/relationships/image" Target="../media/image10.png"/><Relationship Id="rId9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hyperlink" Target="2.&#3648;&#3629;&#3585;&#3626;&#3634;&#3619;&#3649;&#3609;&#3610;/6.&#3648;&#3629;&#3585;&#3626;&#3634;&#3619;&#3627;&#3617;&#3634;&#3618;&#3648;&#3621;&#3586;%205.pdf" TargetMode="External"/><Relationship Id="rId3" Type="http://schemas.openxmlformats.org/officeDocument/2006/relationships/image" Target="../media/image9.svg"/><Relationship Id="rId7" Type="http://schemas.openxmlformats.org/officeDocument/2006/relationships/hyperlink" Target="2.&#3648;&#3629;&#3585;&#3626;&#3634;&#3619;&#3649;&#3609;&#3610;/4.&#3648;&#3629;&#3585;&#3626;&#3634;&#3619;&#3627;&#3617;&#3634;&#3618;&#3648;&#3621;&#3586;%203%20&#3626;&#3656;&#3591;&#3612;&#3621;.pdf" TargetMode="External"/><Relationship Id="rId12" Type="http://schemas.openxmlformats.org/officeDocument/2006/relationships/image" Target="../media/image18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11.svg"/><Relationship Id="rId15" Type="http://schemas.openxmlformats.org/officeDocument/2006/relationships/image" Target="../media/image19.emf"/><Relationship Id="rId10" Type="http://schemas.openxmlformats.org/officeDocument/2006/relationships/hyperlink" Target="2.&#3648;&#3629;&#3585;&#3626;&#3634;&#3619;&#3649;&#3609;&#3610;/5.&#3648;&#3629;&#3585;&#3626;&#3634;&#3619;&#3627;&#3617;&#3634;&#3618;&#3648;&#3621;&#3586;%204%20&#3612;&#3621;&#3611;&#3619;&#3632;&#3648;&#3617;&#3636;&#3609;%20(&#3611;&#3619;&#3633;&#3610;).pdf" TargetMode="External"/><Relationship Id="rId4" Type="http://schemas.openxmlformats.org/officeDocument/2006/relationships/image" Target="../media/image10.png"/><Relationship Id="rId9" Type="http://schemas.openxmlformats.org/officeDocument/2006/relationships/image" Target="../media/image17.emf"/><Relationship Id="rId1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sv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FF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BE6D2A0D-342D-4461-BDF1-3E4C85A14703}"/>
              </a:ext>
            </a:extLst>
          </p:cNvPr>
          <p:cNvSpPr txBox="1"/>
          <p:nvPr/>
        </p:nvSpPr>
        <p:spPr>
          <a:xfrm>
            <a:off x="1072788" y="862698"/>
            <a:ext cx="164973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การประชุมคณะทำงานจัดทำและขับเคลื่อน</a:t>
            </a:r>
          </a:p>
          <a:p>
            <a:pPr algn="ctr"/>
            <a:r>
              <a:rPr lang="th-TH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แผนปฏิบัติการส่งเสริมคุณธรรม</a:t>
            </a:r>
          </a:p>
          <a:p>
            <a:pPr algn="ctr"/>
            <a:r>
              <a:rPr lang="th-TH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สำนักงานปลัดกระทรวงสาธารณสุข</a:t>
            </a:r>
          </a:p>
          <a:p>
            <a:pPr algn="ctr"/>
            <a:r>
              <a:rPr lang="th-TH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ราชการบริหารส่วนกลาง</a:t>
            </a:r>
          </a:p>
          <a:p>
            <a:pPr algn="ctr"/>
            <a:r>
              <a:rPr lang="th-TH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ครั้งที่ 1/2567</a:t>
            </a:r>
          </a:p>
          <a:p>
            <a:pPr algn="ctr"/>
            <a:endParaRPr lang="th-TH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526EAEC2-BFCA-4C68-B691-FB131A19A25F}"/>
              </a:ext>
            </a:extLst>
          </p:cNvPr>
          <p:cNvSpPr txBox="1"/>
          <p:nvPr/>
        </p:nvSpPr>
        <p:spPr>
          <a:xfrm>
            <a:off x="1123950" y="6093332"/>
            <a:ext cx="160401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5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วันที่ 12 มกราคม 2567 เวลา 09.00-12.00 น.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C5E9F37C-22B9-446F-8E14-0A43CA1215F1}"/>
              </a:ext>
            </a:extLst>
          </p:cNvPr>
          <p:cNvSpPr txBox="1"/>
          <p:nvPr/>
        </p:nvSpPr>
        <p:spPr>
          <a:xfrm>
            <a:off x="1123950" y="6925697"/>
            <a:ext cx="1604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ณ ห้องประชุม 2 ชั้น 2 อาคาร 1 ตึกสำนักงานปลัดกระทรวงสาธารณสุข</a:t>
            </a: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163931B4-ED77-49D6-9712-FDBFA3F59A2E}"/>
              </a:ext>
            </a:extLst>
          </p:cNvPr>
          <p:cNvGrpSpPr/>
          <p:nvPr/>
        </p:nvGrpSpPr>
        <p:grpSpPr>
          <a:xfrm>
            <a:off x="-1388413" y="1927598"/>
            <a:ext cx="4527252" cy="4214747"/>
            <a:chOff x="-930126" y="6621537"/>
            <a:chExt cx="4527252" cy="4214747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DAF39192-3F2B-40E1-9F08-8343C9C34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57200" y="7696358"/>
              <a:ext cx="3139926" cy="3139926"/>
            </a:xfrm>
            <a:prstGeom prst="rect">
              <a:avLst/>
            </a:prstGeom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7A6E982E-67CA-4475-9258-37EDB7A05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930126" y="7696358"/>
              <a:ext cx="3139926" cy="3139926"/>
            </a:xfrm>
            <a:prstGeom prst="rect">
              <a:avLst/>
            </a:prstGeom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9AB2270E-7BAC-44BE-B1BB-2C3E06360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-682925" y="6621537"/>
              <a:ext cx="3139926" cy="3139926"/>
            </a:xfrm>
            <a:prstGeom prst="rect">
              <a:avLst/>
            </a:prstGeom>
          </p:spPr>
        </p:pic>
      </p:grpSp>
      <p:pic>
        <p:nvPicPr>
          <p:cNvPr id="12" name="Picture 5">
            <a:extLst>
              <a:ext uri="{FF2B5EF4-FFF2-40B4-BE49-F238E27FC236}">
                <a16:creationId xmlns:a16="http://schemas.microsoft.com/office/drawing/2014/main" id="{8F6CE776-CC2B-49DC-B4FA-CDAAFC08D7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2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4638" y="3784403"/>
            <a:ext cx="2233547" cy="2233547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E1339EC5-2F73-495C-BD08-BB576C57D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301390" y="5599198"/>
            <a:ext cx="680041" cy="150316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DBF66B6-9A81-3BB9-F530-2B1EC377E2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335" y="8363595"/>
            <a:ext cx="2941330" cy="172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9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rot="-595342">
            <a:off x="-2620384" y="-39378"/>
            <a:ext cx="3634113" cy="11469732"/>
          </a:xfrm>
          <a:prstGeom prst="rect">
            <a:avLst/>
          </a:prstGeom>
          <a:solidFill>
            <a:srgbClr val="7030A0"/>
          </a:solidFill>
        </p:spPr>
        <p:txBody>
          <a:bodyPr/>
          <a:lstStyle/>
          <a:p>
            <a:endParaRPr lang="th-TH"/>
          </a:p>
        </p:txBody>
      </p:sp>
      <p:sp>
        <p:nvSpPr>
          <p:cNvPr id="10" name="AutoShape 10"/>
          <p:cNvSpPr/>
          <p:nvPr/>
        </p:nvSpPr>
        <p:spPr>
          <a:xfrm rot="6100999">
            <a:off x="-1345773" y="4903021"/>
            <a:ext cx="650361" cy="3694865"/>
          </a:xfrm>
          <a:prstGeom prst="rect">
            <a:avLst/>
          </a:prstGeom>
          <a:solidFill>
            <a:srgbClr val="FF0000"/>
          </a:solidFill>
        </p:spPr>
        <p:txBody>
          <a:bodyPr/>
          <a:lstStyle/>
          <a:p>
            <a:endParaRPr lang="th-TH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C3DDCECD-3215-4093-A1E5-BFAE36E02464}"/>
              </a:ext>
            </a:extLst>
          </p:cNvPr>
          <p:cNvSpPr txBox="1"/>
          <p:nvPr/>
        </p:nvSpPr>
        <p:spPr>
          <a:xfrm>
            <a:off x="933423" y="1906623"/>
            <a:ext cx="11461066" cy="159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0"/>
              </a:lnSpc>
            </a:pPr>
            <a:r>
              <a:rPr lang="th-TH" sz="8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ระเบียบวาระที่ </a:t>
            </a:r>
            <a:r>
              <a:rPr lang="th-TH" sz="23900" b="1" dirty="0">
                <a:solidFill>
                  <a:srgbClr val="7030A0"/>
                </a:solidFill>
                <a:latin typeface="RSU" panose="02000506040000020003" pitchFamily="2" charset="-34"/>
                <a:cs typeface="RSU" panose="02000506040000020003" pitchFamily="2" charset="-34"/>
              </a:rPr>
              <a:t>3</a:t>
            </a:r>
            <a:endParaRPr lang="en-US" sz="6400" b="1" dirty="0">
              <a:solidFill>
                <a:srgbClr val="7030A0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59F0FE1-D769-4007-AAD5-91CCFADABA29}"/>
              </a:ext>
            </a:extLst>
          </p:cNvPr>
          <p:cNvSpPr txBox="1"/>
          <p:nvPr/>
        </p:nvSpPr>
        <p:spPr>
          <a:xfrm>
            <a:off x="1143000" y="2768438"/>
            <a:ext cx="8918198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th-TH" sz="4800" b="1" dirty="0">
                <a:solidFill>
                  <a:srgbClr val="193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เรื่องเพื่อทราบ</a:t>
            </a:r>
            <a:endParaRPr lang="en-US" sz="4800" b="1" dirty="0">
              <a:solidFill>
                <a:srgbClr val="193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752E259D-5827-45A6-9C2F-FB9F35949EEE}"/>
              </a:ext>
            </a:extLst>
          </p:cNvPr>
          <p:cNvGrpSpPr/>
          <p:nvPr/>
        </p:nvGrpSpPr>
        <p:grpSpPr>
          <a:xfrm>
            <a:off x="15278100" y="-38100"/>
            <a:ext cx="3086100" cy="3086100"/>
            <a:chOff x="15278100" y="-38100"/>
            <a:chExt cx="3086100" cy="3086100"/>
          </a:xfrm>
        </p:grpSpPr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E690C9D7-20E8-45DF-A1AC-5A4A0B25C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5278100" y="-38100"/>
              <a:ext cx="3086100" cy="3086100"/>
            </a:xfrm>
            <a:prstGeom prst="rect">
              <a:avLst/>
            </a:prstGeom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EC617654-C7B8-4546-A703-0C49DA205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5489755" y="306905"/>
              <a:ext cx="2396089" cy="2396089"/>
            </a:xfrm>
            <a:prstGeom prst="rect">
              <a:avLst/>
            </a:prstGeom>
          </p:spPr>
        </p:pic>
      </p:grp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0A909FE2-B373-001C-E6EB-0FEF3F84D4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254" y="8691895"/>
            <a:ext cx="2190349" cy="128819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665C20B-4CF1-5F43-4D39-B9458E5AAF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97" y="8898977"/>
            <a:ext cx="1081117" cy="1081117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F8370B6A-B3A3-4893-A067-6EAFEA356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485" y="3755050"/>
            <a:ext cx="820771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12788" algn="l"/>
                <a:tab pos="1316038" algn="l"/>
                <a:tab pos="1981200" algn="l"/>
              </a:tabLst>
            </a:pPr>
            <a:r>
              <a:rPr kumimoji="0" lang="th-TH" altLang="th-TH" sz="3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3.4	การจัดงานสมัชชาคุณธรรมแห่งชาติ </a:t>
            </a:r>
            <a:br>
              <a:rPr kumimoji="0" lang="th-TH" altLang="th-TH" sz="3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th-TH" altLang="th-TH" sz="3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ครั้งที่ 13 ภายใต้แนวคิด </a:t>
            </a:r>
            <a:br>
              <a:rPr kumimoji="0" lang="th-TH" altLang="th-TH" sz="3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th-TH" altLang="th-TH" sz="3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“</a:t>
            </a:r>
            <a:r>
              <a:rPr kumimoji="0" lang="en-GB" altLang="th-TH" sz="3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Moral Touchable : </a:t>
            </a:r>
            <a:r>
              <a:rPr kumimoji="0" lang="th-TH" altLang="th-TH" sz="3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คุณธรรมสัมผัสได้	สังคมไทยเป็นสุขอย่างยั่งยืน”</a:t>
            </a:r>
            <a:r>
              <a:rPr kumimoji="0" lang="th-TH" altLang="th-TH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7184736F-B5AA-A770-ABB7-0335182FAB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787683"/>
            <a:ext cx="60579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14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BB8E62ED-E921-1F18-0971-03D4E6FD27C0}"/>
              </a:ext>
            </a:extLst>
          </p:cNvPr>
          <p:cNvSpPr/>
          <p:nvPr/>
        </p:nvSpPr>
        <p:spPr>
          <a:xfrm>
            <a:off x="7620000" y="2400300"/>
            <a:ext cx="9498890" cy="6742962"/>
          </a:xfrm>
          <a:prstGeom prst="rect">
            <a:avLst/>
          </a:prstGeom>
          <a:solidFill>
            <a:srgbClr val="D2C9F7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AutoShape 6"/>
          <p:cNvSpPr/>
          <p:nvPr/>
        </p:nvSpPr>
        <p:spPr>
          <a:xfrm rot="-595342">
            <a:off x="-2620384" y="-39378"/>
            <a:ext cx="3634113" cy="11469732"/>
          </a:xfrm>
          <a:prstGeom prst="rect">
            <a:avLst/>
          </a:prstGeom>
          <a:solidFill>
            <a:srgbClr val="7030A0"/>
          </a:solidFill>
        </p:spPr>
        <p:txBody>
          <a:bodyPr/>
          <a:lstStyle/>
          <a:p>
            <a:endParaRPr lang="th-TH"/>
          </a:p>
        </p:txBody>
      </p:sp>
      <p:sp>
        <p:nvSpPr>
          <p:cNvPr id="10" name="AutoShape 10"/>
          <p:cNvSpPr/>
          <p:nvPr/>
        </p:nvSpPr>
        <p:spPr>
          <a:xfrm rot="6100999">
            <a:off x="-1345773" y="4903021"/>
            <a:ext cx="650361" cy="3694865"/>
          </a:xfrm>
          <a:prstGeom prst="rect">
            <a:avLst/>
          </a:prstGeom>
          <a:solidFill>
            <a:srgbClr val="FF0000"/>
          </a:solidFill>
        </p:spPr>
        <p:txBody>
          <a:bodyPr/>
          <a:lstStyle/>
          <a:p>
            <a:endParaRPr lang="th-TH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C3DDCECD-3215-4093-A1E5-BFAE36E02464}"/>
              </a:ext>
            </a:extLst>
          </p:cNvPr>
          <p:cNvSpPr txBox="1"/>
          <p:nvPr/>
        </p:nvSpPr>
        <p:spPr>
          <a:xfrm>
            <a:off x="933423" y="1906623"/>
            <a:ext cx="11461066" cy="159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0"/>
              </a:lnSpc>
            </a:pPr>
            <a:r>
              <a:rPr lang="th-TH" sz="8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ระเบียบวาระที่ </a:t>
            </a:r>
            <a:r>
              <a:rPr lang="th-TH" sz="23900" b="1" dirty="0">
                <a:solidFill>
                  <a:srgbClr val="7030A0"/>
                </a:solidFill>
                <a:latin typeface="RSU" panose="02000506040000020003" pitchFamily="2" charset="-34"/>
                <a:cs typeface="RSU" panose="02000506040000020003" pitchFamily="2" charset="-34"/>
              </a:rPr>
              <a:t>3</a:t>
            </a:r>
            <a:endParaRPr lang="en-US" sz="6400" b="1" dirty="0">
              <a:solidFill>
                <a:srgbClr val="7030A0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59F0FE1-D769-4007-AAD5-91CCFADABA29}"/>
              </a:ext>
            </a:extLst>
          </p:cNvPr>
          <p:cNvSpPr txBox="1"/>
          <p:nvPr/>
        </p:nvSpPr>
        <p:spPr>
          <a:xfrm>
            <a:off x="1143000" y="2768438"/>
            <a:ext cx="8918198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th-TH" sz="4800" b="1" dirty="0">
                <a:solidFill>
                  <a:srgbClr val="193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เรื่องเพื่อทราบ (ต่อ)</a:t>
            </a:r>
            <a:endParaRPr lang="en-US" sz="4800" b="1" dirty="0">
              <a:solidFill>
                <a:srgbClr val="193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752E259D-5827-45A6-9C2F-FB9F35949EEE}"/>
              </a:ext>
            </a:extLst>
          </p:cNvPr>
          <p:cNvGrpSpPr/>
          <p:nvPr/>
        </p:nvGrpSpPr>
        <p:grpSpPr>
          <a:xfrm>
            <a:off x="15278100" y="-38100"/>
            <a:ext cx="3086100" cy="3086100"/>
            <a:chOff x="15278100" y="-38100"/>
            <a:chExt cx="3086100" cy="3086100"/>
          </a:xfrm>
        </p:grpSpPr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E690C9D7-20E8-45DF-A1AC-5A4A0B25C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5278100" y="-38100"/>
              <a:ext cx="3086100" cy="3086100"/>
            </a:xfrm>
            <a:prstGeom prst="rect">
              <a:avLst/>
            </a:prstGeom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EC617654-C7B8-4546-A703-0C49DA205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5489755" y="306905"/>
              <a:ext cx="2396089" cy="2396089"/>
            </a:xfrm>
            <a:prstGeom prst="rect">
              <a:avLst/>
            </a:prstGeom>
          </p:spPr>
        </p:pic>
      </p:grp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0A909FE2-B373-001C-E6EB-0FEF3F84D4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254" y="8691895"/>
            <a:ext cx="2190349" cy="128819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665C20B-4CF1-5F43-4D39-B9458E5AAF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97" y="8898977"/>
            <a:ext cx="1081117" cy="1081117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F8370B6A-B3A3-4893-A067-6EAFEA356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110" y="4361182"/>
            <a:ext cx="6057900" cy="315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712788" algn="l"/>
                <a:tab pos="1316038" algn="l"/>
                <a:tab pos="1981200" algn="l"/>
              </a:tabLst>
            </a:pPr>
            <a:r>
              <a:rPr kumimoji="0" lang="th-TH" altLang="th-TH" sz="4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เกียรติบัตร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712788" algn="l"/>
                <a:tab pos="1316038" algn="l"/>
                <a:tab pos="1981200" algn="l"/>
              </a:tabLst>
            </a:pPr>
            <a:r>
              <a:rPr kumimoji="0" lang="th-TH" altLang="th-TH" sz="4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การส่งเสริม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712788" algn="l"/>
                <a:tab pos="1316038" algn="l"/>
                <a:tab pos="1981200" algn="l"/>
              </a:tabLst>
            </a:pPr>
            <a:r>
              <a:rPr kumimoji="0" lang="th-TH" altLang="th-TH" sz="4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ระบบเครดิตทางสังคม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>
                <a:tab pos="712788" algn="l"/>
                <a:tab pos="1316038" algn="l"/>
                <a:tab pos="1981200" algn="l"/>
              </a:tabLst>
            </a:pPr>
            <a:r>
              <a:rPr kumimoji="0" lang="th-TH" altLang="th-TH" sz="4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kumimoji="0" lang="en-GB" altLang="th-TH" sz="4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Moral Credit)</a:t>
            </a:r>
            <a:r>
              <a:rPr kumimoji="0" lang="th-TH" altLang="th-TH" sz="4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5115AF33-06BD-861E-B839-B57BA3E10C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04545" y="1251085"/>
            <a:ext cx="6386306" cy="9023234"/>
          </a:xfrm>
          <a:prstGeom prst="rect">
            <a:avLst/>
          </a:prstGeom>
          <a:effectLst>
            <a:softEdge rad="0"/>
          </a:effectLst>
        </p:spPr>
      </p:pic>
      <p:graphicFrame>
        <p:nvGraphicFramePr>
          <p:cNvPr id="3" name="วัตถุ 2">
            <a:hlinkClick r:id="rId9" action="ppaction://hlinkfile"/>
            <a:extLst>
              <a:ext uri="{FF2B5EF4-FFF2-40B4-BE49-F238E27FC236}">
                <a16:creationId xmlns:a16="http://schemas.microsoft.com/office/drawing/2014/main" id="{E18072C9-D630-8C89-921B-F445388099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4988106"/>
              </p:ext>
            </p:extLst>
          </p:nvPr>
        </p:nvGraphicFramePr>
        <p:xfrm>
          <a:off x="4464695" y="7859729"/>
          <a:ext cx="1972540" cy="1664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10" imgW="914400" imgH="771525" progId="Acrobat.Document.11">
                  <p:embed/>
                </p:oleObj>
              </mc:Choice>
              <mc:Fallback>
                <p:oleObj name="Acrobat Document" showAsIcon="1" r:id="rId10" imgW="914400" imgH="77152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64695" y="7859729"/>
                        <a:ext cx="1972540" cy="1664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9953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rot="-595342">
            <a:off x="-2620384" y="-39378"/>
            <a:ext cx="3634113" cy="11469732"/>
          </a:xfrm>
          <a:prstGeom prst="rect">
            <a:avLst/>
          </a:prstGeom>
          <a:solidFill>
            <a:srgbClr val="7030A0"/>
          </a:solidFill>
        </p:spPr>
        <p:txBody>
          <a:bodyPr/>
          <a:lstStyle/>
          <a:p>
            <a:endParaRPr lang="th-TH"/>
          </a:p>
        </p:txBody>
      </p:sp>
      <p:sp>
        <p:nvSpPr>
          <p:cNvPr id="10" name="AutoShape 10"/>
          <p:cNvSpPr/>
          <p:nvPr/>
        </p:nvSpPr>
        <p:spPr>
          <a:xfrm rot="6100999">
            <a:off x="-1345773" y="4903021"/>
            <a:ext cx="650361" cy="3694865"/>
          </a:xfrm>
          <a:prstGeom prst="rect">
            <a:avLst/>
          </a:prstGeom>
          <a:solidFill>
            <a:srgbClr val="FF0000"/>
          </a:solidFill>
        </p:spPr>
        <p:txBody>
          <a:bodyPr/>
          <a:lstStyle/>
          <a:p>
            <a:endParaRPr lang="th-TH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C3DDCECD-3215-4093-A1E5-BFAE36E02464}"/>
              </a:ext>
            </a:extLst>
          </p:cNvPr>
          <p:cNvSpPr txBox="1"/>
          <p:nvPr/>
        </p:nvSpPr>
        <p:spPr>
          <a:xfrm>
            <a:off x="1764526" y="1970606"/>
            <a:ext cx="11461066" cy="114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0"/>
              </a:lnSpc>
            </a:pPr>
            <a:r>
              <a:rPr lang="th-TH" sz="8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ระเบียบวาระที่ </a:t>
            </a:r>
            <a:r>
              <a:rPr lang="th-TH" sz="18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180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59F0FE1-D769-4007-AAD5-91CCFADABA29}"/>
              </a:ext>
            </a:extLst>
          </p:cNvPr>
          <p:cNvSpPr txBox="1"/>
          <p:nvPr/>
        </p:nvSpPr>
        <p:spPr>
          <a:xfrm>
            <a:off x="1793834" y="3140827"/>
            <a:ext cx="8918198" cy="53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th-TH" sz="6000" b="1" dirty="0">
                <a:solidFill>
                  <a:srgbClr val="193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เรื่องเพื่อทราบ</a:t>
            </a:r>
            <a:endParaRPr lang="en-US" sz="6000" b="1" dirty="0">
              <a:solidFill>
                <a:srgbClr val="193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B13DBD26-6EA7-4E0F-8AC6-1BA1B1BA28C6}"/>
              </a:ext>
            </a:extLst>
          </p:cNvPr>
          <p:cNvSpPr txBox="1"/>
          <p:nvPr/>
        </p:nvSpPr>
        <p:spPr>
          <a:xfrm>
            <a:off x="1371600" y="4035450"/>
            <a:ext cx="14859000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30350" indent="-1530350">
              <a:tabLst>
                <a:tab pos="1530350" algn="l"/>
              </a:tabLst>
            </a:pPr>
            <a:r>
              <a:rPr lang="th-TH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Pisit" panose="02000000000000000000" pitchFamily="2" charset="-34"/>
                <a:ea typeface="Calibri" panose="020F0502020204030204" pitchFamily="34" charset="0"/>
                <a:cs typeface="JS Pisit" panose="02000000000000000000" pitchFamily="2" charset="-34"/>
              </a:rPr>
              <a:t> </a:t>
            </a:r>
            <a:r>
              <a:rPr lang="th-TH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3.5	สรุปการดำเนินงานเป็นองค์กรคุณธรรมต้นแบบ ของหน่วยงานในสังกัดสำนักงานปลัดกระทรวงสาธารณสุข 	ราชการบริหารส่วนกลาง ประจำปีงบประมาณ พ.ศ. 2567</a:t>
            </a:r>
            <a:r>
              <a:rPr lang="en-US" sz="5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1195388" indent="-1195388">
              <a:lnSpc>
                <a:spcPct val="115000"/>
              </a:lnSpc>
              <a:tabLst>
                <a:tab pos="1619250" algn="l"/>
              </a:tabLst>
            </a:pP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752E259D-5827-45A6-9C2F-FB9F35949EEE}"/>
              </a:ext>
            </a:extLst>
          </p:cNvPr>
          <p:cNvGrpSpPr/>
          <p:nvPr/>
        </p:nvGrpSpPr>
        <p:grpSpPr>
          <a:xfrm>
            <a:off x="15278100" y="-38100"/>
            <a:ext cx="3086100" cy="3086100"/>
            <a:chOff x="15278100" y="-38100"/>
            <a:chExt cx="3086100" cy="3086100"/>
          </a:xfrm>
        </p:grpSpPr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E690C9D7-20E8-45DF-A1AC-5A4A0B25C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5278100" y="-38100"/>
              <a:ext cx="3086100" cy="3086100"/>
            </a:xfrm>
            <a:prstGeom prst="rect">
              <a:avLst/>
            </a:prstGeom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EC617654-C7B8-4546-A703-0C49DA205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5489755" y="306905"/>
              <a:ext cx="2396089" cy="2396089"/>
            </a:xfrm>
            <a:prstGeom prst="rect">
              <a:avLst/>
            </a:prstGeom>
          </p:spPr>
        </p:pic>
      </p:grp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E4EAD83-2BA0-1F07-0F41-5866A0A7AE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116" y="8420101"/>
            <a:ext cx="2652487" cy="1559994"/>
          </a:xfrm>
          <a:prstGeom prst="rect">
            <a:avLst/>
          </a:prstGeom>
        </p:spPr>
      </p:pic>
      <p:graphicFrame>
        <p:nvGraphicFramePr>
          <p:cNvPr id="2" name="วัตถุ 1">
            <a:hlinkClick r:id="rId7" action="ppaction://hlinkfile"/>
            <a:extLst>
              <a:ext uri="{FF2B5EF4-FFF2-40B4-BE49-F238E27FC236}">
                <a16:creationId xmlns:a16="http://schemas.microsoft.com/office/drawing/2014/main" id="{9D402535-9914-6B0A-58D6-4584B58376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0310172"/>
              </p:ext>
            </p:extLst>
          </p:nvPr>
        </p:nvGraphicFramePr>
        <p:xfrm>
          <a:off x="10363200" y="7090933"/>
          <a:ext cx="1666956" cy="1406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8" imgW="914400" imgH="771525" progId="Acrobat.Document.11">
                  <p:embed/>
                </p:oleObj>
              </mc:Choice>
              <mc:Fallback>
                <p:oleObj name="Acrobat Document" showAsIcon="1" r:id="rId8" imgW="914400" imgH="77152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363200" y="7090933"/>
                        <a:ext cx="1666956" cy="14064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7321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rot="-595342">
            <a:off x="-2620384" y="-39378"/>
            <a:ext cx="3634113" cy="11469732"/>
          </a:xfrm>
          <a:prstGeom prst="rect">
            <a:avLst/>
          </a:prstGeom>
          <a:solidFill>
            <a:srgbClr val="7030A0"/>
          </a:solidFill>
        </p:spPr>
        <p:txBody>
          <a:bodyPr/>
          <a:lstStyle/>
          <a:p>
            <a:endParaRPr lang="th-TH"/>
          </a:p>
        </p:txBody>
      </p:sp>
      <p:sp>
        <p:nvSpPr>
          <p:cNvPr id="10" name="AutoShape 10"/>
          <p:cNvSpPr/>
          <p:nvPr/>
        </p:nvSpPr>
        <p:spPr>
          <a:xfrm rot="6100999">
            <a:off x="-1345773" y="4903021"/>
            <a:ext cx="650361" cy="3694865"/>
          </a:xfrm>
          <a:prstGeom prst="rect">
            <a:avLst/>
          </a:prstGeom>
          <a:solidFill>
            <a:srgbClr val="FF0000"/>
          </a:solidFill>
        </p:spPr>
        <p:txBody>
          <a:bodyPr/>
          <a:lstStyle/>
          <a:p>
            <a:endParaRPr lang="th-TH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8FF0448E-1F45-46BA-AA96-D78F42CCBB92}"/>
              </a:ext>
            </a:extLst>
          </p:cNvPr>
          <p:cNvSpPr txBox="1"/>
          <p:nvPr/>
        </p:nvSpPr>
        <p:spPr>
          <a:xfrm>
            <a:off x="1463760" y="3238500"/>
            <a:ext cx="8918198" cy="53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th-TH" sz="6000" b="1" dirty="0">
                <a:solidFill>
                  <a:srgbClr val="193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เรื่องอื่น ๆ </a:t>
            </a:r>
            <a:endParaRPr lang="en-US" sz="6000" b="1" dirty="0">
              <a:solidFill>
                <a:srgbClr val="193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0088B375-8712-4367-B678-56D0A9238BA7}"/>
              </a:ext>
            </a:extLst>
          </p:cNvPr>
          <p:cNvGrpSpPr/>
          <p:nvPr/>
        </p:nvGrpSpPr>
        <p:grpSpPr>
          <a:xfrm>
            <a:off x="15278100" y="-38100"/>
            <a:ext cx="3086100" cy="3086100"/>
            <a:chOff x="15278100" y="-38100"/>
            <a:chExt cx="3086100" cy="3086100"/>
          </a:xfrm>
        </p:grpSpPr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3E780BAE-418D-4442-BBCC-9202D7F24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5278100" y="-38100"/>
              <a:ext cx="3086100" cy="3086100"/>
            </a:xfrm>
            <a:prstGeom prst="rect">
              <a:avLst/>
            </a:prstGeom>
          </p:spPr>
        </p:pic>
        <p:pic>
          <p:nvPicPr>
            <p:cNvPr id="13" name="Picture 14">
              <a:extLst>
                <a:ext uri="{FF2B5EF4-FFF2-40B4-BE49-F238E27FC236}">
                  <a16:creationId xmlns:a16="http://schemas.microsoft.com/office/drawing/2014/main" id="{822F8C04-2EED-4D09-B400-2A281F598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5489755" y="306905"/>
              <a:ext cx="2396089" cy="2396089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5AE1988-D655-1185-4563-271133385D5B}"/>
              </a:ext>
            </a:extLst>
          </p:cNvPr>
          <p:cNvSpPr txBox="1"/>
          <p:nvPr/>
        </p:nvSpPr>
        <p:spPr>
          <a:xfrm>
            <a:off x="1405917" y="1887576"/>
            <a:ext cx="11461066" cy="114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0"/>
              </a:lnSpc>
            </a:pPr>
            <a:r>
              <a:rPr lang="th-TH" sz="8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ระเบียบวาระที่ </a:t>
            </a:r>
            <a:r>
              <a:rPr lang="th-TH" sz="18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en-US" sz="180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19383B8-9AD5-8A10-E943-126A582622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254" y="8691895"/>
            <a:ext cx="2190349" cy="128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49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E4E2DFAB-AD4B-4DA2-98DE-B1CB8386B3AC}"/>
              </a:ext>
            </a:extLst>
          </p:cNvPr>
          <p:cNvSpPr txBox="1"/>
          <p:nvPr/>
        </p:nvSpPr>
        <p:spPr>
          <a:xfrm>
            <a:off x="5340528" y="8039100"/>
            <a:ext cx="7606943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40"/>
              </a:lnSpc>
            </a:pPr>
            <a:r>
              <a:rPr lang="th-TH" sz="5400" b="1" dirty="0">
                <a:latin typeface="RSU" panose="02000506040000020003" pitchFamily="2" charset="-34"/>
                <a:cs typeface="RSU" panose="02000506040000020003" pitchFamily="2" charset="-34"/>
              </a:rPr>
              <a:t>ศูนย์ปฏิบัติการต่อต้านการทุจริต กระทรวงสาธารณสุข</a:t>
            </a:r>
            <a:endParaRPr lang="en-US" sz="5400" b="1" dirty="0"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DDB7B9A6-C4E1-57FF-14F5-E08AC8D0F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26" y="1181100"/>
            <a:ext cx="5007548" cy="651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70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rot="-595342">
            <a:off x="-2620384" y="-39378"/>
            <a:ext cx="3634113" cy="11469732"/>
          </a:xfrm>
          <a:prstGeom prst="rect">
            <a:avLst/>
          </a:prstGeom>
          <a:solidFill>
            <a:srgbClr val="7030A0"/>
          </a:solidFill>
        </p:spPr>
        <p:txBody>
          <a:bodyPr/>
          <a:lstStyle/>
          <a:p>
            <a:endParaRPr lang="th-TH"/>
          </a:p>
        </p:txBody>
      </p:sp>
      <p:sp>
        <p:nvSpPr>
          <p:cNvPr id="10" name="AutoShape 10"/>
          <p:cNvSpPr/>
          <p:nvPr/>
        </p:nvSpPr>
        <p:spPr>
          <a:xfrm rot="6100999">
            <a:off x="-1345773" y="4903021"/>
            <a:ext cx="650361" cy="3694865"/>
          </a:xfrm>
          <a:prstGeom prst="rect">
            <a:avLst/>
          </a:prstGeom>
          <a:solidFill>
            <a:srgbClr val="FF0000"/>
          </a:solidFill>
        </p:spPr>
        <p:txBody>
          <a:bodyPr/>
          <a:lstStyle/>
          <a:p>
            <a:endParaRPr lang="th-TH"/>
          </a:p>
        </p:txBody>
      </p:sp>
      <p:grpSp>
        <p:nvGrpSpPr>
          <p:cNvPr id="15" name="Group 2">
            <a:extLst>
              <a:ext uri="{FF2B5EF4-FFF2-40B4-BE49-F238E27FC236}">
                <a16:creationId xmlns:a16="http://schemas.microsoft.com/office/drawing/2014/main" id="{93E721BF-D5D3-4837-9A8A-1E736ADB66B7}"/>
              </a:ext>
            </a:extLst>
          </p:cNvPr>
          <p:cNvGrpSpPr/>
          <p:nvPr/>
        </p:nvGrpSpPr>
        <p:grpSpPr>
          <a:xfrm>
            <a:off x="1600200" y="1432754"/>
            <a:ext cx="8918198" cy="1876136"/>
            <a:chOff x="-3584199" y="-841066"/>
            <a:chExt cx="11890931" cy="2501516"/>
          </a:xfrm>
        </p:grpSpPr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51ED2CE9-419A-4C2D-A924-D9E18EEF57F4}"/>
                </a:ext>
              </a:extLst>
            </p:cNvPr>
            <p:cNvSpPr txBox="1"/>
            <p:nvPr/>
          </p:nvSpPr>
          <p:spPr>
            <a:xfrm>
              <a:off x="-3584199" y="-841066"/>
              <a:ext cx="11890931" cy="17605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800"/>
                </a:lnSpc>
              </a:pPr>
              <a:r>
                <a:rPr lang="th-TH" sz="80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ระเบียบวาระที่ </a:t>
              </a:r>
              <a:r>
                <a:rPr lang="th-TH" sz="18000" b="1" dirty="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18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4">
              <a:extLst>
                <a:ext uri="{FF2B5EF4-FFF2-40B4-BE49-F238E27FC236}">
                  <a16:creationId xmlns:a16="http://schemas.microsoft.com/office/drawing/2014/main" id="{6EDE04B2-F62C-4632-B71C-913FFAB8D245}"/>
                </a:ext>
              </a:extLst>
            </p:cNvPr>
            <p:cNvSpPr txBox="1"/>
            <p:nvPr/>
          </p:nvSpPr>
          <p:spPr>
            <a:xfrm>
              <a:off x="-3584199" y="993600"/>
              <a:ext cx="11890931" cy="66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r>
                <a:rPr lang="th-TH" sz="4500" b="1" dirty="0">
                  <a:solidFill>
                    <a:srgbClr val="193C36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เรื่องประธานแจ้งให้ที่ประชุมทราบ</a:t>
              </a:r>
              <a:endParaRPr lang="en-US" sz="4500" b="1" dirty="0">
                <a:solidFill>
                  <a:srgbClr val="193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100875DA-20E0-44BD-89E5-B9504BB0CEEF}"/>
              </a:ext>
            </a:extLst>
          </p:cNvPr>
          <p:cNvGrpSpPr/>
          <p:nvPr/>
        </p:nvGrpSpPr>
        <p:grpSpPr>
          <a:xfrm>
            <a:off x="15278100" y="-38100"/>
            <a:ext cx="3086100" cy="3086100"/>
            <a:chOff x="15278100" y="-38100"/>
            <a:chExt cx="3086100" cy="3086100"/>
          </a:xfrm>
        </p:grpSpPr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6A04FC3B-1E69-4617-86F3-6A99C29BF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5278100" y="-38100"/>
              <a:ext cx="3086100" cy="3086100"/>
            </a:xfrm>
            <a:prstGeom prst="rect">
              <a:avLst/>
            </a:prstGeom>
          </p:spPr>
        </p:pic>
        <p:pic>
          <p:nvPicPr>
            <p:cNvPr id="11" name="Picture 14">
              <a:extLst>
                <a:ext uri="{FF2B5EF4-FFF2-40B4-BE49-F238E27FC236}">
                  <a16:creationId xmlns:a16="http://schemas.microsoft.com/office/drawing/2014/main" id="{CD76D713-C772-40C1-9BD8-E6CC3C257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5489755" y="306905"/>
              <a:ext cx="2396089" cy="2396089"/>
            </a:xfrm>
            <a:prstGeom prst="rect">
              <a:avLst/>
            </a:prstGeom>
          </p:spPr>
        </p:pic>
      </p:grp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35656D8B-B22F-7E1B-8F61-DA79B78C7B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116" y="8420101"/>
            <a:ext cx="2652487" cy="155999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rot="-595342">
            <a:off x="-2620384" y="-39378"/>
            <a:ext cx="3634113" cy="11469732"/>
          </a:xfrm>
          <a:prstGeom prst="rect">
            <a:avLst/>
          </a:prstGeom>
          <a:solidFill>
            <a:srgbClr val="7030A0"/>
          </a:solidFill>
        </p:spPr>
        <p:txBody>
          <a:bodyPr/>
          <a:lstStyle/>
          <a:p>
            <a:endParaRPr lang="th-TH"/>
          </a:p>
        </p:txBody>
      </p:sp>
      <p:sp>
        <p:nvSpPr>
          <p:cNvPr id="10" name="AutoShape 10"/>
          <p:cNvSpPr/>
          <p:nvPr/>
        </p:nvSpPr>
        <p:spPr>
          <a:xfrm rot="6100999">
            <a:off x="-1345773" y="4903021"/>
            <a:ext cx="650361" cy="3694865"/>
          </a:xfrm>
          <a:prstGeom prst="rect">
            <a:avLst/>
          </a:prstGeom>
          <a:solidFill>
            <a:srgbClr val="FF0000"/>
          </a:solidFill>
        </p:spPr>
        <p:txBody>
          <a:bodyPr/>
          <a:lstStyle/>
          <a:p>
            <a:endParaRPr lang="th-TH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BD2E221-203A-4363-A490-0228103A751F}"/>
              </a:ext>
            </a:extLst>
          </p:cNvPr>
          <p:cNvSpPr txBox="1"/>
          <p:nvPr/>
        </p:nvSpPr>
        <p:spPr>
          <a:xfrm>
            <a:off x="1903997" y="1639231"/>
            <a:ext cx="11461066" cy="1147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0"/>
              </a:lnSpc>
            </a:pPr>
            <a:r>
              <a:rPr lang="th-TH" sz="8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ระเบียบวาระที่</a:t>
            </a:r>
            <a:r>
              <a:rPr lang="th-TH" sz="18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  <a:endParaRPr lang="en-US" sz="180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8FEDFC4E-34C5-4B51-96C9-92CF69D3DE15}"/>
              </a:ext>
            </a:extLst>
          </p:cNvPr>
          <p:cNvSpPr txBox="1"/>
          <p:nvPr/>
        </p:nvSpPr>
        <p:spPr>
          <a:xfrm>
            <a:off x="1868827" y="2834976"/>
            <a:ext cx="8918198" cy="506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th-TH" sz="5000" b="1" dirty="0">
                <a:solidFill>
                  <a:srgbClr val="193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เรื่องรับรองรายงานการประชุม</a:t>
            </a:r>
            <a:endParaRPr lang="en-US" sz="5000" b="1" dirty="0">
              <a:solidFill>
                <a:srgbClr val="193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BD8D1377-4252-4295-BB6C-300B4496F6ED}"/>
              </a:ext>
            </a:extLst>
          </p:cNvPr>
          <p:cNvSpPr txBox="1"/>
          <p:nvPr/>
        </p:nvSpPr>
        <p:spPr>
          <a:xfrm>
            <a:off x="2878669" y="3747904"/>
            <a:ext cx="13580532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spcBef>
                <a:spcPts val="600"/>
              </a:spcBef>
            </a:pPr>
            <a:r>
              <a:rPr lang="th-TH" sz="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รับรองรายงานการประชุมคณะทำงานจัดทำ</a:t>
            </a:r>
          </a:p>
          <a:p>
            <a:pPr algn="thaiDist">
              <a:spcBef>
                <a:spcPts val="600"/>
              </a:spcBef>
            </a:pPr>
            <a:r>
              <a:rPr lang="th-TH" sz="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และขับเคลื่อนแผนปฏิบัติการส่งเสริมคุณธรรม </a:t>
            </a:r>
          </a:p>
          <a:p>
            <a:pPr algn="thaiDist">
              <a:spcBef>
                <a:spcPts val="600"/>
              </a:spcBef>
            </a:pPr>
            <a:r>
              <a:rPr lang="th-TH" sz="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สำนักงานปลัดกระทรวงสาธารณสุข ครั้งที่ 3/2566 </a:t>
            </a:r>
          </a:p>
          <a:p>
            <a:pPr algn="thaiDist">
              <a:spcBef>
                <a:spcPts val="600"/>
              </a:spcBef>
            </a:pPr>
            <a:r>
              <a:rPr lang="th-TH" sz="5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เมื่อวันที่ 21 กันยายน 2566</a:t>
            </a:r>
          </a:p>
          <a:p>
            <a:pPr algn="thaiDist"/>
            <a:endParaRPr lang="th-TH" sz="6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S Pisit" panose="02000000000000000000" pitchFamily="2" charset="-34"/>
              <a:ea typeface="Calibri" panose="020F0502020204030204" pitchFamily="34" charset="0"/>
              <a:cs typeface="JS Pisit" panose="02000000000000000000" pitchFamily="2" charset="-34"/>
            </a:endParaRP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8DE74858-54DA-48C3-8286-B1A77DFAA32B}"/>
              </a:ext>
            </a:extLst>
          </p:cNvPr>
          <p:cNvGrpSpPr/>
          <p:nvPr/>
        </p:nvGrpSpPr>
        <p:grpSpPr>
          <a:xfrm>
            <a:off x="15278100" y="-38100"/>
            <a:ext cx="3086100" cy="3086100"/>
            <a:chOff x="15278100" y="-38100"/>
            <a:chExt cx="3086100" cy="3086100"/>
          </a:xfrm>
        </p:grpSpPr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E9F58852-B2AD-4AE1-A3E0-E2776F9A1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5278100" y="-38100"/>
              <a:ext cx="3086100" cy="3086100"/>
            </a:xfrm>
            <a:prstGeom prst="rect">
              <a:avLst/>
            </a:prstGeom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23EBC37E-7FFE-43AE-B23C-84C068C01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5489755" y="306905"/>
              <a:ext cx="2396089" cy="2396089"/>
            </a:xfrm>
            <a:prstGeom prst="rect">
              <a:avLst/>
            </a:prstGeom>
          </p:spPr>
        </p:pic>
      </p:grp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7248F33D-D9BC-315B-51BC-2C1A1EFAFB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116" y="8420101"/>
            <a:ext cx="2652487" cy="1559994"/>
          </a:xfrm>
          <a:prstGeom prst="rect">
            <a:avLst/>
          </a:prstGeom>
        </p:spPr>
      </p:pic>
      <p:graphicFrame>
        <p:nvGraphicFramePr>
          <p:cNvPr id="4" name="วัตถุ 3">
            <a:hlinkClick r:id="rId7" action="ppaction://hlinkfile"/>
            <a:extLst>
              <a:ext uri="{FF2B5EF4-FFF2-40B4-BE49-F238E27FC236}">
                <a16:creationId xmlns:a16="http://schemas.microsoft.com/office/drawing/2014/main" id="{30035F73-9CAB-F8B4-76BA-C184588C72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4776542"/>
              </p:ext>
            </p:extLst>
          </p:nvPr>
        </p:nvGraphicFramePr>
        <p:xfrm>
          <a:off x="10668000" y="6750453"/>
          <a:ext cx="2001058" cy="16883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8" imgW="914400" imgH="771525" progId="Acrobat.Document.11">
                  <p:embed/>
                </p:oleObj>
              </mc:Choice>
              <mc:Fallback>
                <p:oleObj name="Acrobat Document" showAsIcon="1" r:id="rId8" imgW="914400" imgH="77152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668000" y="6750453"/>
                        <a:ext cx="2001058" cy="16883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8901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rot="-595342">
            <a:off x="-2620384" y="-39378"/>
            <a:ext cx="3634113" cy="11469732"/>
          </a:xfrm>
          <a:prstGeom prst="rect">
            <a:avLst/>
          </a:prstGeom>
          <a:solidFill>
            <a:srgbClr val="7030A0"/>
          </a:solidFill>
        </p:spPr>
        <p:txBody>
          <a:bodyPr/>
          <a:lstStyle/>
          <a:p>
            <a:endParaRPr lang="th-TH"/>
          </a:p>
        </p:txBody>
      </p:sp>
      <p:sp>
        <p:nvSpPr>
          <p:cNvPr id="10" name="AutoShape 10"/>
          <p:cNvSpPr/>
          <p:nvPr/>
        </p:nvSpPr>
        <p:spPr>
          <a:xfrm rot="6100999">
            <a:off x="-1345773" y="4903021"/>
            <a:ext cx="650361" cy="3694865"/>
          </a:xfrm>
          <a:prstGeom prst="rect">
            <a:avLst/>
          </a:prstGeom>
          <a:solidFill>
            <a:srgbClr val="FF0000"/>
          </a:solidFill>
        </p:spPr>
        <p:txBody>
          <a:bodyPr/>
          <a:lstStyle/>
          <a:p>
            <a:endParaRPr lang="th-TH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C3DDCECD-3215-4093-A1E5-BFAE36E02464}"/>
              </a:ext>
            </a:extLst>
          </p:cNvPr>
          <p:cNvSpPr txBox="1"/>
          <p:nvPr/>
        </p:nvSpPr>
        <p:spPr>
          <a:xfrm>
            <a:off x="933423" y="1906623"/>
            <a:ext cx="11461066" cy="159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0"/>
              </a:lnSpc>
            </a:pPr>
            <a:r>
              <a:rPr lang="th-TH" sz="8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ระเบียบวาระที่ </a:t>
            </a:r>
            <a:r>
              <a:rPr lang="th-TH" sz="23900" b="1" dirty="0">
                <a:solidFill>
                  <a:srgbClr val="7030A0"/>
                </a:solidFill>
                <a:latin typeface="RSU" panose="02000506040000020003" pitchFamily="2" charset="-34"/>
                <a:cs typeface="RSU" panose="02000506040000020003" pitchFamily="2" charset="-34"/>
              </a:rPr>
              <a:t>3</a:t>
            </a:r>
            <a:endParaRPr lang="en-US" sz="6400" b="1" dirty="0">
              <a:solidFill>
                <a:srgbClr val="7030A0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59F0FE1-D769-4007-AAD5-91CCFADABA29}"/>
              </a:ext>
            </a:extLst>
          </p:cNvPr>
          <p:cNvSpPr txBox="1"/>
          <p:nvPr/>
        </p:nvSpPr>
        <p:spPr>
          <a:xfrm>
            <a:off x="1143000" y="2768438"/>
            <a:ext cx="8918198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th-TH" sz="4800" b="1" dirty="0">
                <a:solidFill>
                  <a:srgbClr val="193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เรื่องเพื่อทราบ</a:t>
            </a:r>
            <a:endParaRPr lang="en-US" sz="4800" b="1" dirty="0">
              <a:solidFill>
                <a:srgbClr val="193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752E259D-5827-45A6-9C2F-FB9F35949EEE}"/>
              </a:ext>
            </a:extLst>
          </p:cNvPr>
          <p:cNvGrpSpPr/>
          <p:nvPr/>
        </p:nvGrpSpPr>
        <p:grpSpPr>
          <a:xfrm>
            <a:off x="15278100" y="-38100"/>
            <a:ext cx="3086100" cy="3086100"/>
            <a:chOff x="15278100" y="-38100"/>
            <a:chExt cx="3086100" cy="3086100"/>
          </a:xfrm>
        </p:grpSpPr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E690C9D7-20E8-45DF-A1AC-5A4A0B25C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5278100" y="-38100"/>
              <a:ext cx="3086100" cy="3086100"/>
            </a:xfrm>
            <a:prstGeom prst="rect">
              <a:avLst/>
            </a:prstGeom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EC617654-C7B8-4546-A703-0C49DA205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5489755" y="306905"/>
              <a:ext cx="2396089" cy="2396089"/>
            </a:xfrm>
            <a:prstGeom prst="rect">
              <a:avLst/>
            </a:prstGeom>
          </p:spPr>
        </p:pic>
      </p:grp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0A909FE2-B373-001C-E6EB-0FEF3F84D4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254" y="8691895"/>
            <a:ext cx="2190349" cy="1288199"/>
          </a:xfrm>
          <a:prstGeom prst="rect">
            <a:avLst/>
          </a:prstGeom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ACDDDF9E-C6B0-5587-3BE3-79796C93B038}"/>
              </a:ext>
            </a:extLst>
          </p:cNvPr>
          <p:cNvSpPr txBox="1"/>
          <p:nvPr/>
        </p:nvSpPr>
        <p:spPr>
          <a:xfrm>
            <a:off x="1498514" y="3765991"/>
            <a:ext cx="157884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974725" algn="l"/>
              </a:tabLst>
            </a:pPr>
            <a:r>
              <a:rPr lang="th-TH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3.1 กิจกรรม </a:t>
            </a:r>
            <a:r>
              <a:rPr lang="th-TH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ชอ</a:t>
            </a:r>
            <a:r>
              <a:rPr lang="th-TH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 ชม แชร์ ของหน่วยงานในสังกัดสำนักงาน		ปลัดกระทรวงสาธารณสุข 	ราชการบริหารส่วนกลาง ประจำปี	งบประมาณ พ.ศ. 2567</a:t>
            </a:r>
          </a:p>
        </p:txBody>
      </p:sp>
    </p:spTree>
    <p:extLst>
      <p:ext uri="{BB962C8B-B14F-4D97-AF65-F5344CB8AC3E}">
        <p14:creationId xmlns:p14="http://schemas.microsoft.com/office/powerpoint/2010/main" val="2577539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DF4AA738-15F5-E208-D7B1-9465D01A4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238500"/>
            <a:ext cx="1677215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316038" algn="l"/>
                <a:tab pos="1981200" algn="l"/>
              </a:tabLst>
            </a:pPr>
            <a:r>
              <a:rPr lang="th-TH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ตารางที่ 1 </a:t>
            </a:r>
            <a:r>
              <a:rPr lang="th-TH" b="1" spc="-7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	</a:t>
            </a:r>
            <a:r>
              <a:rPr lang="th-TH" b="1" spc="-7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กิจกรรม </a:t>
            </a:r>
            <a:r>
              <a:rPr lang="th-TH" b="1" spc="-7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ชอ</a:t>
            </a:r>
            <a:r>
              <a:rPr lang="th-TH" b="1" spc="-7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 ชม แชร์ ของหน่วยงานในสังกัดสำนักงานปลัดกระทรวงสาธารณสุข </a:t>
            </a:r>
            <a:br>
              <a:rPr lang="th-TH" b="1" spc="-7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b="1" spc="-7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ราชการบริหารส่วนกลาง</a:t>
            </a:r>
            <a:endParaRPr kumimoji="0" lang="th-TH" altLang="th-TH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1" name="ตาราง 10">
            <a:extLst>
              <a:ext uri="{FF2B5EF4-FFF2-40B4-BE49-F238E27FC236}">
                <a16:creationId xmlns:a16="http://schemas.microsoft.com/office/drawing/2014/main" id="{00B76A5B-B846-8240-6878-C7D9399D0A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470262"/>
              </p:ext>
            </p:extLst>
          </p:nvPr>
        </p:nvGraphicFramePr>
        <p:xfrm>
          <a:off x="1643589" y="847534"/>
          <a:ext cx="15000821" cy="85919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1377976450"/>
                    </a:ext>
                  </a:extLst>
                </a:gridCol>
                <a:gridCol w="6046313">
                  <a:extLst>
                    <a:ext uri="{9D8B030D-6E8A-4147-A177-3AD203B41FA5}">
                      <a16:colId xmlns:a16="http://schemas.microsoft.com/office/drawing/2014/main" val="1677043364"/>
                    </a:ext>
                  </a:extLst>
                </a:gridCol>
                <a:gridCol w="1192687">
                  <a:extLst>
                    <a:ext uri="{9D8B030D-6E8A-4147-A177-3AD203B41FA5}">
                      <a16:colId xmlns:a16="http://schemas.microsoft.com/office/drawing/2014/main" val="1784349061"/>
                    </a:ext>
                  </a:extLst>
                </a:gridCol>
                <a:gridCol w="6618821">
                  <a:extLst>
                    <a:ext uri="{9D8B030D-6E8A-4147-A177-3AD203B41FA5}">
                      <a16:colId xmlns:a16="http://schemas.microsoft.com/office/drawing/2014/main" val="28212552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ลำดับ</a:t>
                      </a:r>
                      <a:endParaRPr lang="en-US" sz="25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5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หน่วยงานผู้เปิดบ้าน</a:t>
                      </a:r>
                      <a:endParaRPr lang="en-US" sz="25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en-US" sz="25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Open House</a:t>
                      </a:r>
                      <a:r>
                        <a:rPr lang="th-TH" sz="25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25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5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ลำดับ</a:t>
                      </a:r>
                      <a:endParaRPr lang="en-US" sz="25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5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หน่วยงานเข้าศึกษาดูงาน</a:t>
                      </a:r>
                      <a:endParaRPr lang="en-US" sz="25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5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(Study Tour)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25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5776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กลุ่มพัฒนาระบบบริหาร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B7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กองการต่างประเทศ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B7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577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FC1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กองกฎหมาย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FC1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en-US" sz="2500" b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สำนักงานรัฐมนตรี กระทรวงสาธารณสุข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65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2369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en-US" sz="2500" b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กองตรวจราชการ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B7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สำนักวิชาการสาธารณสุข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B7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285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FC1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กองบริหารการคลัง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FC1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กลุ่มเสริมสร้างวินัยและระบบคุณธรรม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65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2672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en-US" sz="2500" b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กองบริหารการสาธารณสุข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B7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สำนักส่งเสริมและสนับสนุนอาหารปลอดภัย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B7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4996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FC1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กองบริหารทรัพยากรบุคคล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FC1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22250" algn="l"/>
                        </a:tabLs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(1) ศูนย์สันติวิธีสาธารณสุข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(2) </a:t>
                      </a:r>
                      <a:r>
                        <a:rPr lang="th-TH" sz="2500" b="0" spc="-4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กลุ่มขับเคลื่อนการปฏิรูปประเทศ ยุทธศาสตร์ชาติ</a:t>
                      </a: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และการสร้างความสามัคคีปรองดอง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65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018325"/>
                  </a:ext>
                </a:extLst>
              </a:tr>
              <a:tr h="2660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en-US" sz="2500" b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กองยุทธศาสตร์และแผนงาน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B7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ศูนย์เทคโนโลยีสารสนเทศและการสื่อสาร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B7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3504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FC1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กองเศรษฐกิจสุขภาพและหลักประกันสุขภาพ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FC1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en-US" sz="2500" b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กองกลาง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65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243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en-US" sz="2500" b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กลุ่มตรวจสอบภายในระดับกระทรวง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B7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กองการพยาบาล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B7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0657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FC1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spc="-4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กลุ่มตรวจสอบภายใน สำนักงานปลัดกระทรวงสาธารณสุข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FC1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en-US" sz="2500" b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222250" algn="l"/>
                        </a:tabLs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(1) สำนักสารนิเทศ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(2) ศูนย์บริหารจัดการเรื่องราวร้องทุกข์ </a:t>
                      </a:r>
                      <a:b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กระทรวงสาธารณสุข	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65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55909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  <a:endParaRPr lang="en-US" sz="2500" b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สำนักงานบริหารโครงการร่วมผลิตแพทย์เพิ่ม</a:t>
                      </a:r>
                      <a:b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เพื่อชาวชนบท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FE7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B7EC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กองสาธารณสุขฉุกเฉิน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B7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875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FC1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วิทยาลัยนักบริหารสาธารณสุข</a:t>
                      </a:r>
                      <a:endParaRPr lang="en-US" sz="25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FFC1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</a:t>
                      </a:r>
                      <a:endParaRPr lang="en-US" sz="2500" b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65D7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2500" b="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สำนักสนับสนุนระบบสุขภาพปฐมภูมิ</a:t>
                      </a:r>
                      <a:endParaRPr lang="en-US" sz="2500" b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65D7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471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758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rot="-595342">
            <a:off x="-2620384" y="-39378"/>
            <a:ext cx="3634113" cy="11469732"/>
          </a:xfrm>
          <a:prstGeom prst="rect">
            <a:avLst/>
          </a:prstGeom>
          <a:solidFill>
            <a:srgbClr val="7030A0"/>
          </a:solidFill>
        </p:spPr>
        <p:txBody>
          <a:bodyPr/>
          <a:lstStyle/>
          <a:p>
            <a:endParaRPr lang="th-TH"/>
          </a:p>
        </p:txBody>
      </p:sp>
      <p:sp>
        <p:nvSpPr>
          <p:cNvPr id="10" name="AutoShape 10"/>
          <p:cNvSpPr/>
          <p:nvPr/>
        </p:nvSpPr>
        <p:spPr>
          <a:xfrm rot="6100999">
            <a:off x="-1345773" y="4903021"/>
            <a:ext cx="650361" cy="3694865"/>
          </a:xfrm>
          <a:prstGeom prst="rect">
            <a:avLst/>
          </a:prstGeom>
          <a:solidFill>
            <a:srgbClr val="FF0000"/>
          </a:solidFill>
        </p:spPr>
        <p:txBody>
          <a:bodyPr/>
          <a:lstStyle/>
          <a:p>
            <a:endParaRPr lang="th-TH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C3DDCECD-3215-4093-A1E5-BFAE36E02464}"/>
              </a:ext>
            </a:extLst>
          </p:cNvPr>
          <p:cNvSpPr txBox="1"/>
          <p:nvPr/>
        </p:nvSpPr>
        <p:spPr>
          <a:xfrm>
            <a:off x="933423" y="1906623"/>
            <a:ext cx="11461066" cy="159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0"/>
              </a:lnSpc>
            </a:pPr>
            <a:r>
              <a:rPr lang="th-TH" sz="8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ระเบียบวาระที่ </a:t>
            </a:r>
            <a:r>
              <a:rPr lang="th-TH" sz="23900" b="1" dirty="0">
                <a:solidFill>
                  <a:srgbClr val="7030A0"/>
                </a:solidFill>
                <a:latin typeface="RSU" panose="02000506040000020003" pitchFamily="2" charset="-34"/>
                <a:cs typeface="RSU" panose="02000506040000020003" pitchFamily="2" charset="-34"/>
              </a:rPr>
              <a:t>3</a:t>
            </a:r>
            <a:endParaRPr lang="en-US" sz="6400" b="1" dirty="0">
              <a:solidFill>
                <a:srgbClr val="7030A0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59F0FE1-D769-4007-AAD5-91CCFADABA29}"/>
              </a:ext>
            </a:extLst>
          </p:cNvPr>
          <p:cNvSpPr txBox="1"/>
          <p:nvPr/>
        </p:nvSpPr>
        <p:spPr>
          <a:xfrm>
            <a:off x="1143000" y="2768438"/>
            <a:ext cx="8918198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th-TH" sz="4800" b="1" dirty="0">
                <a:solidFill>
                  <a:srgbClr val="193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เรื่องเพื่อทราบ</a:t>
            </a:r>
            <a:endParaRPr lang="en-US" sz="4800" b="1" dirty="0">
              <a:solidFill>
                <a:srgbClr val="193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752E259D-5827-45A6-9C2F-FB9F35949EEE}"/>
              </a:ext>
            </a:extLst>
          </p:cNvPr>
          <p:cNvGrpSpPr/>
          <p:nvPr/>
        </p:nvGrpSpPr>
        <p:grpSpPr>
          <a:xfrm>
            <a:off x="15278100" y="-38100"/>
            <a:ext cx="3086100" cy="3086100"/>
            <a:chOff x="15278100" y="-38100"/>
            <a:chExt cx="3086100" cy="3086100"/>
          </a:xfrm>
        </p:grpSpPr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E690C9D7-20E8-45DF-A1AC-5A4A0B25C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5278100" y="-38100"/>
              <a:ext cx="3086100" cy="3086100"/>
            </a:xfrm>
            <a:prstGeom prst="rect">
              <a:avLst/>
            </a:prstGeom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EC617654-C7B8-4546-A703-0C49DA205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5489755" y="306905"/>
              <a:ext cx="2396089" cy="2396089"/>
            </a:xfrm>
            <a:prstGeom prst="rect">
              <a:avLst/>
            </a:prstGeom>
          </p:spPr>
        </p:pic>
      </p:grp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0A909FE2-B373-001C-E6EB-0FEF3F84D4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254" y="8691895"/>
            <a:ext cx="2190349" cy="1288199"/>
          </a:xfrm>
          <a:prstGeom prst="rect">
            <a:avLst/>
          </a:prstGeom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ACDDDF9E-C6B0-5587-3BE3-79796C93B038}"/>
              </a:ext>
            </a:extLst>
          </p:cNvPr>
          <p:cNvSpPr txBox="1"/>
          <p:nvPr/>
        </p:nvSpPr>
        <p:spPr>
          <a:xfrm>
            <a:off x="1767370" y="3393005"/>
            <a:ext cx="15788418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974725" algn="l"/>
              </a:tabLst>
            </a:pPr>
            <a: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ศูนย์ปฏิบัติการต่อต้านการทุจริต กระทรวงสาธารณสุข ขอให้หน่วยงานหน่วยงานผู้เปิดบ้าน (</a:t>
            </a:r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House) </a:t>
            </a:r>
            <a: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กำหนดแผนการจัดกิจกรรมดังกล่าว </a:t>
            </a:r>
            <a:b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โดยแจ้งวัน เวลา และสถานที่ในการเปิดบ้าน (</a:t>
            </a:r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House) </a:t>
            </a:r>
            <a:b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ให้ศูนย์ปฏิบัติการต่อต้านการทุจริต กระทรวงสาธารณสุข ทราบ </a:t>
            </a:r>
            <a:b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ภายในวันที่ 31 มกราคม 2567 </a:t>
            </a:r>
            <a: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ทาง </a:t>
            </a:r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google forms </a:t>
            </a:r>
            <a: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ตามลิงก์ย่อ </a:t>
            </a:r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https://moph.cc/OBv2mc0sO </a:t>
            </a:r>
            <a: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หรือรหัสคิวอาร์ (</a:t>
            </a:r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QR Code) </a:t>
            </a:r>
            <a:endParaRPr lang="th-TH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600"/>
              </a:spcBef>
              <a:tabLst>
                <a:tab pos="974725" algn="l"/>
              </a:tabLst>
            </a:pPr>
            <a:r>
              <a:rPr lang="th-TH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ได้อีกช่องทางหนึ่ง</a:t>
            </a:r>
          </a:p>
          <a:p>
            <a:pPr>
              <a:spcBef>
                <a:spcPts val="600"/>
              </a:spcBef>
              <a:tabLst>
                <a:tab pos="974725" algn="l"/>
              </a:tabLst>
            </a:pPr>
            <a:endParaRPr lang="th-TH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AC9C8AA-0CD3-B546-620E-D7C52808A5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886" y="7085387"/>
            <a:ext cx="2343614" cy="23436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367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rot="-595342">
            <a:off x="-2620384" y="-39378"/>
            <a:ext cx="3634113" cy="11469732"/>
          </a:xfrm>
          <a:prstGeom prst="rect">
            <a:avLst/>
          </a:prstGeom>
          <a:solidFill>
            <a:srgbClr val="7030A0"/>
          </a:solidFill>
        </p:spPr>
        <p:txBody>
          <a:bodyPr/>
          <a:lstStyle/>
          <a:p>
            <a:endParaRPr lang="th-TH"/>
          </a:p>
        </p:txBody>
      </p:sp>
      <p:sp>
        <p:nvSpPr>
          <p:cNvPr id="10" name="AutoShape 10"/>
          <p:cNvSpPr/>
          <p:nvPr/>
        </p:nvSpPr>
        <p:spPr>
          <a:xfrm rot="6100999">
            <a:off x="-1345773" y="4903021"/>
            <a:ext cx="650361" cy="3694865"/>
          </a:xfrm>
          <a:prstGeom prst="rect">
            <a:avLst/>
          </a:prstGeom>
          <a:solidFill>
            <a:srgbClr val="FF0000"/>
          </a:solidFill>
        </p:spPr>
        <p:txBody>
          <a:bodyPr/>
          <a:lstStyle/>
          <a:p>
            <a:endParaRPr lang="th-TH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C3DDCECD-3215-4093-A1E5-BFAE36E02464}"/>
              </a:ext>
            </a:extLst>
          </p:cNvPr>
          <p:cNvSpPr txBox="1"/>
          <p:nvPr/>
        </p:nvSpPr>
        <p:spPr>
          <a:xfrm>
            <a:off x="933423" y="1906623"/>
            <a:ext cx="11461066" cy="159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0"/>
              </a:lnSpc>
            </a:pPr>
            <a:r>
              <a:rPr lang="th-TH" sz="8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ระเบียบวาระที่ </a:t>
            </a:r>
            <a:r>
              <a:rPr lang="th-TH" sz="23900" b="1" dirty="0">
                <a:solidFill>
                  <a:srgbClr val="7030A0"/>
                </a:solidFill>
                <a:latin typeface="RSU" panose="02000506040000020003" pitchFamily="2" charset="-34"/>
                <a:cs typeface="RSU" panose="02000506040000020003" pitchFamily="2" charset="-34"/>
              </a:rPr>
              <a:t>3</a:t>
            </a:r>
            <a:endParaRPr lang="en-US" sz="6400" b="1" dirty="0">
              <a:solidFill>
                <a:srgbClr val="7030A0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59F0FE1-D769-4007-AAD5-91CCFADABA29}"/>
              </a:ext>
            </a:extLst>
          </p:cNvPr>
          <p:cNvSpPr txBox="1"/>
          <p:nvPr/>
        </p:nvSpPr>
        <p:spPr>
          <a:xfrm>
            <a:off x="1143000" y="2768438"/>
            <a:ext cx="8918198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th-TH" sz="4800" b="1" dirty="0">
                <a:solidFill>
                  <a:srgbClr val="193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เรื่องเพื่อทราบ</a:t>
            </a:r>
            <a:endParaRPr lang="en-US" sz="4800" b="1" dirty="0">
              <a:solidFill>
                <a:srgbClr val="193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752E259D-5827-45A6-9C2F-FB9F35949EEE}"/>
              </a:ext>
            </a:extLst>
          </p:cNvPr>
          <p:cNvGrpSpPr/>
          <p:nvPr/>
        </p:nvGrpSpPr>
        <p:grpSpPr>
          <a:xfrm>
            <a:off x="15278100" y="-38100"/>
            <a:ext cx="3086100" cy="3086100"/>
            <a:chOff x="15278100" y="-38100"/>
            <a:chExt cx="3086100" cy="3086100"/>
          </a:xfrm>
        </p:grpSpPr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E690C9D7-20E8-45DF-A1AC-5A4A0B25C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5278100" y="-38100"/>
              <a:ext cx="3086100" cy="3086100"/>
            </a:xfrm>
            <a:prstGeom prst="rect">
              <a:avLst/>
            </a:prstGeom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EC617654-C7B8-4546-A703-0C49DA205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5489755" y="306905"/>
              <a:ext cx="2396089" cy="2396089"/>
            </a:xfrm>
            <a:prstGeom prst="rect">
              <a:avLst/>
            </a:prstGeom>
          </p:spPr>
        </p:pic>
      </p:grp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0A909FE2-B373-001C-E6EB-0FEF3F84D4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254" y="8691895"/>
            <a:ext cx="2190349" cy="128819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665C20B-4CF1-5F43-4D39-B9458E5AAF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97" y="8898977"/>
            <a:ext cx="1081117" cy="1081117"/>
          </a:xfrm>
          <a:prstGeom prst="rect">
            <a:avLst/>
          </a:prstGeom>
        </p:spPr>
      </p:pic>
      <p:graphicFrame>
        <p:nvGraphicFramePr>
          <p:cNvPr id="3" name="ตาราง 2">
            <a:extLst>
              <a:ext uri="{FF2B5EF4-FFF2-40B4-BE49-F238E27FC236}">
                <a16:creationId xmlns:a16="http://schemas.microsoft.com/office/drawing/2014/main" id="{86DD4235-E8E8-E859-2977-77CABC1CFB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675861"/>
              </p:ext>
            </p:extLst>
          </p:nvPr>
        </p:nvGraphicFramePr>
        <p:xfrm>
          <a:off x="1773490" y="5682054"/>
          <a:ext cx="14108020" cy="35219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6740">
                  <a:extLst>
                    <a:ext uri="{9D8B030D-6E8A-4147-A177-3AD203B41FA5}">
                      <a16:colId xmlns:a16="http://schemas.microsoft.com/office/drawing/2014/main" val="3869858556"/>
                    </a:ext>
                  </a:extLst>
                </a:gridCol>
                <a:gridCol w="5599457">
                  <a:extLst>
                    <a:ext uri="{9D8B030D-6E8A-4147-A177-3AD203B41FA5}">
                      <a16:colId xmlns:a16="http://schemas.microsoft.com/office/drawing/2014/main" val="3843552039"/>
                    </a:ext>
                  </a:extLst>
                </a:gridCol>
                <a:gridCol w="3542576">
                  <a:extLst>
                    <a:ext uri="{9D8B030D-6E8A-4147-A177-3AD203B41FA5}">
                      <a16:colId xmlns:a16="http://schemas.microsoft.com/office/drawing/2014/main" val="1123654085"/>
                    </a:ext>
                  </a:extLst>
                </a:gridCol>
                <a:gridCol w="3079247">
                  <a:extLst>
                    <a:ext uri="{9D8B030D-6E8A-4147-A177-3AD203B41FA5}">
                      <a16:colId xmlns:a16="http://schemas.microsoft.com/office/drawing/2014/main" val="2445319991"/>
                    </a:ext>
                  </a:extLst>
                </a:gridCol>
              </a:tblGrid>
              <a:tr h="13278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1315720" algn="l"/>
                          <a:tab pos="1980565" algn="l"/>
                        </a:tabLst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ที่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1315720" algn="l"/>
                          <a:tab pos="1980565" algn="l"/>
                        </a:tabLst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ระดับ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1315720" algn="l"/>
                          <a:tab pos="1980565" algn="l"/>
                        </a:tabLst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จำนวน 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1315720" algn="l"/>
                          <a:tab pos="1980565" algn="l"/>
                        </a:tabLst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(หน่วยงาน)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1315720" algn="l"/>
                          <a:tab pos="1980565" algn="l"/>
                        </a:tabLst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คิดเป็น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1315720" algn="l"/>
                          <a:tab pos="1980565" algn="l"/>
                        </a:tabLst>
                      </a:pPr>
                      <a:r>
                        <a:rPr lang="th-TH" sz="28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ร้อยละ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952102"/>
                  </a:ext>
                </a:extLst>
              </a:tr>
              <a:tr h="5485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1315720" algn="l"/>
                          <a:tab pos="1980565" algn="l"/>
                        </a:tabLst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BBD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1315720" algn="l"/>
                          <a:tab pos="1980565" algn="l"/>
                        </a:tabLst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ส่งเสริมคุณธรรม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BBD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1315720" algn="l"/>
                          <a:tab pos="1980565" algn="l"/>
                        </a:tabLst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BBD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1315720" algn="l"/>
                          <a:tab pos="1980565" algn="l"/>
                        </a:tabLst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9.15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DBBD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4753332"/>
                  </a:ext>
                </a:extLst>
              </a:tr>
              <a:tr h="5485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1315720" algn="l"/>
                          <a:tab pos="1980565" algn="l"/>
                        </a:tabLst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1315720" algn="l"/>
                          <a:tab pos="1980565" algn="l"/>
                        </a:tabLst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พัฒนาคุณธรรม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1315720" algn="l"/>
                          <a:tab pos="1980565" algn="l"/>
                        </a:tabLst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1315720" algn="l"/>
                          <a:tab pos="1980565" algn="l"/>
                        </a:tabLst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9.80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449624"/>
                  </a:ext>
                </a:extLst>
              </a:tr>
              <a:tr h="54851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1315720" algn="l"/>
                          <a:tab pos="1980565" algn="l"/>
                        </a:tabLst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1315720" algn="l"/>
                          <a:tab pos="1980565" algn="l"/>
                        </a:tabLst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คุณธรรมต้นแบบ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1315720" algn="l"/>
                          <a:tab pos="1980565" algn="l"/>
                        </a:tabLst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124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1315720" algn="l"/>
                          <a:tab pos="1980565" algn="l"/>
                        </a:tabLst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81.05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F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330952"/>
                  </a:ext>
                </a:extLst>
              </a:tr>
              <a:tr h="548518">
                <a:tc>
                  <a:txBody>
                    <a:bodyPr/>
                    <a:lstStyle/>
                    <a:p>
                      <a:pPr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1315720" algn="l"/>
                          <a:tab pos="1980565" algn="l"/>
                        </a:tabLs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1315720" algn="l"/>
                          <a:tab pos="1980565" algn="l"/>
                        </a:tabLst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รวม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1315720" algn="l"/>
                          <a:tab pos="1980565" algn="l"/>
                        </a:tabLst>
                      </a:pPr>
                      <a:r>
                        <a:rPr lang="th-TH" sz="28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153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93E3FF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900430" algn="l"/>
                          <a:tab pos="1315720" algn="l"/>
                          <a:tab pos="1980565" algn="l"/>
                        </a:tabLst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solidFill>
                      <a:srgbClr val="93E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636702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F8370B6A-B3A3-4893-A067-6EAFEA3561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3490" y="4905918"/>
            <a:ext cx="151432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00113" algn="l"/>
                <a:tab pos="1316038" algn="l"/>
                <a:tab pos="19812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00113" algn="l"/>
                <a:tab pos="1316038" algn="l"/>
                <a:tab pos="1981200" algn="l"/>
              </a:tabLst>
            </a:pPr>
            <a:r>
              <a:rPr kumimoji="0" lang="th-TH" altLang="th-TH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ตารางที่ 2 ผลการประเมินองค์กรคุณธรรมในสังกัดกระทรวงสาธารณสุข จำแนกเป็น 3 ระดับ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01273FAF-CD2B-5F99-9EF7-AEF80912D88C}"/>
              </a:ext>
            </a:extLst>
          </p:cNvPr>
          <p:cNvSpPr txBox="1"/>
          <p:nvPr/>
        </p:nvSpPr>
        <p:spPr>
          <a:xfrm>
            <a:off x="969678" y="3445647"/>
            <a:ext cx="157884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974725" algn="l"/>
              </a:tabLst>
            </a:pPr>
            <a:r>
              <a:rPr lang="th-TH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3.2 ผลการประเมินชุมชน องค์กร อำเภอ และจังหวัดคุณธรรม ประจำปี	งบประมาณ พ.ศ. 2566</a:t>
            </a:r>
          </a:p>
        </p:txBody>
      </p:sp>
      <p:graphicFrame>
        <p:nvGraphicFramePr>
          <p:cNvPr id="11" name="วัตถุ 10">
            <a:hlinkClick r:id="rId8" action="ppaction://hlinkfile"/>
            <a:extLst>
              <a:ext uri="{FF2B5EF4-FFF2-40B4-BE49-F238E27FC236}">
                <a16:creationId xmlns:a16="http://schemas.microsoft.com/office/drawing/2014/main" id="{5F518CBA-ACE7-27C4-0DBB-AB2E11CD3F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1489161"/>
              </p:ext>
            </p:extLst>
          </p:nvPr>
        </p:nvGraphicFramePr>
        <p:xfrm>
          <a:off x="11348923" y="1619121"/>
          <a:ext cx="1595886" cy="1346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9" imgW="914400" imgH="771525" progId="Acrobat.Document.11">
                  <p:embed/>
                </p:oleObj>
              </mc:Choice>
              <mc:Fallback>
                <p:oleObj name="Acrobat Document" showAsIcon="1" r:id="rId9" imgW="914400" imgH="77152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348923" y="1619121"/>
                        <a:ext cx="1595886" cy="1346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8208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rot="-595342">
            <a:off x="-2620384" y="-39378"/>
            <a:ext cx="3634113" cy="11469732"/>
          </a:xfrm>
          <a:prstGeom prst="rect">
            <a:avLst/>
          </a:prstGeom>
          <a:solidFill>
            <a:srgbClr val="7030A0"/>
          </a:solidFill>
        </p:spPr>
        <p:txBody>
          <a:bodyPr/>
          <a:lstStyle/>
          <a:p>
            <a:endParaRPr lang="th-TH"/>
          </a:p>
        </p:txBody>
      </p:sp>
      <p:sp>
        <p:nvSpPr>
          <p:cNvPr id="10" name="AutoShape 10"/>
          <p:cNvSpPr/>
          <p:nvPr/>
        </p:nvSpPr>
        <p:spPr>
          <a:xfrm rot="6100999">
            <a:off x="-1345773" y="4903021"/>
            <a:ext cx="650361" cy="3694865"/>
          </a:xfrm>
          <a:prstGeom prst="rect">
            <a:avLst/>
          </a:prstGeom>
          <a:solidFill>
            <a:srgbClr val="FF0000"/>
          </a:solidFill>
        </p:spPr>
        <p:txBody>
          <a:bodyPr/>
          <a:lstStyle/>
          <a:p>
            <a:endParaRPr lang="th-TH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C3DDCECD-3215-4093-A1E5-BFAE36E02464}"/>
              </a:ext>
            </a:extLst>
          </p:cNvPr>
          <p:cNvSpPr txBox="1"/>
          <p:nvPr/>
        </p:nvSpPr>
        <p:spPr>
          <a:xfrm>
            <a:off x="933423" y="1906623"/>
            <a:ext cx="11461066" cy="159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0"/>
              </a:lnSpc>
            </a:pPr>
            <a:r>
              <a:rPr lang="th-TH" sz="8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ระเบียบวาระที่ </a:t>
            </a:r>
            <a:r>
              <a:rPr lang="th-TH" sz="23900" b="1" dirty="0">
                <a:solidFill>
                  <a:srgbClr val="7030A0"/>
                </a:solidFill>
                <a:latin typeface="RSU" panose="02000506040000020003" pitchFamily="2" charset="-34"/>
                <a:cs typeface="RSU" panose="02000506040000020003" pitchFamily="2" charset="-34"/>
              </a:rPr>
              <a:t>3</a:t>
            </a:r>
            <a:endParaRPr lang="en-US" sz="6400" b="1" dirty="0">
              <a:solidFill>
                <a:srgbClr val="7030A0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59F0FE1-D769-4007-AAD5-91CCFADABA29}"/>
              </a:ext>
            </a:extLst>
          </p:cNvPr>
          <p:cNvSpPr txBox="1"/>
          <p:nvPr/>
        </p:nvSpPr>
        <p:spPr>
          <a:xfrm>
            <a:off x="1143000" y="2768438"/>
            <a:ext cx="8918198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th-TH" sz="4800" b="1" dirty="0">
                <a:solidFill>
                  <a:srgbClr val="193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เรื่องเพื่อทราบ</a:t>
            </a:r>
            <a:endParaRPr lang="en-US" sz="4800" b="1" dirty="0">
              <a:solidFill>
                <a:srgbClr val="193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752E259D-5827-45A6-9C2F-FB9F35949EEE}"/>
              </a:ext>
            </a:extLst>
          </p:cNvPr>
          <p:cNvGrpSpPr/>
          <p:nvPr/>
        </p:nvGrpSpPr>
        <p:grpSpPr>
          <a:xfrm>
            <a:off x="15278100" y="-38100"/>
            <a:ext cx="3086100" cy="3086100"/>
            <a:chOff x="15278100" y="-38100"/>
            <a:chExt cx="3086100" cy="3086100"/>
          </a:xfrm>
        </p:grpSpPr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E690C9D7-20E8-45DF-A1AC-5A4A0B25C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5278100" y="-38100"/>
              <a:ext cx="3086100" cy="3086100"/>
            </a:xfrm>
            <a:prstGeom prst="rect">
              <a:avLst/>
            </a:prstGeom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EC617654-C7B8-4546-A703-0C49DA205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5489755" y="306905"/>
              <a:ext cx="2396089" cy="2396089"/>
            </a:xfrm>
            <a:prstGeom prst="rect">
              <a:avLst/>
            </a:prstGeom>
          </p:spPr>
        </p:pic>
      </p:grp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0A909FE2-B373-001C-E6EB-0FEF3F84D4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254" y="8691895"/>
            <a:ext cx="2190349" cy="1288199"/>
          </a:xfrm>
          <a:prstGeom prst="rect">
            <a:avLst/>
          </a:prstGeom>
        </p:spPr>
      </p:pic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01273FAF-CD2B-5F99-9EF7-AEF80912D88C}"/>
              </a:ext>
            </a:extLst>
          </p:cNvPr>
          <p:cNvSpPr txBox="1"/>
          <p:nvPr/>
        </p:nvSpPr>
        <p:spPr>
          <a:xfrm>
            <a:off x="969678" y="3445647"/>
            <a:ext cx="157884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tabLst>
                <a:tab pos="974725" algn="l"/>
              </a:tabLst>
            </a:pPr>
            <a:r>
              <a:rPr lang="th-TH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3.2 ผลการประเมินชุมชน องค์กร อำเภอ และจังหวัดคุณธรรม ประจำปี	งบประมาณ พ.ศ. 2566</a:t>
            </a:r>
          </a:p>
        </p:txBody>
      </p:sp>
      <p:graphicFrame>
        <p:nvGraphicFramePr>
          <p:cNvPr id="12" name="วัตถุ 11">
            <a:hlinkClick r:id="rId7" action="ppaction://hlinkfile"/>
            <a:extLst>
              <a:ext uri="{FF2B5EF4-FFF2-40B4-BE49-F238E27FC236}">
                <a16:creationId xmlns:a16="http://schemas.microsoft.com/office/drawing/2014/main" id="{CFCDC7D7-472A-B59F-DAAF-145AF23067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049706"/>
              </p:ext>
            </p:extLst>
          </p:nvPr>
        </p:nvGraphicFramePr>
        <p:xfrm>
          <a:off x="1974746" y="5114860"/>
          <a:ext cx="2167466" cy="1828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8" imgW="914400" imgH="771525" progId="Acrobat.Document.11">
                  <p:embed/>
                </p:oleObj>
              </mc:Choice>
              <mc:Fallback>
                <p:oleObj name="Acrobat Document" showAsIcon="1" r:id="rId8" imgW="914400" imgH="77152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74746" y="5114860"/>
                        <a:ext cx="2167466" cy="1828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วัตถุ 14">
            <a:hlinkClick r:id="rId10" action="ppaction://hlinkfile"/>
            <a:extLst>
              <a:ext uri="{FF2B5EF4-FFF2-40B4-BE49-F238E27FC236}">
                <a16:creationId xmlns:a16="http://schemas.microsoft.com/office/drawing/2014/main" id="{D673BA79-4239-7310-E61D-392047D332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2050991"/>
              </p:ext>
            </p:extLst>
          </p:nvPr>
        </p:nvGraphicFramePr>
        <p:xfrm>
          <a:off x="4920036" y="4981983"/>
          <a:ext cx="2195872" cy="1852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11" imgW="914400" imgH="771525" progId="Acrobat.Document.11">
                  <p:embed/>
                </p:oleObj>
              </mc:Choice>
              <mc:Fallback>
                <p:oleObj name="Acrobat Document" showAsIcon="1" r:id="rId11" imgW="914400" imgH="77152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920036" y="4981983"/>
                        <a:ext cx="2195872" cy="1852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วัตถุ 15">
            <a:hlinkClick r:id="rId13" action="ppaction://hlinkfile"/>
            <a:extLst>
              <a:ext uri="{FF2B5EF4-FFF2-40B4-BE49-F238E27FC236}">
                <a16:creationId xmlns:a16="http://schemas.microsoft.com/office/drawing/2014/main" id="{38C21C4F-9129-C4F8-A24A-F5E0CE3B5A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535695"/>
              </p:ext>
            </p:extLst>
          </p:nvPr>
        </p:nvGraphicFramePr>
        <p:xfrm>
          <a:off x="8060267" y="5103394"/>
          <a:ext cx="2167466" cy="1828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14" imgW="914400" imgH="771525" progId="Acrobat.Document.11">
                  <p:embed/>
                </p:oleObj>
              </mc:Choice>
              <mc:Fallback>
                <p:oleObj name="Acrobat Document" showAsIcon="1" r:id="rId14" imgW="914400" imgH="77152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060267" y="5103394"/>
                        <a:ext cx="2167466" cy="1828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0410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/>
          <p:cNvSpPr/>
          <p:nvPr/>
        </p:nvSpPr>
        <p:spPr>
          <a:xfrm rot="-595342">
            <a:off x="-2620384" y="-39378"/>
            <a:ext cx="3634113" cy="11469732"/>
          </a:xfrm>
          <a:prstGeom prst="rect">
            <a:avLst/>
          </a:prstGeom>
          <a:solidFill>
            <a:srgbClr val="7030A0"/>
          </a:solidFill>
        </p:spPr>
        <p:txBody>
          <a:bodyPr/>
          <a:lstStyle/>
          <a:p>
            <a:endParaRPr lang="th-TH"/>
          </a:p>
        </p:txBody>
      </p:sp>
      <p:sp>
        <p:nvSpPr>
          <p:cNvPr id="10" name="AutoShape 10"/>
          <p:cNvSpPr/>
          <p:nvPr/>
        </p:nvSpPr>
        <p:spPr>
          <a:xfrm rot="6100999">
            <a:off x="-1345773" y="4903021"/>
            <a:ext cx="650361" cy="3694865"/>
          </a:xfrm>
          <a:prstGeom prst="rect">
            <a:avLst/>
          </a:prstGeom>
          <a:solidFill>
            <a:srgbClr val="FF0000"/>
          </a:solidFill>
        </p:spPr>
        <p:txBody>
          <a:bodyPr/>
          <a:lstStyle/>
          <a:p>
            <a:endParaRPr lang="th-TH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C3DDCECD-3215-4093-A1E5-BFAE36E02464}"/>
              </a:ext>
            </a:extLst>
          </p:cNvPr>
          <p:cNvSpPr txBox="1"/>
          <p:nvPr/>
        </p:nvSpPr>
        <p:spPr>
          <a:xfrm>
            <a:off x="1764526" y="1970606"/>
            <a:ext cx="11461066" cy="159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0"/>
              </a:lnSpc>
            </a:pPr>
            <a:r>
              <a:rPr lang="th-TH" sz="8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ระเบียบวาระที่ </a:t>
            </a:r>
            <a:r>
              <a:rPr lang="th-TH" sz="23900" b="1" dirty="0">
                <a:solidFill>
                  <a:srgbClr val="7030A0"/>
                </a:solidFill>
                <a:latin typeface="RSU" panose="02000506040000020003" pitchFamily="2" charset="-34"/>
                <a:cs typeface="RSU" panose="02000506040000020003" pitchFamily="2" charset="-34"/>
              </a:rPr>
              <a:t>3</a:t>
            </a:r>
            <a:endParaRPr lang="en-US" sz="6400" b="1" dirty="0">
              <a:solidFill>
                <a:srgbClr val="7030A0"/>
              </a:solidFill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59F0FE1-D769-4007-AAD5-91CCFADABA29}"/>
              </a:ext>
            </a:extLst>
          </p:cNvPr>
          <p:cNvSpPr txBox="1"/>
          <p:nvPr/>
        </p:nvSpPr>
        <p:spPr>
          <a:xfrm>
            <a:off x="1764526" y="2957415"/>
            <a:ext cx="8918198" cy="53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  <a:spcBef>
                <a:spcPct val="0"/>
              </a:spcBef>
            </a:pPr>
            <a:r>
              <a:rPr lang="th-TH" sz="6000" b="1" dirty="0">
                <a:solidFill>
                  <a:srgbClr val="193C3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เรื่องเพื่อทราบ</a:t>
            </a:r>
            <a:endParaRPr lang="en-US" sz="6000" b="1" dirty="0">
              <a:solidFill>
                <a:srgbClr val="193C3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B13DBD26-6EA7-4E0F-8AC6-1BA1B1BA28C6}"/>
              </a:ext>
            </a:extLst>
          </p:cNvPr>
          <p:cNvSpPr txBox="1"/>
          <p:nvPr/>
        </p:nvSpPr>
        <p:spPr>
          <a:xfrm>
            <a:off x="1104900" y="3843281"/>
            <a:ext cx="1607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5388" indent="-1195388" algn="thaiDist">
              <a:tabLst>
                <a:tab pos="1619250" algn="l"/>
              </a:tabLst>
            </a:pPr>
            <a:r>
              <a:rPr lang="th-TH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S Pisit" panose="02000000000000000000" pitchFamily="2" charset="-34"/>
                <a:ea typeface="Calibri" panose="020F0502020204030204" pitchFamily="34" charset="0"/>
                <a:cs typeface="JS Pisit" panose="02000000000000000000" pitchFamily="2" charset="-34"/>
              </a:rPr>
              <a:t>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3.3 		การประเมินชุมชน องค์กร อำเภอ และจังหวัดคุณธรรม ประจำปี	งบประมาณ พ.ศ. 2567</a:t>
            </a:r>
            <a:endParaRPr lang="th-TH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SU" panose="02000506040000020003" pitchFamily="2" charset="-34"/>
              <a:cs typeface="RSU" panose="02000506040000020003" pitchFamily="2" charset="-34"/>
            </a:endParaRP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752E259D-5827-45A6-9C2F-FB9F35949EEE}"/>
              </a:ext>
            </a:extLst>
          </p:cNvPr>
          <p:cNvGrpSpPr/>
          <p:nvPr/>
        </p:nvGrpSpPr>
        <p:grpSpPr>
          <a:xfrm>
            <a:off x="15278100" y="-38100"/>
            <a:ext cx="3086100" cy="3086100"/>
            <a:chOff x="15278100" y="-38100"/>
            <a:chExt cx="3086100" cy="3086100"/>
          </a:xfrm>
        </p:grpSpPr>
        <p:pic>
          <p:nvPicPr>
            <p:cNvPr id="13" name="Picture 13">
              <a:extLst>
                <a:ext uri="{FF2B5EF4-FFF2-40B4-BE49-F238E27FC236}">
                  <a16:creationId xmlns:a16="http://schemas.microsoft.com/office/drawing/2014/main" id="{E690C9D7-20E8-45DF-A1AC-5A4A0B25C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5278100" y="-38100"/>
              <a:ext cx="3086100" cy="3086100"/>
            </a:xfrm>
            <a:prstGeom prst="rect">
              <a:avLst/>
            </a:prstGeom>
          </p:spPr>
        </p:pic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EC617654-C7B8-4546-A703-0C49DA205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5489755" y="306905"/>
              <a:ext cx="2396089" cy="2396089"/>
            </a:xfrm>
            <a:prstGeom prst="rect">
              <a:avLst/>
            </a:prstGeom>
          </p:spPr>
        </p:pic>
      </p:grp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0A909FE2-B373-001C-E6EB-0FEF3F84D4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254" y="8691895"/>
            <a:ext cx="2190349" cy="1288199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665C20B-4CF1-5F43-4D39-B9458E5AAF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97" y="8898977"/>
            <a:ext cx="1081117" cy="1081117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EB801EB-41AF-798B-D6B8-B1F99E67D97C}"/>
              </a:ext>
            </a:extLst>
          </p:cNvPr>
          <p:cNvSpPr txBox="1"/>
          <p:nvPr/>
        </p:nvSpPr>
        <p:spPr>
          <a:xfrm>
            <a:off x="6184815" y="6078800"/>
            <a:ext cx="1139772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000" b="1" spc="-3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การจัดส่งรูปแบบไฟล์ที่ได้จากโปรแกรม </a:t>
            </a:r>
            <a:r>
              <a:rPr lang="en-US" sz="3000" b="1" spc="-3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Microsoft Word </a:t>
            </a:r>
            <a:r>
              <a:rPr lang="th-TH" sz="3000" b="1" spc="-3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 </a:t>
            </a:r>
            <a:r>
              <a:rPr lang="en-US" sz="3000" b="1" spc="-3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PDF</a:t>
            </a:r>
            <a:br>
              <a:rPr lang="th-TH" sz="3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3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เปลี่ยนจากวันที่ 16 สิงหาคม 2567 </a:t>
            </a:r>
          </a:p>
          <a:p>
            <a:pPr algn="ctr"/>
            <a:r>
              <a:rPr lang="th-TH" sz="30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เปลี่ยนเป็นวันที่ 1 กรกฎาคม 2567</a:t>
            </a:r>
          </a:p>
          <a:p>
            <a:pPr algn="ctr"/>
            <a:r>
              <a:rPr lang="th-TH" sz="3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ผ่านทาง </a:t>
            </a:r>
            <a:r>
              <a:rPr lang="en-US" sz="3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google forms </a:t>
            </a:r>
            <a:br>
              <a:rPr lang="th-TH" sz="3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th-TH" sz="3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ตามลิงก์ย่อ </a:t>
            </a:r>
            <a:r>
              <a:rPr lang="en-GB" sz="3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https://moph.cc/Z22-_HFyn </a:t>
            </a:r>
            <a:endParaRPr lang="th-TH" sz="3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h-TH" sz="3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หรือรหัสคิวอาร์ (</a:t>
            </a:r>
            <a:r>
              <a:rPr lang="en-GB" sz="3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QR Code)</a:t>
            </a:r>
            <a:endParaRPr lang="th-TH" sz="3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th-TH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C3577B3-4B08-A75C-954B-4B1C3440A7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547" y="6081731"/>
            <a:ext cx="2722550" cy="272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4507576"/>
      </p:ext>
    </p:extLst>
  </p:cSld>
  <p:clrMapOvr>
    <a:masterClrMapping/>
  </p:clrMapOvr>
</p:sld>
</file>

<file path=ppt/theme/theme1.xml><?xml version="1.0" encoding="utf-8"?>
<a:theme xmlns:a="http://schemas.openxmlformats.org/drawingml/2006/main" name="เฟรม">
  <a:themeElements>
    <a:clrScheme name="เฟรม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เฟรม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เฟรม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TM03457475[[fn=เฟรม]]</Template>
  <TotalTime>2357</TotalTime>
  <Words>672</Words>
  <Application>Microsoft Office PowerPoint</Application>
  <PresentationFormat>กำหนดเอง</PresentationFormat>
  <Paragraphs>134</Paragraphs>
  <Slides>14</Slides>
  <Notes>0</Notes>
  <HiddenSlides>0</HiddenSlides>
  <MMClips>0</MMClips>
  <ScaleCrop>false</ScaleCrop>
  <HeadingPairs>
    <vt:vector size="8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เซิร์ฟเวอร์ OLE ฝังตัว</vt:lpstr>
      </vt:variant>
      <vt:variant>
        <vt:i4>2</vt:i4>
      </vt:variant>
      <vt:variant>
        <vt:lpstr>ชื่อเรื่องสไลด์</vt:lpstr>
      </vt:variant>
      <vt:variant>
        <vt:i4>14</vt:i4>
      </vt:variant>
    </vt:vector>
  </HeadingPairs>
  <TitlesOfParts>
    <vt:vector size="23" baseType="lpstr">
      <vt:lpstr>RSU</vt:lpstr>
      <vt:lpstr>Tahoma</vt:lpstr>
      <vt:lpstr>JS Pisit</vt:lpstr>
      <vt:lpstr>Calibri</vt:lpstr>
      <vt:lpstr>Wingdings 2</vt:lpstr>
      <vt:lpstr>Corbel</vt:lpstr>
      <vt:lpstr>เฟรม</vt:lpstr>
      <vt:lpstr>Acrobat Document</vt:lpstr>
      <vt:lpstr>Adobe Acrobat Document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การโฆษณา สีแดงและสีน้ำเงิน</dc:title>
  <dc:creator>jariya</dc:creator>
  <cp:lastModifiedBy>Mild</cp:lastModifiedBy>
  <cp:revision>336</cp:revision>
  <dcterms:created xsi:type="dcterms:W3CDTF">2006-08-16T00:00:00Z</dcterms:created>
  <dcterms:modified xsi:type="dcterms:W3CDTF">2024-01-11T10:17:57Z</dcterms:modified>
  <dc:identifier>DAEX2ubaCdY</dc:identifier>
</cp:coreProperties>
</file>